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4" r:id="rId4"/>
    <p:sldId id="265" r:id="rId5"/>
    <p:sldId id="267" r:id="rId6"/>
    <p:sldId id="269" r:id="rId7"/>
    <p:sldId id="268" r:id="rId8"/>
    <p:sldId id="266" r:id="rId9"/>
    <p:sldId id="270" r:id="rId10"/>
    <p:sldId id="272" r:id="rId11"/>
    <p:sldId id="280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CCFF"/>
    <a:srgbClr val="0000FF"/>
    <a:srgbClr val="FFFF99"/>
    <a:srgbClr val="CCFF33"/>
    <a:srgbClr val="00B0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E36AC-B933-49E6-96EB-66143A78EF07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57B3F-7427-48F2-BE4E-1DABA5D33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image" Target="../media/image11.png"/><Relationship Id="rId2" Type="http://schemas.openxmlformats.org/officeDocument/2006/relationships/audio" Target="file:///C:\Users\&#1052;&#1072;&#1088;&#1091;&#1089;&#1103;\Desktop\&#1052;&#1072;&#1090;&#1077;&#1084;&#1072;&#1090;&#1080;&#1082;&#1072;.&#1058;&#1077;&#1089;&#1090;\001.mp3" TargetMode="External"/><Relationship Id="rId1" Type="http://schemas.openxmlformats.org/officeDocument/2006/relationships/tags" Target="../tags/tag9.xml"/><Relationship Id="rId6" Type="http://schemas.openxmlformats.org/officeDocument/2006/relationships/image" Target="../media/image10.png"/><Relationship Id="rId5" Type="http://schemas.openxmlformats.org/officeDocument/2006/relationships/image" Target="../media/image17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image" Target="../media/image11.png"/><Relationship Id="rId2" Type="http://schemas.openxmlformats.org/officeDocument/2006/relationships/audio" Target="file:///C:\Users\&#1052;&#1072;&#1088;&#1091;&#1089;&#1103;\Desktop\&#1052;&#1072;&#1090;&#1077;&#1084;&#1072;&#1090;&#1080;&#1082;&#1072;.&#1058;&#1077;&#1089;&#1090;\001.mp3" TargetMode="External"/><Relationship Id="rId1" Type="http://schemas.openxmlformats.org/officeDocument/2006/relationships/tags" Target="../tags/tag10.xml"/><Relationship Id="rId6" Type="http://schemas.openxmlformats.org/officeDocument/2006/relationships/image" Target="../media/image10.png"/><Relationship Id="rId5" Type="http://schemas.openxmlformats.org/officeDocument/2006/relationships/image" Target="../media/image19.jpeg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kaz-pushkina.ru/rr_1.html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es.yandex.ru/yandsearch?p=6&amp;text=%D1%84%D0%BB%D0%B5%D1%88%20%D0%B0%D0%BD%D0%B8%D0%BC%D0%B0%D1%86%D0%B8%D0%B8%20%D0%B7%D0%BE%D0%BB%D0%BE%D1%82%D0%B0%D1%8F%20%D1%80%D1%8B%D0%B1%D0%BA%D0%B0&amp;noreask=1&amp;img_url=margaritova.ru/wp-content/gallery/1-yoga/ribka.jpg&amp;pos=207&amp;rpt=simage&amp;lr=20097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audio" Target="file:///C:\Users\&#1052;&#1072;&#1088;&#1091;&#1089;&#1103;\Desktop\&#1052;&#1072;&#1090;&#1077;&#1084;&#1072;&#1090;&#1080;&#1082;&#1072;.&#1058;&#1077;&#1089;&#1090;\001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audio" Target="file:///C:\Users\&#1052;&#1072;&#1088;&#1091;&#1089;&#1103;\Desktop\&#1052;&#1072;&#1090;&#1077;&#1084;&#1072;&#1090;&#1080;&#1082;&#1072;.&#1058;&#1077;&#1089;&#1090;\001.mp3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image" Target="../media/image11.png"/><Relationship Id="rId2" Type="http://schemas.openxmlformats.org/officeDocument/2006/relationships/audio" Target="file:///C:\Users\&#1052;&#1072;&#1088;&#1091;&#1089;&#1103;\Desktop\&#1052;&#1072;&#1090;&#1077;&#1084;&#1072;&#1090;&#1080;&#1082;&#1072;.&#1058;&#1077;&#1089;&#1090;\001.mp3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audio" Target="file:///C:\Users\&#1052;&#1072;&#1088;&#1091;&#1089;&#1103;\Desktop\&#1052;&#1072;&#1090;&#1077;&#1084;&#1072;&#1090;&#1080;&#1082;&#1072;.&#1058;&#1077;&#1089;&#1090;\001.mp3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12.jpeg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audio" Target="file:///C:\Users\&#1052;&#1072;&#1088;&#1091;&#1089;&#1103;\Desktop\&#1052;&#1072;&#1090;&#1077;&#1084;&#1072;&#1090;&#1080;&#1082;&#1072;.&#1058;&#1077;&#1089;&#1090;\001.mp3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3.png"/><Relationship Id="rId5" Type="http://schemas.openxmlformats.org/officeDocument/2006/relationships/image" Target="../media/image13.jpeg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image" Target="../media/image11.png"/><Relationship Id="rId2" Type="http://schemas.openxmlformats.org/officeDocument/2006/relationships/audio" Target="file:///C:\Users\&#1052;&#1072;&#1088;&#1091;&#1089;&#1103;\Desktop\&#1052;&#1072;&#1090;&#1077;&#1084;&#1072;&#1090;&#1080;&#1082;&#1072;.&#1058;&#1077;&#1089;&#1090;\001.mp3" TargetMode="External"/><Relationship Id="rId1" Type="http://schemas.openxmlformats.org/officeDocument/2006/relationships/tags" Target="../tags/tag6.xml"/><Relationship Id="rId6" Type="http://schemas.openxmlformats.org/officeDocument/2006/relationships/image" Target="../media/image10.png"/><Relationship Id="rId5" Type="http://schemas.openxmlformats.org/officeDocument/2006/relationships/image" Target="../media/image14.jpeg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audio" Target="file:///C:\Users\&#1052;&#1072;&#1088;&#1091;&#1089;&#1103;\Desktop\&#1052;&#1072;&#1090;&#1077;&#1084;&#1072;&#1090;&#1080;&#1082;&#1072;.&#1058;&#1077;&#1089;&#1090;\001.mp3" TargetMode="External"/><Relationship Id="rId1" Type="http://schemas.openxmlformats.org/officeDocument/2006/relationships/tags" Target="../tags/tag7.xml"/><Relationship Id="rId6" Type="http://schemas.openxmlformats.org/officeDocument/2006/relationships/image" Target="../media/image3.png"/><Relationship Id="rId5" Type="http://schemas.openxmlformats.org/officeDocument/2006/relationships/image" Target="../media/image15.jpeg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audio" Target="file:///C:\Users\&#1052;&#1072;&#1088;&#1091;&#1089;&#1103;\Desktop\&#1052;&#1072;&#1090;&#1077;&#1084;&#1072;&#1090;&#1080;&#1082;&#1072;.&#1058;&#1077;&#1089;&#1090;\001.mp3" TargetMode="Externa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16.jpe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1" y="-171400"/>
            <a:ext cx="9366961" cy="7200800"/>
            <a:chOff x="-1" y="-171400"/>
            <a:chExt cx="9366961" cy="7200800"/>
          </a:xfrm>
        </p:grpSpPr>
        <p:pic>
          <p:nvPicPr>
            <p:cNvPr id="2" name="Picture 2" descr="C:\Users\Маруся\Desktop\Сказка о рыбаке и рыбке\Иллюстрации\img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" y="-171400"/>
              <a:ext cx="9366961" cy="7200800"/>
            </a:xfrm>
            <a:prstGeom prst="rect">
              <a:avLst/>
            </a:prstGeom>
            <a:noFill/>
          </p:spPr>
        </p:pic>
        <p:sp>
          <p:nvSpPr>
            <p:cNvPr id="44" name="Rectangle 47"/>
            <p:cNvSpPr>
              <a:spLocks noChangeArrowheads="1"/>
            </p:cNvSpPr>
            <p:nvPr/>
          </p:nvSpPr>
          <p:spPr bwMode="auto">
            <a:xfrm>
              <a:off x="3635896" y="5805264"/>
              <a:ext cx="5256584" cy="574258"/>
            </a:xfrm>
            <a:prstGeom prst="doubleWave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2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Рычина</a:t>
              </a:r>
              <a:r>
                <a:rPr lang="ru-RU" sz="3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Татьяна </a:t>
              </a:r>
              <a:r>
                <a:rPr lang="ru-RU" sz="3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Николаевна, 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учитель начальных классов</a:t>
              </a:r>
              <a:endPara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МОУ СОШ № 7 г. Усть-Кута</a:t>
              </a:r>
              <a:endPara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635896" y="260648"/>
              <a:ext cx="189237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Тест</a:t>
              </a:r>
              <a:endParaRPr lang="ru-RU" sz="6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руся\Desktop\Сказка о рыбаке и рыбке\Иллюстрации\rr6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3999" cy="7101408"/>
          </a:xfrm>
          <a:prstGeom prst="rect">
            <a:avLst/>
          </a:prstGeom>
          <a:noFill/>
        </p:spPr>
      </p:pic>
      <p:sp>
        <p:nvSpPr>
          <p:cNvPr id="60" name="Oval 44"/>
          <p:cNvSpPr>
            <a:spLocks noChangeArrowheads="1"/>
          </p:cNvSpPr>
          <p:nvPr/>
        </p:nvSpPr>
        <p:spPr bwMode="auto">
          <a:xfrm flipH="1">
            <a:off x="3635896" y="5661248"/>
            <a:ext cx="36004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3635896" y="3717032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4355976" y="3645024"/>
            <a:ext cx="4392488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«дурачина ты, простофиля»</a:t>
            </a:r>
            <a:endParaRPr lang="ru-RU" sz="2400" b="1" dirty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4355976" y="4581128"/>
            <a:ext cx="4382798" cy="5746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«ступай себе с богом»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4355976" y="5517232"/>
            <a:ext cx="4382798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ничего не сказала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355976" y="558924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3635896" y="4653136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2195736" y="350100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2411760" y="486916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B0F0"/>
                  </a:soli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3419872" y="364502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3347864" y="4581128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3347864" y="5517232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94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8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  <p:sp>
        <p:nvSpPr>
          <p:cNvPr id="56" name="Прямоугольник 55"/>
          <p:cNvSpPr/>
          <p:nvPr/>
        </p:nvSpPr>
        <p:spPr>
          <a:xfrm>
            <a:off x="478772" y="404664"/>
            <a:ext cx="841608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9. Что в последний раз сказала старику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рыбка ?</a:t>
            </a:r>
          </a:p>
        </p:txBody>
      </p:sp>
      <p:pic>
        <p:nvPicPr>
          <p:cNvPr id="2" name="Picture 3" descr="C:\Users\Маруся\Downloads\e33d1b24895d9438d0ba3b8b8f15698c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1268760"/>
            <a:ext cx="2118312" cy="201622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аруся\Desktop\Сказка о рыбаке и рыбке\Иллюстрации\rr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468544" cy="7101408"/>
          </a:xfrm>
          <a:prstGeom prst="rect">
            <a:avLst/>
          </a:prstGeom>
          <a:noFill/>
        </p:spPr>
      </p:pic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3347864" y="5733256"/>
            <a:ext cx="398100" cy="37449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3347864" y="3933056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4211960" y="3789040"/>
            <a:ext cx="4752008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Кто не работает, тот не ест.  </a:t>
            </a:r>
            <a:endParaRPr lang="ru-RU" sz="2400" b="1" dirty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4211960" y="4653136"/>
            <a:ext cx="4752008" cy="5746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в свои сани не садись.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4211960" y="5445224"/>
            <a:ext cx="4742838" cy="8006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Много захочешь – последнее </a:t>
            </a:r>
          </a:p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потеряешь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3347864" y="4797152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1979712" y="3645024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2123728" y="4941168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CCFF"/>
                  </a:soli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3131840" y="3861048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3131840" y="4725144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3131840" y="5661248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94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8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sp>
        <p:nvSpPr>
          <p:cNvPr id="56" name="Прямоугольник 55"/>
          <p:cNvSpPr/>
          <p:nvPr/>
        </p:nvSpPr>
        <p:spPr>
          <a:xfrm>
            <a:off x="921746" y="404664"/>
            <a:ext cx="753013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10. Какая из пословиц точнее всего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выражает смысл сказки 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уся\Desktop\Сказка о рыбаке и рыбке\Иллюстрации\rr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834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692696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http://skaz-pushkina.ru/rr_1.html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 иллюстрации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2"/>
            <a:ext cx="8748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4"/>
              </a:rPr>
              <a:t>http://images.yandex.ru/yandsearch?p=6&amp;text=%</a:t>
            </a:r>
            <a:r>
              <a:rPr lang="ru-RU" u="sng" dirty="0" smtClean="0">
                <a:solidFill>
                  <a:schemeClr val="bg1"/>
                </a:solidFill>
                <a:hlinkClick r:id="rId4"/>
              </a:rPr>
              <a:t>D1%84%D0%BB%D0%B5%D1%88%20%D0%B0%D0%BD%D0%B8%D0%BC%D0%B0%D1%86%D0%B8%D0%B8%20%D0%B7%D0%BE%D0%BB%D0%BE%D1%82%D0%B0%D1%8F%20%D1%80%D1%8B%D0%B1%D0%BA%D0%B0&amp;noreask=1&amp;img_url=margaritova.ru%2Fwp-content%2Fgallery%2F1-yoga%2Fribka.jpg&amp;pos=207&amp;rpt=simage&amp;lr=20097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-золотая рыбка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996952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Шаблон презентации –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Политова Светлана Викторовна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188640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Интернет ресурсы</a:t>
            </a:r>
            <a:r>
              <a:rPr lang="ru-RU" sz="3600" dirty="0" smtClean="0">
                <a:solidFill>
                  <a:schemeClr val="bg1"/>
                </a:solidFill>
              </a:rPr>
              <a:t>: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уся\Desktop\Сказка о рыбаке и рыбке\Иллюстрации\rr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</p:spPr>
      </p:pic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6804248" y="4581128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6732240" y="2996952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74" name="Rectangle 47"/>
          <p:cNvSpPr>
            <a:spLocks noChangeArrowheads="1"/>
          </p:cNvSpPr>
          <p:nvPr/>
        </p:nvSpPr>
        <p:spPr bwMode="auto">
          <a:xfrm>
            <a:off x="990000" y="1714488"/>
            <a:ext cx="7164000" cy="864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7452320" y="2852936"/>
            <a:ext cx="1368152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реки 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7452320" y="3645024"/>
            <a:ext cx="1368152" cy="5746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моря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7452320" y="4509120"/>
            <a:ext cx="1368152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озера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6732240" y="3789040"/>
            <a:ext cx="432048" cy="37576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grpSp>
        <p:nvGrpSpPr>
          <p:cNvPr id="2" name="Группа 42"/>
          <p:cNvGrpSpPr>
            <a:grpSpLocks noChangeAspect="1"/>
          </p:cNvGrpSpPr>
          <p:nvPr/>
        </p:nvGrpSpPr>
        <p:grpSpPr>
          <a:xfrm>
            <a:off x="5220072" y="2708920"/>
            <a:ext cx="938700" cy="1080000"/>
            <a:chOff x="1069956" y="1467992"/>
            <a:chExt cx="1152458" cy="1325934"/>
          </a:xfrm>
        </p:grpSpPr>
        <p:grpSp>
          <p:nvGrpSpPr>
            <p:cNvPr id="3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4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5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7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8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61"/>
          <p:cNvGrpSpPr>
            <a:grpSpLocks noChangeAspect="1"/>
          </p:cNvGrpSpPr>
          <p:nvPr/>
        </p:nvGrpSpPr>
        <p:grpSpPr>
          <a:xfrm>
            <a:off x="5364088" y="4077072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0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1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2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FFFF"/>
                  </a:soli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3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5" name="Группа 53"/>
          <p:cNvGrpSpPr/>
          <p:nvPr/>
        </p:nvGrpSpPr>
        <p:grpSpPr>
          <a:xfrm>
            <a:off x="6516216" y="2924944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Группа 48"/>
          <p:cNvGrpSpPr/>
          <p:nvPr/>
        </p:nvGrpSpPr>
        <p:grpSpPr>
          <a:xfrm>
            <a:off x="6516216" y="3717032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Группа 56"/>
          <p:cNvGrpSpPr/>
          <p:nvPr/>
        </p:nvGrpSpPr>
        <p:grpSpPr>
          <a:xfrm>
            <a:off x="6588224" y="4509120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7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76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  <p:pic>
        <p:nvPicPr>
          <p:cNvPr id="77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8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sp>
        <p:nvSpPr>
          <p:cNvPr id="69" name="Прямоугольник 68"/>
          <p:cNvSpPr/>
          <p:nvPr/>
        </p:nvSpPr>
        <p:spPr>
          <a:xfrm>
            <a:off x="0" y="836712"/>
            <a:ext cx="92645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 На берегу чего жили старик со старухой?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975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7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уся\Desktop\Сказка о рыбаке и рыбке\Иллюстрации\rr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</p:spPr>
      </p:pic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5724128" y="5661248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 flipV="1">
            <a:off x="5724128" y="3861048"/>
            <a:ext cx="381000" cy="40728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6444208" y="3717032"/>
            <a:ext cx="2366574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в землянке</a:t>
            </a:r>
            <a:endParaRPr lang="ru-RU" sz="2400" b="1" dirty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6444208" y="4581128"/>
            <a:ext cx="2366574" cy="5746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избе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6444208" y="5517232"/>
            <a:ext cx="2366574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 дворце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5724128" y="472514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4355976" y="3645024"/>
            <a:ext cx="938700" cy="1080000"/>
            <a:chOff x="1069956" y="1467992"/>
            <a:chExt cx="1152458" cy="1325935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7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4427984" y="4725144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FFFF"/>
                  </a:soli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5508104" y="3789040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5508104" y="4581128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5436096" y="5517232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9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244408" y="6165304"/>
            <a:ext cx="304800" cy="304800"/>
          </a:xfrm>
          <a:prstGeom prst="rect">
            <a:avLst/>
          </a:prstGeom>
        </p:spPr>
      </p:pic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244408" y="6165304"/>
            <a:ext cx="304800" cy="304800"/>
          </a:xfrm>
          <a:prstGeom prst="rect">
            <a:avLst/>
          </a:prstGeom>
        </p:spPr>
      </p:pic>
      <p:pic>
        <p:nvPicPr>
          <p:cNvPr id="94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8" cstate="print"/>
          <a:stretch>
            <a:fillRect/>
          </a:stretch>
        </p:blipFill>
        <p:spPr>
          <a:xfrm>
            <a:off x="8244408" y="6165304"/>
            <a:ext cx="304800" cy="304800"/>
          </a:xfrm>
          <a:prstGeom prst="rect">
            <a:avLst/>
          </a:prstGeom>
        </p:spPr>
      </p:pic>
      <p:sp>
        <p:nvSpPr>
          <p:cNvPr id="69" name="Прямоугольник 68"/>
          <p:cNvSpPr/>
          <p:nvPr/>
        </p:nvSpPr>
        <p:spPr>
          <a:xfrm>
            <a:off x="1174743" y="836712"/>
            <a:ext cx="69150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 Где жили старик со старухой?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7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7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2" descr="C:\Users\Маруся\Desktop\Сказка о рыбаке и рыбке\Иллюстрации\rr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63032" cy="6923180"/>
          </a:xfrm>
          <a:prstGeom prst="rect">
            <a:avLst/>
          </a:prstGeom>
          <a:noFill/>
        </p:spPr>
      </p:pic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5796136" y="5661248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5796136" y="3789040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6516216" y="3645024"/>
            <a:ext cx="2376264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два раза  </a:t>
            </a:r>
            <a:endParaRPr lang="ru-RU" sz="2400" b="1" dirty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6516216" y="4581128"/>
            <a:ext cx="2366574" cy="5746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один раз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6516216" y="5517232"/>
            <a:ext cx="2366574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три раза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5796136" y="4653136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4499992" y="3645024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4572000" y="4941168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FFFF"/>
                  </a:soli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5580112" y="3717032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5580112" y="4653136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5580112" y="5589240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532440" y="6553200"/>
            <a:ext cx="304800" cy="304800"/>
          </a:xfrm>
          <a:prstGeom prst="rect">
            <a:avLst/>
          </a:prstGeom>
        </p:spPr>
      </p:pic>
      <p:pic>
        <p:nvPicPr>
          <p:cNvPr id="94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532440" y="6553200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8" cstate="print"/>
          <a:stretch>
            <a:fillRect/>
          </a:stretch>
        </p:blipFill>
        <p:spPr>
          <a:xfrm>
            <a:off x="8532440" y="6553200"/>
            <a:ext cx="304800" cy="304800"/>
          </a:xfrm>
          <a:prstGeom prst="rect">
            <a:avLst/>
          </a:prstGeom>
        </p:spPr>
      </p:pic>
      <p:sp>
        <p:nvSpPr>
          <p:cNvPr id="75" name="Прямоугольник 74"/>
          <p:cNvSpPr/>
          <p:nvPr/>
        </p:nvSpPr>
        <p:spPr>
          <a:xfrm>
            <a:off x="184281" y="836712"/>
            <a:ext cx="88960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 Сколько раз забрасывал старик невод?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2" descr="C:\Users\Маруся\Desktop\Сказка о рыбаке и рыбке\Иллюстрации\rr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5364088" y="5733256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5364088" y="3933056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6084168" y="3861048"/>
            <a:ext cx="2808312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с травой морской  </a:t>
            </a:r>
            <a:endParaRPr lang="ru-RU" sz="2400" b="1" dirty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6084168" y="4725144"/>
            <a:ext cx="2808312" cy="5746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тиной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6084168" y="5661248"/>
            <a:ext cx="2808312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золотой рыбкой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5364088" y="4869160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4211960" y="4077072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 rot="21425309">
            <a:off x="4310854" y="5249841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FFFF"/>
                  </a:soli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5220072" y="3861048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5220072" y="4725144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5220072" y="573325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9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  <p:pic>
        <p:nvPicPr>
          <p:cNvPr id="94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8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  <p:sp>
        <p:nvSpPr>
          <p:cNvPr id="62" name="Прямоугольник 61"/>
          <p:cNvSpPr/>
          <p:nvPr/>
        </p:nvSpPr>
        <p:spPr>
          <a:xfrm>
            <a:off x="611560" y="332656"/>
            <a:ext cx="80888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4. С чем пришёл невод во второй раз?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7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7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уся\Desktop\Сказка о рыбаке и рыбке\Иллюстрации\rr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5724128" y="544522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5652120" y="364502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6444208" y="3573016"/>
            <a:ext cx="2160240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семь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6444208" y="4437112"/>
            <a:ext cx="2150550" cy="5746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пять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6444208" y="5301208"/>
            <a:ext cx="2150550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5724128" y="4509120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4355976" y="350100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4499992" y="4581128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FFFF"/>
                  </a:soli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5436096" y="3573016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5436096" y="4437112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5436096" y="5301208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7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460432" y="6237312"/>
            <a:ext cx="304800" cy="304800"/>
          </a:xfrm>
          <a:prstGeom prst="rect">
            <a:avLst/>
          </a:prstGeom>
        </p:spPr>
      </p:pic>
      <p:pic>
        <p:nvPicPr>
          <p:cNvPr id="76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460432" y="6237312"/>
            <a:ext cx="304800" cy="304800"/>
          </a:xfrm>
          <a:prstGeom prst="rect">
            <a:avLst/>
          </a:prstGeom>
        </p:spPr>
      </p:pic>
      <p:pic>
        <p:nvPicPr>
          <p:cNvPr id="77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8" cstate="print"/>
          <a:stretch>
            <a:fillRect/>
          </a:stretch>
        </p:blipFill>
        <p:spPr>
          <a:xfrm>
            <a:off x="8460432" y="6237312"/>
            <a:ext cx="304800" cy="304800"/>
          </a:xfrm>
          <a:prstGeom prst="rect">
            <a:avLst/>
          </a:prstGeom>
        </p:spPr>
      </p:pic>
      <p:sp>
        <p:nvSpPr>
          <p:cNvPr id="56" name="Прямоугольник 55"/>
          <p:cNvSpPr/>
          <p:nvPr/>
        </p:nvSpPr>
        <p:spPr>
          <a:xfrm>
            <a:off x="631857" y="332656"/>
            <a:ext cx="80482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5. Сколько  желаний было у старухи?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975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7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уся\Desktop\Сказка о рыбаке и рыбке\Иллюстрации\rr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3999" cy="7029400"/>
          </a:xfrm>
          <a:prstGeom prst="rect">
            <a:avLst/>
          </a:prstGeom>
          <a:noFill/>
        </p:spPr>
      </p:pic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5004048" y="5445224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5004048" y="3573016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5724128" y="3356992"/>
            <a:ext cx="3014646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царский дворец  </a:t>
            </a:r>
            <a:endParaRPr lang="ru-RU" sz="2400" b="1" dirty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5724128" y="4365104"/>
            <a:ext cx="3024336" cy="5746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каменные палаты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5724128" y="5229200"/>
            <a:ext cx="3014646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изба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33600" y="4457700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5004048" y="4437112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3779912" y="3501008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3923928" y="450912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FFFF"/>
                  </a:soli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4860032" y="3501008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4788024" y="4365104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4788024" y="5301208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388424" y="6237312"/>
            <a:ext cx="304800" cy="304800"/>
          </a:xfrm>
          <a:prstGeom prst="rect">
            <a:avLst/>
          </a:prstGeom>
        </p:spPr>
      </p:pic>
      <p:pic>
        <p:nvPicPr>
          <p:cNvPr id="94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388424" y="6237312"/>
            <a:ext cx="304800" cy="304800"/>
          </a:xfrm>
          <a:prstGeom prst="rect">
            <a:avLst/>
          </a:prstGeom>
        </p:spPr>
      </p:pic>
      <p:pic>
        <p:nvPicPr>
          <p:cNvPr id="95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8" cstate="print"/>
          <a:stretch>
            <a:fillRect/>
          </a:stretch>
        </p:blipFill>
        <p:spPr>
          <a:xfrm>
            <a:off x="8388424" y="6237312"/>
            <a:ext cx="304800" cy="304800"/>
          </a:xfrm>
          <a:prstGeom prst="rect">
            <a:avLst/>
          </a:prstGeom>
        </p:spPr>
      </p:pic>
      <p:sp>
        <p:nvSpPr>
          <p:cNvPr id="56" name="Прямоугольник 55"/>
          <p:cNvSpPr/>
          <p:nvPr/>
        </p:nvSpPr>
        <p:spPr>
          <a:xfrm>
            <a:off x="347615" y="332656"/>
            <a:ext cx="86167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6. Каким было второе желание старухи?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975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руся\Desktop\Сказка о рыбаке и рыбке\Иллюстрации\rr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3999" cy="6908800"/>
          </a:xfrm>
          <a:prstGeom prst="rect">
            <a:avLst/>
          </a:prstGeom>
          <a:noFill/>
        </p:spPr>
      </p:pic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3419872" y="5877272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3419872" y="4077072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4139952" y="4005064"/>
            <a:ext cx="4670830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послала служить на конюшню  </a:t>
            </a:r>
            <a:endParaRPr lang="ru-RU" sz="2400" b="1" dirty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4139952" y="4869160"/>
            <a:ext cx="4670830" cy="5746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щеке ударила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4139952" y="5733256"/>
            <a:ext cx="4670830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чупрун таскала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275856" y="5805264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3419872" y="4941168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2051720" y="4005064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2123728" y="5229200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FFFF"/>
                  </a:soli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3131840" y="4077072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3131840" y="4941168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3131840" y="5733256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7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532440" y="6553200"/>
            <a:ext cx="304800" cy="304800"/>
          </a:xfrm>
          <a:prstGeom prst="rect">
            <a:avLst/>
          </a:prstGeom>
        </p:spPr>
      </p:pic>
      <p:pic>
        <p:nvPicPr>
          <p:cNvPr id="76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604448" y="6553200"/>
            <a:ext cx="304800" cy="304800"/>
          </a:xfrm>
          <a:prstGeom prst="rect">
            <a:avLst/>
          </a:prstGeom>
        </p:spPr>
      </p:pic>
      <p:pic>
        <p:nvPicPr>
          <p:cNvPr id="77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8" cstate="print"/>
          <a:stretch>
            <a:fillRect/>
          </a:stretch>
        </p:blipFill>
        <p:spPr>
          <a:xfrm>
            <a:off x="8532440" y="6553200"/>
            <a:ext cx="304800" cy="304800"/>
          </a:xfrm>
          <a:prstGeom prst="rect">
            <a:avLst/>
          </a:prstGeom>
        </p:spPr>
      </p:pic>
      <p:sp>
        <p:nvSpPr>
          <p:cNvPr id="56" name="Прямоугольник 55"/>
          <p:cNvSpPr/>
          <p:nvPr/>
        </p:nvSpPr>
        <p:spPr>
          <a:xfrm>
            <a:off x="683568" y="404664"/>
            <a:ext cx="800648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7. Что сделала старуха в гневе, когда 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пожелала стать царицей 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5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1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975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7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руся\Desktop\Сказка о рыбаке и рыбке\Иллюстрации\rr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60" name="Oval 44"/>
          <p:cNvSpPr>
            <a:spLocks noChangeArrowheads="1"/>
          </p:cNvSpPr>
          <p:nvPr/>
        </p:nvSpPr>
        <p:spPr bwMode="auto">
          <a:xfrm>
            <a:off x="5508104" y="5517232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5508104" y="3789040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6147" name="Rectangle 48"/>
          <p:cNvSpPr>
            <a:spLocks noChangeArrowheads="1"/>
          </p:cNvSpPr>
          <p:nvPr/>
        </p:nvSpPr>
        <p:spPr bwMode="auto">
          <a:xfrm>
            <a:off x="6228184" y="3717032"/>
            <a:ext cx="2438582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пряник</a:t>
            </a:r>
            <a:r>
              <a:rPr lang="ru-RU" sz="2400" dirty="0" smtClean="0">
                <a:solidFill>
                  <a:srgbClr val="333300"/>
                </a:solidFill>
                <a:latin typeface="Arial" pitchFamily="34" charset="0"/>
                <a:cs typeface="Arial" pitchFamily="34" charset="0"/>
              </a:rPr>
              <a:t>   </a:t>
            </a:r>
            <a:endParaRPr lang="ru-RU" sz="2400" dirty="0">
              <a:solidFill>
                <a:srgbClr val="33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6228184" y="4581128"/>
            <a:ext cx="2448272" cy="5746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бублик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6228184" y="5373216"/>
            <a:ext cx="2510590" cy="57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14300" dir="2700000" algn="ctr" rotWithShape="0">
              <a:srgbClr val="0000FF">
                <a:alpha val="50000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калач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508104" y="5445224"/>
            <a:ext cx="432000" cy="43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Oval 44"/>
          <p:cNvSpPr>
            <a:spLocks noChangeArrowheads="1"/>
          </p:cNvSpPr>
          <p:nvPr/>
        </p:nvSpPr>
        <p:spPr bwMode="auto">
          <a:xfrm>
            <a:off x="5508104" y="4653136"/>
            <a:ext cx="381000" cy="381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-</a:t>
            </a:r>
          </a:p>
        </p:txBody>
      </p:sp>
      <p:grpSp>
        <p:nvGrpSpPr>
          <p:cNvPr id="5" name="Группа 42"/>
          <p:cNvGrpSpPr>
            <a:grpSpLocks noChangeAspect="1"/>
          </p:cNvGrpSpPr>
          <p:nvPr/>
        </p:nvGrpSpPr>
        <p:grpSpPr>
          <a:xfrm>
            <a:off x="4211960" y="3789040"/>
            <a:ext cx="938700" cy="1080000"/>
            <a:chOff x="1069956" y="1467992"/>
            <a:chExt cx="1152458" cy="1325934"/>
          </a:xfrm>
        </p:grpSpPr>
        <p:grpSp>
          <p:nvGrpSpPr>
            <p:cNvPr id="6" name="Группа 27"/>
            <p:cNvGrpSpPr/>
            <p:nvPr/>
          </p:nvGrpSpPr>
          <p:grpSpPr>
            <a:xfrm>
              <a:off x="1214414" y="1785926"/>
              <a:ext cx="1008000" cy="1008000"/>
              <a:chOff x="1214414" y="1785926"/>
              <a:chExt cx="1008000" cy="1008000"/>
            </a:xfrm>
          </p:grpSpPr>
          <p:grpSp>
            <p:nvGrpSpPr>
              <p:cNvPr id="7" name="Группа 26"/>
              <p:cNvGrpSpPr/>
              <p:nvPr/>
            </p:nvGrpSpPr>
            <p:grpSpPr>
              <a:xfrm>
                <a:off x="1214414" y="1785926"/>
                <a:ext cx="1008000" cy="1008000"/>
                <a:chOff x="1214414" y="1785926"/>
                <a:chExt cx="1008000" cy="1008000"/>
              </a:xfrm>
            </p:grpSpPr>
            <p:grpSp>
              <p:nvGrpSpPr>
                <p:cNvPr id="8" name="Группа 13"/>
                <p:cNvGrpSpPr/>
                <p:nvPr/>
              </p:nvGrpSpPr>
              <p:grpSpPr>
                <a:xfrm>
                  <a:off x="1214414" y="1785926"/>
                  <a:ext cx="1008000" cy="1008000"/>
                  <a:chOff x="1214414" y="1785926"/>
                  <a:chExt cx="1008000" cy="1008000"/>
                </a:xfrm>
              </p:grpSpPr>
              <p:sp>
                <p:nvSpPr>
                  <p:cNvPr id="55" name="Блок-схема: узел 54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FFFF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9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</p:grpSpPr>
                <p:sp>
                  <p:nvSpPr>
                    <p:cNvPr id="57" name="Блок-схема: узел 56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9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54" name="Месяц 53"/>
                <p:cNvSpPr/>
                <p:nvPr/>
              </p:nvSpPr>
              <p:spPr>
                <a:xfrm rot="16200000">
                  <a:off x="1611257" y="2271706"/>
                  <a:ext cx="214314" cy="528638"/>
                </a:xfrm>
                <a:prstGeom prst="moon">
                  <a:avLst>
                    <a:gd name="adj" fmla="val 30475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0" name="Группа 18"/>
              <p:cNvGrpSpPr>
                <a:grpSpLocks noChangeAspect="1"/>
              </p:cNvGrpSpPr>
              <p:nvPr/>
            </p:nvGrpSpPr>
            <p:grpSpPr>
              <a:xfrm>
                <a:off x="1500166" y="2145497"/>
                <a:ext cx="465190" cy="108000"/>
                <a:chOff x="1500166" y="2145497"/>
                <a:chExt cx="465190" cy="108000"/>
              </a:xfrm>
            </p:grpSpPr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50016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1857356" y="2145497"/>
                  <a:ext cx="108000" cy="108000"/>
                </a:xfrm>
                <a:prstGeom prst="flowChartConnector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45" name="Облако 44"/>
            <p:cNvSpPr/>
            <p:nvPr/>
          </p:nvSpPr>
          <p:spPr>
            <a:xfrm rot="19941007" flipV="1">
              <a:off x="1069956" y="1467992"/>
              <a:ext cx="914400" cy="526082"/>
            </a:xfrm>
            <a:prstGeom prst="cloud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61"/>
          <p:cNvGrpSpPr>
            <a:grpSpLocks noChangeAspect="1"/>
          </p:cNvGrpSpPr>
          <p:nvPr/>
        </p:nvGrpSpPr>
        <p:grpSpPr>
          <a:xfrm>
            <a:off x="4283968" y="4941168"/>
            <a:ext cx="840210" cy="1080000"/>
            <a:chOff x="144458" y="2816336"/>
            <a:chExt cx="1008000" cy="1295656"/>
          </a:xfrm>
          <a:solidFill>
            <a:srgbClr val="FF0000"/>
          </a:solidFill>
        </p:grpSpPr>
        <p:grpSp>
          <p:nvGrpSpPr>
            <p:cNvPr id="12" name="Группа 31"/>
            <p:cNvGrpSpPr/>
            <p:nvPr/>
          </p:nvGrpSpPr>
          <p:grpSpPr>
            <a:xfrm>
              <a:off x="144458" y="2816336"/>
              <a:ext cx="1008000" cy="1295656"/>
              <a:chOff x="144458" y="2816336"/>
              <a:chExt cx="1008000" cy="1295656"/>
            </a:xfrm>
            <a:grpFill/>
          </p:grpSpPr>
          <p:grpSp>
            <p:nvGrpSpPr>
              <p:cNvPr id="13" name="Группа 30"/>
              <p:cNvGrpSpPr/>
              <p:nvPr/>
            </p:nvGrpSpPr>
            <p:grpSpPr>
              <a:xfrm>
                <a:off x="144458" y="2816336"/>
                <a:ext cx="1008000" cy="1295656"/>
                <a:chOff x="144458" y="2816336"/>
                <a:chExt cx="1008000" cy="1295656"/>
              </a:xfrm>
              <a:grpFill/>
            </p:grpSpPr>
            <p:grpSp>
              <p:nvGrpSpPr>
                <p:cNvPr id="14" name="Группа 13"/>
                <p:cNvGrpSpPr/>
                <p:nvPr/>
              </p:nvGrpSpPr>
              <p:grpSpPr>
                <a:xfrm>
                  <a:off x="144458" y="3103992"/>
                  <a:ext cx="1008000" cy="1008000"/>
                  <a:chOff x="1214414" y="1785926"/>
                  <a:chExt cx="1008000" cy="1008000"/>
                </a:xfrm>
                <a:grpFill/>
              </p:grpSpPr>
              <p:sp>
                <p:nvSpPr>
                  <p:cNvPr id="71" name="Блок-схема: узел 70"/>
                  <p:cNvSpPr>
                    <a:spLocks noChangeAspect="1"/>
                  </p:cNvSpPr>
                  <p:nvPr/>
                </p:nvSpPr>
                <p:spPr>
                  <a:xfrm>
                    <a:off x="1214414" y="1785926"/>
                    <a:ext cx="1008000" cy="1008000"/>
                  </a:xfrm>
                  <a:prstGeom prst="flowChartConnector">
                    <a:avLst/>
                  </a:prstGeom>
                  <a:solidFill>
                    <a:srgbClr val="00FFFF"/>
                  </a:solidFill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2"/>
                  <p:cNvGrpSpPr/>
                  <p:nvPr/>
                </p:nvGrpSpPr>
                <p:grpSpPr>
                  <a:xfrm>
                    <a:off x="1449819" y="2071678"/>
                    <a:ext cx="537190" cy="180000"/>
                    <a:chOff x="1428728" y="2071678"/>
                    <a:chExt cx="537190" cy="180000"/>
                  </a:xfrm>
                  <a:grpFill/>
                </p:grpSpPr>
                <p:sp>
                  <p:nvSpPr>
                    <p:cNvPr id="73" name="Блок-схема: узел 72"/>
                    <p:cNvSpPr>
                      <a:spLocks noChangeAspect="1"/>
                    </p:cNvSpPr>
                    <p:nvPr/>
                  </p:nvSpPr>
                  <p:spPr>
                    <a:xfrm>
                      <a:off x="178591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4" name="Блок-схема: узел 11"/>
                    <p:cNvSpPr>
                      <a:spLocks noChangeAspect="1"/>
                    </p:cNvSpPr>
                    <p:nvPr/>
                  </p:nvSpPr>
                  <p:spPr>
                    <a:xfrm>
                      <a:off x="1428728" y="2071678"/>
                      <a:ext cx="180000" cy="180000"/>
                    </a:xfrm>
                    <a:prstGeom prst="flowChartConnector">
                      <a:avLst/>
                    </a:prstGeom>
                    <a:grpFill/>
                    <a:ln w="28575"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70" name="Пятно 2 8"/>
                <p:cNvSpPr/>
                <p:nvPr/>
              </p:nvSpPr>
              <p:spPr>
                <a:xfrm rot="1129421">
                  <a:off x="282145" y="2816336"/>
                  <a:ext cx="720000" cy="540000"/>
                </a:xfrm>
                <a:prstGeom prst="irregularSeal2">
                  <a:avLst/>
                </a:prstGeom>
                <a:grpFill/>
                <a:ln w="1905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Месяц 67"/>
              <p:cNvSpPr/>
              <p:nvPr/>
            </p:nvSpPr>
            <p:spPr>
              <a:xfrm rot="5400000" flipV="1">
                <a:off x="541301" y="3557590"/>
                <a:ext cx="214314" cy="528638"/>
              </a:xfrm>
              <a:prstGeom prst="moon">
                <a:avLst>
                  <a:gd name="adj" fmla="val 3047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6" name="Группа 18"/>
            <p:cNvGrpSpPr>
              <a:grpSpLocks noChangeAspect="1"/>
            </p:cNvGrpSpPr>
            <p:nvPr/>
          </p:nvGrpSpPr>
          <p:grpSpPr>
            <a:xfrm>
              <a:off x="430210" y="3463563"/>
              <a:ext cx="465190" cy="108000"/>
              <a:chOff x="1500166" y="2145497"/>
              <a:chExt cx="465190" cy="108000"/>
            </a:xfrm>
            <a:grpFill/>
          </p:grpSpPr>
          <p:sp>
            <p:nvSpPr>
              <p:cNvPr id="65" name="Блок-схема: узел 64"/>
              <p:cNvSpPr>
                <a:spLocks noChangeAspect="1"/>
              </p:cNvSpPr>
              <p:nvPr/>
            </p:nvSpPr>
            <p:spPr>
              <a:xfrm>
                <a:off x="150016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65"/>
              <p:cNvSpPr>
                <a:spLocks noChangeAspect="1"/>
              </p:cNvSpPr>
              <p:nvPr/>
            </p:nvSpPr>
            <p:spPr>
              <a:xfrm>
                <a:off x="1857356" y="2145497"/>
                <a:ext cx="108000" cy="108000"/>
              </a:xfrm>
              <a:prstGeom prst="flowChartConnector">
                <a:avLst/>
              </a:prstGeom>
              <a:grpFill/>
              <a:ln w="2857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" name="Группа 53"/>
          <p:cNvGrpSpPr/>
          <p:nvPr/>
        </p:nvGrpSpPr>
        <p:grpSpPr>
          <a:xfrm>
            <a:off x="5292080" y="3717032"/>
            <a:ext cx="762001" cy="533400"/>
            <a:chOff x="2209800" y="1905000"/>
            <a:chExt cx="762000" cy="533400"/>
          </a:xfrm>
          <a:solidFill>
            <a:srgbClr val="0000FF"/>
          </a:solidFill>
        </p:grpSpPr>
        <p:sp>
          <p:nvSpPr>
            <p:cNvPr id="51" name="AutoShape 8"/>
            <p:cNvSpPr>
              <a:spLocks noChangeArrowheads="1"/>
            </p:cNvSpPr>
            <p:nvPr/>
          </p:nvSpPr>
          <p:spPr bwMode="auto">
            <a:xfrm>
              <a:off x="2286000" y="19050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2" name="Oval 44"/>
            <p:cNvSpPr>
              <a:spLocks noChangeArrowheads="1"/>
            </p:cNvSpPr>
            <p:nvPr/>
          </p:nvSpPr>
          <p:spPr bwMode="auto">
            <a:xfrm>
              <a:off x="2531271" y="19764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209800" y="19812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48"/>
          <p:cNvGrpSpPr/>
          <p:nvPr/>
        </p:nvGrpSpPr>
        <p:grpSpPr>
          <a:xfrm>
            <a:off x="5292080" y="4581128"/>
            <a:ext cx="762001" cy="533400"/>
            <a:chOff x="2057400" y="2692400"/>
            <a:chExt cx="762000" cy="533400"/>
          </a:xfrm>
          <a:solidFill>
            <a:srgbClr val="0000FF"/>
          </a:solidFill>
        </p:grpSpPr>
        <p:sp>
          <p:nvSpPr>
            <p:cNvPr id="31" name="AutoShape 8"/>
            <p:cNvSpPr>
              <a:spLocks noChangeArrowheads="1"/>
            </p:cNvSpPr>
            <p:nvPr/>
          </p:nvSpPr>
          <p:spPr bwMode="auto">
            <a:xfrm>
              <a:off x="2133600" y="2692400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2343152" y="2763838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057400" y="2768600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2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56"/>
          <p:cNvGrpSpPr/>
          <p:nvPr/>
        </p:nvGrpSpPr>
        <p:grpSpPr>
          <a:xfrm>
            <a:off x="5292080" y="5445224"/>
            <a:ext cx="762001" cy="533400"/>
            <a:chOff x="2057400" y="3526631"/>
            <a:chExt cx="762000" cy="533400"/>
          </a:xfrm>
          <a:solidFill>
            <a:srgbClr val="0000FF"/>
          </a:solidFill>
        </p:grpSpPr>
        <p:sp>
          <p:nvSpPr>
            <p:cNvPr id="39" name="AutoShape 8"/>
            <p:cNvSpPr>
              <a:spLocks noChangeArrowheads="1"/>
            </p:cNvSpPr>
            <p:nvPr/>
          </p:nvSpPr>
          <p:spPr bwMode="auto">
            <a:xfrm>
              <a:off x="2133600" y="3526631"/>
              <a:ext cx="685800" cy="5334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2362200" y="3602831"/>
              <a:ext cx="381000" cy="381000"/>
            </a:xfrm>
            <a:prstGeom prst="round2Diag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057400" y="3602831"/>
              <a:ext cx="432000" cy="432000"/>
            </a:xfrm>
            <a:prstGeom prst="round2Diag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" pitchFamily="34" charset="0"/>
                  <a:cs typeface="Arial" pitchFamily="34" charset="0"/>
                </a:rPr>
                <a:t>3</a:t>
              </a:r>
              <a:endParaRPr lang="ru-RU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92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316416" y="6309320"/>
            <a:ext cx="304800" cy="304800"/>
          </a:xfrm>
          <a:prstGeom prst="rect">
            <a:avLst/>
          </a:prstGeom>
        </p:spPr>
      </p:pic>
      <p:pic>
        <p:nvPicPr>
          <p:cNvPr id="93" name="00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316416" y="6309320"/>
            <a:ext cx="304800" cy="304800"/>
          </a:xfrm>
          <a:prstGeom prst="rect">
            <a:avLst/>
          </a:prstGeom>
        </p:spPr>
      </p:pic>
      <p:pic>
        <p:nvPicPr>
          <p:cNvPr id="94" name="SCALES.WAV">
            <a:hlinkClick r:id="" action="ppaction://media"/>
          </p:cNvPr>
          <p:cNvPicPr>
            <a:picLocks noRot="1" noChangeAspect="1"/>
          </p:cNvPicPr>
          <p:nvPr>
            <a:wavAudioFile r:embed="rId3" name="SCALES.WAV"/>
          </p:nvPr>
        </p:nvPicPr>
        <p:blipFill>
          <a:blip r:embed="rId8" cstate="print"/>
          <a:stretch>
            <a:fillRect/>
          </a:stretch>
        </p:blipFill>
        <p:spPr>
          <a:xfrm>
            <a:off x="8316416" y="6309320"/>
            <a:ext cx="304800" cy="304800"/>
          </a:xfrm>
          <a:prstGeom prst="rect">
            <a:avLst/>
          </a:prstGeom>
        </p:spPr>
      </p:pic>
      <p:sp>
        <p:nvSpPr>
          <p:cNvPr id="56" name="Прямоугольник 55"/>
          <p:cNvSpPr/>
          <p:nvPr/>
        </p:nvSpPr>
        <p:spPr>
          <a:xfrm>
            <a:off x="395536" y="692696"/>
            <a:ext cx="85342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8. Что ела за столом старуха-дворянка 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75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75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15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15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315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15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" val="0"/>
  <p:tag name="P" val="0"/>
  <p:tag name="KO" val="4"/>
  <p:tag name="KP" val="0"/>
  <p:tag name="V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309</Words>
  <Application>Microsoft Office PowerPoint</Application>
  <PresentationFormat>Экран (4:3)</PresentationFormat>
  <Paragraphs>142</Paragraphs>
  <Slides>12</Slides>
  <Notes>0</Notes>
  <HiddenSlides>0</HiddenSlides>
  <MMClips>30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Маруся</cp:lastModifiedBy>
  <cp:revision>76</cp:revision>
  <dcterms:created xsi:type="dcterms:W3CDTF">2012-08-22T17:05:10Z</dcterms:created>
  <dcterms:modified xsi:type="dcterms:W3CDTF">2012-11-11T06:39:53Z</dcterms:modified>
</cp:coreProperties>
</file>