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79" r:id="rId5"/>
    <p:sldId id="278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6" r:id="rId15"/>
    <p:sldId id="267" r:id="rId16"/>
    <p:sldId id="276" r:id="rId17"/>
    <p:sldId id="268" r:id="rId18"/>
    <p:sldId id="272" r:id="rId19"/>
    <p:sldId id="273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00"/>
    <a:srgbClr val="3366FF"/>
    <a:srgbClr val="FF0066"/>
    <a:srgbClr val="FF3399"/>
    <a:srgbClr val="CC66FF"/>
    <a:srgbClr val="CC3300"/>
    <a:srgbClr val="FF9900"/>
    <a:srgbClr val="CC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 autoAdjust="0"/>
  </p:normalViewPr>
  <p:slideViewPr>
    <p:cSldViewPr>
      <p:cViewPr varScale="1">
        <p:scale>
          <a:sx n="81" d="100"/>
          <a:sy n="81" d="100"/>
        </p:scale>
        <p:origin x="-84" y="-5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700" y="142852"/>
            <a:ext cx="5107817" cy="364333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 МБОУ гимназия №</a:t>
            </a:r>
            <a:r>
              <a:rPr lang="ru-RU" sz="2000" b="1" dirty="0" smtClean="0">
                <a:solidFill>
                  <a:srgbClr val="0000FF"/>
                </a:solidFill>
              </a:rPr>
              <a:t>1                                                                                                           </a:t>
            </a:r>
            <a:r>
              <a:rPr lang="ru-RU" sz="2000" b="1" dirty="0">
                <a:solidFill>
                  <a:srgbClr val="0000FF"/>
                </a:solidFill>
              </a:rPr>
              <a:t>имени </a:t>
            </a:r>
            <a:r>
              <a:rPr lang="ru-RU" sz="2000" b="1" dirty="0" smtClean="0">
                <a:solidFill>
                  <a:srgbClr val="0000FF"/>
                </a:solidFill>
              </a:rPr>
              <a:t>Н.М.Пржевальского                                                                                                                </a:t>
            </a:r>
            <a:r>
              <a:rPr lang="ru-RU" sz="2000" b="1" dirty="0">
                <a:solidFill>
                  <a:srgbClr val="0000FF"/>
                </a:solidFill>
              </a:rPr>
              <a:t>город  Смоленск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/>
              <a:t>                                                                                            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Тема проекта: </a:t>
            </a:r>
            <a:r>
              <a:rPr lang="ru-RU" sz="2000" b="1" i="1" dirty="0">
                <a:solidFill>
                  <a:srgbClr val="FF0066"/>
                </a:solidFill>
                <a:latin typeface="Bookman Old Style" pitchFamily="18" charset="0"/>
              </a:rPr>
              <a:t>Домашние любимцы-</a:t>
            </a:r>
            <a:r>
              <a:rPr lang="ru-RU" sz="2000" dirty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000" b="1" i="1" dirty="0">
                <a:solidFill>
                  <a:srgbClr val="FF0066"/>
                </a:solidFill>
                <a:latin typeface="Bookman Old Style" pitchFamily="18" charset="0"/>
              </a:rPr>
              <a:t>                                                                       кошки. </a:t>
            </a:r>
            <a:r>
              <a:rPr lang="ru-RU" sz="1800" b="1" i="1" dirty="0" smtClean="0">
                <a:solidFill>
                  <a:srgbClr val="FF0066"/>
                </a:solidFill>
                <a:latin typeface="Bookman Old Style" pitchFamily="18" charset="0"/>
              </a:rPr>
              <a:t/>
            </a:r>
            <a:br>
              <a:rPr lang="ru-RU" sz="1800" b="1" i="1" dirty="0" smtClean="0">
                <a:solidFill>
                  <a:srgbClr val="FF0066"/>
                </a:solidFill>
                <a:latin typeface="Bookman Old Style" pitchFamily="18" charset="0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Фёдорова Виктория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1 Б класс  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267" y="3500438"/>
            <a:ext cx="3792166" cy="26432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G:\кошки\DSCN0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266" y="3500438"/>
            <a:ext cx="3850579" cy="266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9900"/>
                </a:solidFill>
              </a:rPr>
              <a:t>Спросить у родителей.</a:t>
            </a:r>
            <a:endParaRPr lang="ru-RU" sz="3200" b="1" u="sng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182" y="1714488"/>
            <a:ext cx="5572164" cy="407196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Чаще всего люди держат дома кошек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потому, что: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за ними не нужен особый уход,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легко приучить к туалету,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не надо с ними гулять,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они чистоплотны 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неприхотливы в еде,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кошки умны, успокаивают  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даже лечат.          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2" y="1928802"/>
            <a:ext cx="3643338" cy="27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4" y="0"/>
            <a:ext cx="891540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9900"/>
                </a:solidFill>
              </a:rPr>
              <a:t>2. Наблюдение.</a:t>
            </a:r>
            <a:endParaRPr lang="ru-RU" sz="3200" b="1" u="sng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472" y="2285992"/>
            <a:ext cx="8715436" cy="384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Уход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 smtClean="0"/>
              <a:t>      </a:t>
            </a:r>
            <a:r>
              <a:rPr lang="ru-RU" sz="1800" dirty="0" smtClean="0">
                <a:solidFill>
                  <a:srgbClr val="CC00FF"/>
                </a:solidFill>
              </a:rPr>
              <a:t>необходимо гулять,       </a:t>
            </a:r>
            <a:r>
              <a:rPr lang="ru-RU" sz="1800" dirty="0" smtClean="0">
                <a:solidFill>
                  <a:srgbClr val="FF0066"/>
                </a:solidFill>
              </a:rPr>
              <a:t>не надо ухаживать: сама    </a:t>
            </a:r>
            <a:r>
              <a:rPr lang="ru-RU" sz="1800" dirty="0" smtClean="0">
                <a:solidFill>
                  <a:srgbClr val="00B050"/>
                </a:solidFill>
              </a:rPr>
              <a:t>нужно чистить аквариум,</a:t>
            </a:r>
          </a:p>
          <a:p>
            <a:pPr>
              <a:buNone/>
            </a:pPr>
            <a:r>
              <a:rPr lang="ru-RU" sz="1800" dirty="0" smtClean="0"/>
              <a:t>                    </a:t>
            </a:r>
            <a:r>
              <a:rPr lang="ru-RU" sz="1800" dirty="0" smtClean="0">
                <a:solidFill>
                  <a:srgbClr val="CC00FF"/>
                </a:solidFill>
              </a:rPr>
              <a:t>мыть лапы     </a:t>
            </a:r>
            <a:r>
              <a:rPr lang="ru-RU" sz="1800" b="1" dirty="0" smtClean="0">
                <a:solidFill>
                  <a:srgbClr val="CC3300"/>
                </a:solidFill>
              </a:rPr>
              <a:t> -  -              </a:t>
            </a:r>
            <a:r>
              <a:rPr lang="ru-RU" sz="1800" dirty="0" smtClean="0">
                <a:solidFill>
                  <a:srgbClr val="FF0066"/>
                </a:solidFill>
              </a:rPr>
              <a:t>ходит в туалет     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1800" dirty="0" smtClean="0"/>
              <a:t>               </a:t>
            </a:r>
            <a:r>
              <a:rPr lang="ru-RU" sz="1800" dirty="0" smtClean="0">
                <a:solidFill>
                  <a:srgbClr val="00B050"/>
                </a:solidFill>
              </a:rPr>
              <a:t>менять воду  </a:t>
            </a:r>
            <a:r>
              <a:rPr lang="ru-RU" sz="1800" dirty="0" smtClean="0">
                <a:solidFill>
                  <a:srgbClr val="CC3300"/>
                </a:solidFill>
              </a:rPr>
              <a:t> </a:t>
            </a:r>
            <a:r>
              <a:rPr lang="ru-RU" sz="1800" b="1" dirty="0" smtClean="0">
                <a:solidFill>
                  <a:srgbClr val="CC3300"/>
                </a:solidFill>
              </a:rPr>
              <a:t>-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Еда</a:t>
            </a:r>
            <a:r>
              <a:rPr lang="ru-RU" sz="2400" dirty="0" smtClean="0"/>
              <a:t>         </a:t>
            </a:r>
            <a:r>
              <a:rPr lang="ru-RU" sz="1800" dirty="0" smtClean="0">
                <a:solidFill>
                  <a:srgbClr val="CC00FF"/>
                </a:solidFill>
              </a:rPr>
              <a:t>ест всё </a:t>
            </a:r>
            <a:r>
              <a:rPr lang="ru-RU" sz="1800" dirty="0" smtClean="0">
                <a:solidFill>
                  <a:srgbClr val="CC3300"/>
                </a:solidFill>
              </a:rPr>
              <a:t>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2400" dirty="0" smtClean="0">
                <a:solidFill>
                  <a:srgbClr val="CC3300"/>
                </a:solidFill>
              </a:rPr>
              <a:t>                   </a:t>
            </a:r>
            <a:r>
              <a:rPr lang="ru-RU" sz="1800" dirty="0" smtClean="0">
                <a:solidFill>
                  <a:srgbClr val="FF0066"/>
                </a:solidFill>
              </a:rPr>
              <a:t>ест всё  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1800" dirty="0" smtClean="0"/>
              <a:t>     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специальный корм  </a:t>
            </a:r>
            <a:r>
              <a:rPr lang="ru-RU" sz="1800" b="1" dirty="0" smtClean="0">
                <a:solidFill>
                  <a:srgbClr val="CC3300"/>
                </a:solidFill>
              </a:rPr>
              <a:t>-</a:t>
            </a:r>
          </a:p>
          <a:p>
            <a:pPr>
              <a:buNone/>
            </a:pPr>
            <a:r>
              <a:rPr lang="ru-RU" sz="2400" u="sng" dirty="0" smtClean="0"/>
              <a:t>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Польза</a:t>
            </a:r>
            <a:r>
              <a:rPr lang="ru-RU" sz="2400" dirty="0" smtClean="0"/>
              <a:t>   </a:t>
            </a:r>
            <a:r>
              <a:rPr lang="ru-RU" sz="1800" dirty="0" smtClean="0">
                <a:solidFill>
                  <a:srgbClr val="CC00FF"/>
                </a:solidFill>
              </a:rPr>
              <a:t>охраняет дом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1800" b="1" dirty="0" smtClean="0"/>
              <a:t> </a:t>
            </a:r>
            <a:r>
              <a:rPr lang="ru-RU" sz="1800" dirty="0" smtClean="0"/>
              <a:t>            </a:t>
            </a:r>
            <a:r>
              <a:rPr lang="ru-RU" sz="1800" dirty="0" smtClean="0">
                <a:solidFill>
                  <a:srgbClr val="FF0066"/>
                </a:solidFill>
              </a:rPr>
              <a:t>ловит мышей 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1800" dirty="0" smtClean="0"/>
              <a:t>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успокаивают</a:t>
            </a:r>
            <a:r>
              <a:rPr lang="ru-RU" sz="1800" dirty="0" smtClean="0"/>
              <a:t> 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  <a:endParaRPr lang="ru-RU" sz="1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ли играть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1800" dirty="0" smtClean="0">
                <a:solidFill>
                  <a:srgbClr val="CC00FF"/>
                </a:solidFill>
              </a:rPr>
              <a:t>иногда</a:t>
            </a:r>
            <a:r>
              <a:rPr lang="ru-RU" sz="1800" dirty="0" smtClean="0"/>
              <a:t> 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r>
              <a:rPr lang="ru-RU" sz="1800" dirty="0" smtClean="0"/>
              <a:t>                  </a:t>
            </a:r>
            <a:r>
              <a:rPr lang="ru-RU" sz="1800" dirty="0" smtClean="0">
                <a:solidFill>
                  <a:srgbClr val="FF0066"/>
                </a:solidFill>
              </a:rPr>
              <a:t>всегда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C3300"/>
                </a:solidFill>
              </a:rPr>
              <a:t>+ +           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нет </a:t>
            </a:r>
            <a:r>
              <a:rPr lang="ru-RU" sz="1800" b="1" dirty="0" smtClean="0">
                <a:solidFill>
                  <a:srgbClr val="CC3300"/>
                </a:solidFill>
              </a:rPr>
              <a:t>-</a:t>
            </a:r>
            <a:r>
              <a:rPr lang="ru-RU" sz="1800" b="1" dirty="0" smtClean="0"/>
              <a:t> </a:t>
            </a:r>
            <a:r>
              <a:rPr lang="ru-RU" sz="1800" dirty="0" smtClean="0"/>
              <a:t>           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Место 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rgbClr val="CC00FF"/>
                </a:solidFill>
              </a:rPr>
              <a:t>необходимо</a:t>
            </a:r>
            <a:r>
              <a:rPr lang="ru-RU" sz="1800" dirty="0" smtClean="0"/>
              <a:t>                  </a:t>
            </a:r>
            <a:r>
              <a:rPr lang="ru-RU" sz="1800" dirty="0" smtClean="0">
                <a:solidFill>
                  <a:srgbClr val="FF0066"/>
                </a:solidFill>
              </a:rPr>
              <a:t>выбирает  сама , 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только аквариум </a:t>
            </a:r>
            <a:r>
              <a:rPr lang="ru-RU" sz="1800" b="1" dirty="0" smtClean="0">
                <a:solidFill>
                  <a:srgbClr val="CC3300"/>
                </a:solidFill>
              </a:rPr>
              <a:t>-</a:t>
            </a:r>
            <a:endParaRPr lang="ru-RU" sz="2400" b="1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</a:rPr>
              <a:t>доме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u="sng" dirty="0" smtClean="0"/>
              <a:t> </a:t>
            </a:r>
            <a:r>
              <a:rPr lang="ru-RU" sz="1800" dirty="0" smtClean="0"/>
              <a:t>         </a:t>
            </a:r>
            <a:r>
              <a:rPr lang="ru-RU" sz="1800" dirty="0" smtClean="0">
                <a:solidFill>
                  <a:srgbClr val="CC00FF"/>
                </a:solidFill>
              </a:rPr>
              <a:t>приучать к опре-          </a:t>
            </a:r>
            <a:r>
              <a:rPr lang="ru-RU" sz="1800" dirty="0" smtClean="0">
                <a:solidFill>
                  <a:srgbClr val="FF0066"/>
                </a:solidFill>
              </a:rPr>
              <a:t>место может быть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</a:t>
            </a:r>
            <a:r>
              <a:rPr lang="ru-RU" sz="1800" dirty="0" smtClean="0">
                <a:solidFill>
                  <a:srgbClr val="CC00FF"/>
                </a:solidFill>
              </a:rPr>
              <a:t>делённому месту </a:t>
            </a:r>
            <a:r>
              <a:rPr lang="ru-RU" sz="1800" b="1" dirty="0" smtClean="0">
                <a:solidFill>
                  <a:srgbClr val="CC3300"/>
                </a:solidFill>
              </a:rPr>
              <a:t>- </a:t>
            </a:r>
            <a:r>
              <a:rPr lang="ru-RU" sz="1800" dirty="0" smtClean="0"/>
              <a:t>           </a:t>
            </a:r>
            <a:r>
              <a:rPr lang="ru-RU" sz="1800" dirty="0" smtClean="0">
                <a:solidFill>
                  <a:srgbClr val="FF0066"/>
                </a:solidFill>
              </a:rPr>
              <a:t> любым </a:t>
            </a:r>
            <a:r>
              <a:rPr lang="ru-RU" sz="1800" b="1" dirty="0" smtClean="0">
                <a:solidFill>
                  <a:srgbClr val="CC3300"/>
                </a:solidFill>
              </a:rPr>
              <a:t>+</a:t>
            </a:r>
            <a:endParaRPr lang="ru-RU" sz="1800" b="1" dirty="0">
              <a:solidFill>
                <a:srgbClr val="CC3300"/>
              </a:solidFill>
            </a:endParaRPr>
          </a:p>
        </p:txBody>
      </p:sp>
      <p:pic>
        <p:nvPicPr>
          <p:cNvPr id="2050" name="Picture 2" descr="C:\Users\Комиссар\Desktop\кошки\1296538098_0_7163_e7d222d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56" y="857232"/>
            <a:ext cx="1785950" cy="1313198"/>
          </a:xfrm>
          <a:prstGeom prst="rect">
            <a:avLst/>
          </a:prstGeom>
          <a:noFill/>
        </p:spPr>
      </p:pic>
      <p:pic>
        <p:nvPicPr>
          <p:cNvPr id="2052" name="Picture 4" descr="C:\Users\Комиссар\Desktop\кошки\d7ceb0edbc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26" y="857232"/>
            <a:ext cx="1809762" cy="1357322"/>
          </a:xfrm>
          <a:prstGeom prst="rect">
            <a:avLst/>
          </a:prstGeom>
          <a:noFill/>
        </p:spPr>
      </p:pic>
      <p:pic>
        <p:nvPicPr>
          <p:cNvPr id="2054" name="Picture 6" descr="D:\фото и видео, не разберётесь)))\Фотографии\дача\DSCN0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058" y="857232"/>
            <a:ext cx="2286016" cy="1465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1100" y="1071546"/>
            <a:ext cx="7643866" cy="5054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 всем показателям </a:t>
            </a:r>
            <a:r>
              <a:rPr lang="ru-RU" sz="2800" b="1" i="1" dirty="0" smtClean="0">
                <a:solidFill>
                  <a:srgbClr val="CC66FF"/>
                </a:solidFill>
              </a:rPr>
              <a:t>кошка</a:t>
            </a:r>
            <a:r>
              <a:rPr lang="ru-RU" sz="2800" dirty="0" smtClean="0"/>
              <a:t> на первом месте -</a:t>
            </a:r>
          </a:p>
          <a:p>
            <a:pPr>
              <a:buNone/>
            </a:pPr>
            <a:r>
              <a:rPr lang="ru-RU" sz="2800" dirty="0" smtClean="0"/>
              <a:t>                         6 баллов;</a:t>
            </a:r>
          </a:p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800" b="1" i="1" dirty="0" smtClean="0">
                <a:solidFill>
                  <a:srgbClr val="CC66FF"/>
                </a:solidFill>
              </a:rPr>
              <a:t>собака</a:t>
            </a:r>
            <a:r>
              <a:rPr lang="ru-RU" sz="2800" b="1" dirty="0" smtClean="0"/>
              <a:t> </a:t>
            </a:r>
            <a:r>
              <a:rPr lang="ru-RU" sz="2800" dirty="0" smtClean="0"/>
              <a:t>на втором месте -  3 балла;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i="1" dirty="0" smtClean="0">
                <a:solidFill>
                  <a:srgbClr val="CC66FF"/>
                </a:solidFill>
              </a:rPr>
              <a:t>рыбки</a:t>
            </a:r>
            <a:r>
              <a:rPr lang="ru-RU" sz="2800" dirty="0" smtClean="0"/>
              <a:t> на третьем месте -  1 балл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C:\Users\Комиссар\Desktop\кошки\cb458d6d127dbda72ee8d399fafcd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90" y="3429000"/>
            <a:ext cx="6929486" cy="2928958"/>
          </a:xfrm>
          <a:prstGeom prst="rect">
            <a:avLst/>
          </a:prstGeom>
          <a:noFill/>
        </p:spPr>
      </p:pic>
      <p:pic>
        <p:nvPicPr>
          <p:cNvPr id="4" name="Picture 4" descr="C:\Users\Комиссар\Desktop\кошки\d7ceb0edbc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74" y="3786190"/>
            <a:ext cx="1643074" cy="1303744"/>
          </a:xfrm>
          <a:prstGeom prst="rect">
            <a:avLst/>
          </a:prstGeom>
          <a:noFill/>
        </p:spPr>
      </p:pic>
      <p:pic>
        <p:nvPicPr>
          <p:cNvPr id="1027" name="Picture 3" descr="C:\Users\Комиссар\Desktop\кошки\DSCN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4" y="3071810"/>
            <a:ext cx="1862225" cy="1569568"/>
          </a:xfrm>
          <a:prstGeom prst="rect">
            <a:avLst/>
          </a:prstGeom>
          <a:noFill/>
        </p:spPr>
      </p:pic>
      <p:pic>
        <p:nvPicPr>
          <p:cNvPr id="1028" name="Picture 4" descr="C:\Users\Комиссар\Desktop\кошки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56" y="357187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9900"/>
                </a:solidFill>
              </a:rPr>
              <a:t>3. Изучить литературу.</a:t>
            </a:r>
            <a:endParaRPr lang="ru-RU" sz="3200" b="1" u="sng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38" y="1571611"/>
            <a:ext cx="7429552" cy="39290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C0066"/>
                </a:solidFill>
              </a:rPr>
              <a:t>Я узнала, что</a:t>
            </a:r>
          </a:p>
          <a:p>
            <a:r>
              <a:rPr lang="ru-RU" sz="2400" dirty="0" smtClean="0">
                <a:solidFill>
                  <a:srgbClr val="FE4C8C"/>
                </a:solidFill>
              </a:rPr>
              <a:t>кошки отлично видят в ночной тьме;</a:t>
            </a:r>
          </a:p>
          <a:p>
            <a:r>
              <a:rPr lang="ru-RU" sz="2400" dirty="0" smtClean="0">
                <a:solidFill>
                  <a:srgbClr val="FE4C8C"/>
                </a:solidFill>
              </a:rPr>
              <a:t>все органы чувств кошки отлично развиты, она подвижна и ловка, чтобы общаться с другими кошками и людьми, она использует и звуки, и позы, и движения;</a:t>
            </a:r>
          </a:p>
          <a:p>
            <a:r>
              <a:rPr lang="ru-RU" sz="2400" dirty="0" smtClean="0">
                <a:solidFill>
                  <a:srgbClr val="FE4C8C"/>
                </a:solidFill>
              </a:rPr>
              <a:t>кошка обычно спит 18 часов в сутки, но очень чутко;</a:t>
            </a:r>
          </a:p>
          <a:p>
            <a:r>
              <a:rPr lang="ru-RU" sz="2400" dirty="0" smtClean="0">
                <a:solidFill>
                  <a:srgbClr val="FE4C8C"/>
                </a:solidFill>
              </a:rPr>
              <a:t>при падении с высоты кошка поворачивает голову, а затем и всё туловище так, чтобы приземлиться на все четыре лапы.</a:t>
            </a:r>
            <a:endParaRPr lang="ru-RU" sz="2400" dirty="0">
              <a:solidFill>
                <a:srgbClr val="FE4C8C"/>
              </a:solidFill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Сегодня известно около 100 пород домашних кошек</a:t>
            </a:r>
            <a:r>
              <a:rPr lang="ru-RU" sz="2800" dirty="0" smtClean="0">
                <a:solidFill>
                  <a:srgbClr val="CC00FF"/>
                </a:solidFill>
              </a:rPr>
              <a:t>.</a:t>
            </a:r>
            <a:br>
              <a:rPr lang="ru-RU" sz="2800" dirty="0" smtClean="0">
                <a:solidFill>
                  <a:srgbClr val="CC00FF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Вот некоторые из них: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Комиссар\Desktop\кошки\asian_tab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2" y="1285860"/>
            <a:ext cx="2095500" cy="2095500"/>
          </a:xfrm>
          <a:prstGeom prst="rect">
            <a:avLst/>
          </a:prstGeom>
          <a:noFill/>
        </p:spPr>
      </p:pic>
      <p:pic>
        <p:nvPicPr>
          <p:cNvPr id="1028" name="Picture 4" descr="C:\Users\Комиссар\Desktop\кошки\bombay_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16" y="3571876"/>
            <a:ext cx="2095500" cy="2095500"/>
          </a:xfrm>
          <a:prstGeom prst="rect">
            <a:avLst/>
          </a:prstGeom>
          <a:noFill/>
        </p:spPr>
      </p:pic>
      <p:pic>
        <p:nvPicPr>
          <p:cNvPr id="1029" name="Picture 5" descr="C:\Users\Комиссар\Desktop\кошки\russian_blue_c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24" y="1285860"/>
            <a:ext cx="2166938" cy="2071702"/>
          </a:xfrm>
          <a:prstGeom prst="rect">
            <a:avLst/>
          </a:prstGeom>
          <a:noFill/>
        </p:spPr>
      </p:pic>
      <p:pic>
        <p:nvPicPr>
          <p:cNvPr id="1030" name="Picture 6" descr="C:\Users\Комиссар\Desktop\кошки\bengal_c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16" y="3571876"/>
            <a:ext cx="2095500" cy="209550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95300" y="3429000"/>
            <a:ext cx="89154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Русская голубая                                                  Азиатская </a:t>
            </a:r>
            <a:r>
              <a:rPr lang="ru-RU" sz="2000" dirty="0" err="1" smtClean="0"/>
              <a:t>табби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кошка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Бенгальская кошка                                                       </a:t>
            </a:r>
            <a:endParaRPr lang="ru-RU" sz="2000" dirty="0"/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омиссар\Desktop\кошки\york_chocolate_ca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62" y="500042"/>
            <a:ext cx="2095500" cy="2095500"/>
          </a:xfrm>
          <a:prstGeom prst="rect">
            <a:avLst/>
          </a:prstGeom>
          <a:noFill/>
        </p:spPr>
      </p:pic>
      <p:pic>
        <p:nvPicPr>
          <p:cNvPr id="2050" name="Picture 2" descr="C:\Users\Комиссар\Desktop\кошки\the_himalayan_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38" y="3500438"/>
            <a:ext cx="2095500" cy="2095500"/>
          </a:xfrm>
          <a:prstGeom prst="rect">
            <a:avLst/>
          </a:prstGeom>
          <a:noFill/>
        </p:spPr>
      </p:pic>
      <p:pic>
        <p:nvPicPr>
          <p:cNvPr id="2051" name="Picture 3" descr="C:\Users\Комиссар\Desktop\кошки\persian_c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2" y="1928802"/>
            <a:ext cx="2095500" cy="2095500"/>
          </a:xfrm>
          <a:prstGeom prst="rect">
            <a:avLst/>
          </a:prstGeom>
          <a:noFill/>
        </p:spPr>
      </p:pic>
      <p:pic>
        <p:nvPicPr>
          <p:cNvPr id="2052" name="Picture 4" descr="C:\Users\Комиссар\Desktop\кошки\siamese_c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60" y="571480"/>
            <a:ext cx="2095500" cy="2095500"/>
          </a:xfrm>
          <a:prstGeom prst="rect">
            <a:avLst/>
          </a:prstGeom>
          <a:noFill/>
        </p:spPr>
      </p:pic>
      <p:pic>
        <p:nvPicPr>
          <p:cNvPr id="2053" name="Picture 5" descr="C:\Users\Комиссар\Desktop\кошки\california_shining_c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884" y="3571876"/>
            <a:ext cx="2095500" cy="2095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09663" y="2643182"/>
            <a:ext cx="228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Йорская</a:t>
            </a:r>
            <a:r>
              <a:rPr lang="ru-RU" sz="2000" dirty="0" smtClean="0"/>
              <a:t> шоколадная кошка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9992" y="4000504"/>
            <a:ext cx="21980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Персидская кошка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81760" y="2643182"/>
            <a:ext cx="19736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Сиамская кошка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52538" y="5572140"/>
            <a:ext cx="23218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Гималайская кошка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38885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Калифорнийская сияющая кошка</a:t>
            </a:r>
            <a:endParaRPr lang="ru-RU" sz="20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FF9900"/>
                </a:solidFill>
              </a:rPr>
              <a:t>4. Узнать в интернете.</a:t>
            </a:r>
            <a:br>
              <a:rPr lang="ru-RU" sz="3200" b="1" u="sng" dirty="0" smtClean="0">
                <a:solidFill>
                  <a:srgbClr val="FF9900"/>
                </a:solidFill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Кошачий язык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2802" y="1285860"/>
            <a:ext cx="6453198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Прищуривание глаз </a:t>
            </a:r>
            <a:r>
              <a:rPr lang="ru-RU" sz="1600" b="1" i="1" dirty="0" smtClean="0"/>
              <a:t>- кошка спокойна, ей хочется спать.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Уши стоят вертикально </a:t>
            </a:r>
            <a:r>
              <a:rPr lang="ru-RU" sz="1600" b="1" i="1" dirty="0" smtClean="0"/>
              <a:t>- верный признак крайнего любопытства.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Уши прижаты к голове </a:t>
            </a:r>
            <a:r>
              <a:rPr lang="ru-RU" sz="1600" b="1" i="1" dirty="0" smtClean="0"/>
              <a:t>- готовность к нападению.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Расширенные зрачки </a:t>
            </a:r>
            <a:r>
              <a:rPr lang="ru-RU" sz="1600" b="1" i="1" dirty="0" smtClean="0"/>
              <a:t>- кошка испытывает сильный страх.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Мурлыканье</a:t>
            </a:r>
            <a:r>
              <a:rPr lang="ru-RU" sz="1600" b="1" i="1" dirty="0" smtClean="0"/>
              <a:t> - умиротворённость и беззаботность.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Утробное урчание </a:t>
            </a:r>
            <a:r>
              <a:rPr lang="ru-RU" sz="1600" b="1" i="1" dirty="0" smtClean="0"/>
              <a:t>- недовольство, предупреждение.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Шипение</a:t>
            </a:r>
            <a:r>
              <a:rPr lang="ru-RU" sz="1600" b="1" i="1" dirty="0" smtClean="0"/>
              <a:t> - последнее предупреждение, угроза.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Нервное подёргивание хвостом </a:t>
            </a:r>
            <a:r>
              <a:rPr lang="ru-RU" sz="1600" b="1" i="1" dirty="0" smtClean="0"/>
              <a:t>- гнев.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Громко скребётся когтями </a:t>
            </a:r>
            <a:r>
              <a:rPr lang="ru-RU" sz="1600" b="1" i="1" dirty="0" smtClean="0"/>
              <a:t>- желание привлечь к себе внимание.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Выгнутая дугой спина </a:t>
            </a:r>
            <a:r>
              <a:rPr lang="ru-RU" sz="1600" b="1" i="1" dirty="0" smtClean="0"/>
              <a:t>- устрашающая поза для противника.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Опущенный хвост </a:t>
            </a:r>
            <a:r>
              <a:rPr lang="ru-RU" sz="1600" b="1" i="1" dirty="0" smtClean="0"/>
              <a:t>- обычно означает усталость.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Легкое шевеление кончика хвоста </a:t>
            </a:r>
            <a:r>
              <a:rPr lang="ru-RU" sz="1600" b="1" i="1" dirty="0" smtClean="0"/>
              <a:t>- интерес.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Крутой изгиб хвоста </a:t>
            </a:r>
            <a:r>
              <a:rPr lang="ru-RU" sz="1600" b="1" i="1" dirty="0" smtClean="0"/>
              <a:t>- недоверие к человеку.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Вытянутый назад хвост </a:t>
            </a:r>
            <a:r>
              <a:rPr lang="ru-RU" sz="1600" b="1" i="1" dirty="0" smtClean="0"/>
              <a:t>- готовность к нападению.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Поднятый кверху хвост </a:t>
            </a:r>
            <a:r>
              <a:rPr lang="ru-RU" sz="1600" b="1" i="1" dirty="0" smtClean="0"/>
              <a:t>- полное удовлетворение.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Кошка, желающая устроиться на ночь на кровати рядом с вами </a:t>
            </a:r>
            <a:r>
              <a:rPr lang="ru-RU" sz="1600" b="1" i="1" dirty="0" smtClean="0"/>
              <a:t>- демонстрирует безграничное доверие и любовь.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Комиссар\Desktop\кошки\DSCN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8" y="1571612"/>
            <a:ext cx="3002167" cy="3776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9900"/>
                </a:solidFill>
              </a:rPr>
              <a:t>5.Посмотреть по телевизору.</a:t>
            </a:r>
            <a:endParaRPr lang="ru-RU" sz="3200" b="1" u="sng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9662" y="1571612"/>
            <a:ext cx="7215238" cy="37862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</a:rPr>
              <a:t>Меня заинтересовала информация о том, что если кошка ложится на вас или «месит» лапами- в том месте возможна болезнь и она её лечит как может.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</a:rPr>
              <a:t> Кошки чувствуют запахи в 14 раз сильнее, чем люди.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 А ещё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</a:rPr>
              <a:t>они могут издавать около 100 различных звуков. Для сравнения – собаки только около 10.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     Полезный совет: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FF"/>
                </a:solidFill>
              </a:rPr>
              <a:t> если кошка дерёт мебель, то нужно придать этому месту аромат лимона или апельсина. Кошки ненавидят эти запахи.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20" y="3214686"/>
            <a:ext cx="9144064" cy="47402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 меня есть кошка Мурка,      День пришел,                  Шерсть её мягка, как бархат,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Кошечка – кошурка.                 Она играет.                      Глазки точно угольки,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Ночь настала                             Мурка за ноги хватает    И как все её движенья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Прыг под одеяло,                      И </a:t>
            </a:r>
            <a:r>
              <a:rPr lang="ru-RU" sz="1800" dirty="0" err="1" smtClean="0">
                <a:solidFill>
                  <a:srgbClr val="7030A0"/>
                </a:solidFill>
              </a:rPr>
              <a:t>мяучит</a:t>
            </a:r>
            <a:r>
              <a:rPr lang="ru-RU" sz="1800" dirty="0" smtClean="0">
                <a:solidFill>
                  <a:srgbClr val="7030A0"/>
                </a:solidFill>
              </a:rPr>
              <a:t>:                         Грациозны и легки! 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И  мурлычет </a:t>
            </a:r>
            <a:r>
              <a:rPr lang="ru-RU" sz="1800" dirty="0" err="1" smtClean="0">
                <a:solidFill>
                  <a:srgbClr val="7030A0"/>
                </a:solidFill>
              </a:rPr>
              <a:t>мур-мур-мур</a:t>
            </a:r>
            <a:r>
              <a:rPr lang="ru-RU" sz="1800" dirty="0" smtClean="0">
                <a:solidFill>
                  <a:srgbClr val="7030A0"/>
                </a:solidFill>
              </a:rPr>
              <a:t>.      « Дай мне есть»               И за то люблю я Мурку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                                          Больше всех игрушек я,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                                          Всюду с ней мы неразлучны,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                                           Потому что мы друзья!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Комиссар\Desktop\кошки\RSCN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60" y="285728"/>
            <a:ext cx="3929090" cy="2929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38" y="857233"/>
            <a:ext cx="6929486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3399"/>
                </a:solidFill>
              </a:rPr>
              <a:t>Любите кошек!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Ухаживайте за ними!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Они поднимают настроение и делают жизнь человека интересней.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Комиссар\Desktop\кошки\RSCN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8" y="3000372"/>
            <a:ext cx="3286148" cy="2464611"/>
          </a:xfrm>
          <a:prstGeom prst="rect">
            <a:avLst/>
          </a:prstGeom>
          <a:noFill/>
        </p:spPr>
      </p:pic>
      <p:pic>
        <p:nvPicPr>
          <p:cNvPr id="3075" name="Picture 3" descr="C:\Users\Комиссар\Desktop\кошки\DSCN0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18" y="2928934"/>
            <a:ext cx="2071702" cy="2761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4748" y="473881"/>
            <a:ext cx="4720861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Цель проекта.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Узнать, почему люди из всех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животных отдают предпочтение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кошкам.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Задачи.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спросить у родителей, почему они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взяли в дом именно кошку;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понаблюдать за поведением кошек;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изучить литературу о кошках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разных пород;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найти дополнительную информацию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 интернете;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посмотреть мультфильмы, научные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художественные фильмы об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особенностях кошек.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107783" y="-337160"/>
            <a:ext cx="4643435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ВЫВОДЫ.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Сегодня трудно себе представить нашу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жизнь  без этого таинственного,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смышленого, ловкого, пушистого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создания –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кошки.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Люди имеют шанс прожить дольше,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если у них есть кошка, в отличие 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тех, кто не имеет кошки.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Чтобы кошка была счастлива, её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необходимо любить.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B917B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Любите кошек!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16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</a:rPr>
              <a:t>                         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</a:rPr>
              <a:t>Ухаживайте за ними!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86047" y="214290"/>
            <a:ext cx="4875644" cy="357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ЛИТЕРАТУРА: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Детская энциклопедия.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Обо всём на свете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Томас Стернз Элиот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Популярная наука 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кошках.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Х. Эллен Байтли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Наши друзья кошки.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1" descr="005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265" y="3714753"/>
            <a:ext cx="3271044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shka_nastroenie_ramka_1600x12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"/>
            <a:bevelB w="31750"/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koshka_nastroenie_ramka_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-55742" y="-1563529"/>
            <a:ext cx="1222528" cy="92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"/>
            <a:bevelB w="3175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8092" y="475835"/>
            <a:ext cx="485778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152C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 на тему:</a:t>
            </a:r>
            <a:endParaRPr lang="ru-RU" sz="3600" b="1" dirty="0" smtClean="0">
              <a:solidFill>
                <a:srgbClr val="7152CA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Домашние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 любимцы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кошки</a:t>
            </a:r>
            <a:endParaRPr lang="ru-RU" sz="3600" b="1" i="1" dirty="0" smtClean="0">
              <a:solidFill>
                <a:srgbClr val="FF00FF"/>
              </a:solidFill>
              <a:latin typeface="Corbe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Corbe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Выполнила ученица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1класса Б МБОУ гимназии №1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им.Н.М.Пржевальского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Фёдорова Виктория.</a:t>
            </a:r>
            <a:endParaRPr lang="ru-RU" sz="2400" dirty="0" smtClean="0">
              <a:solidFill>
                <a:srgbClr val="CC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Calibri" pitchFamily="34" charset="0"/>
              </a:rPr>
              <a:t>Классный руководитель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Calibri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  <a:ea typeface="Calibri" pitchFamily="34" charset="0"/>
              </a:rPr>
              <a:t>Сбусина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  <a:ea typeface="Calibri" pitchFamily="34" charset="0"/>
              </a:rPr>
              <a:t> Светлана Дмитриевна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1034" y="928670"/>
            <a:ext cx="84201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Результаты опроса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7050" y="2143116"/>
            <a:ext cx="5786478" cy="364333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2CD0E6"/>
                </a:solidFill>
              </a:rPr>
              <a:t>Какое животное есть у Вас дома?</a:t>
            </a:r>
          </a:p>
          <a:p>
            <a:endParaRPr lang="ru-RU" dirty="0" smtClean="0"/>
          </a:p>
          <a:p>
            <a:pPr algn="l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Кошка              -         50 %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Собака             -         20 %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Хомячки          -         20 % 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Рыбки              -           5 %      Попугайчики   -          5 %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E007F"/>
                </a:solidFill>
              </a:rPr>
              <a:t>ПРОБЛЕМА  :  </a:t>
            </a:r>
            <a:endParaRPr lang="ru-RU" sz="3200" b="1" dirty="0">
              <a:solidFill>
                <a:srgbClr val="FE00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38" y="1428736"/>
            <a:ext cx="7072362" cy="385765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Почему из домашних животных люди чаще всего выбирают кошек ?</a:t>
            </a:r>
          </a:p>
          <a:p>
            <a:pPr>
              <a:buNone/>
            </a:pPr>
            <a:endParaRPr lang="ru-RU" sz="40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Предположим, что чаще всего люди держат кошек, так как за ними легко ухаживать.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524108" y="2571744"/>
            <a:ext cx="571504" cy="5572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6238884" y="2571744"/>
            <a:ext cx="571504" cy="5572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8" y="785794"/>
            <a:ext cx="7500990" cy="4240211"/>
          </a:xfrm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convex"/>
          </a:sp3d>
        </p:spPr>
        <p:txBody>
          <a:bodyPr>
            <a:normAutofit/>
            <a:sp3d extrusionH="57150">
              <a:bevelT w="57150" h="38100" prst="artDeco"/>
              <a:bevelB w="69850" h="69850" prst="divot"/>
              <a:extrusionClr>
                <a:srgbClr val="0000FF"/>
              </a:extrusionClr>
            </a:sp3d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CC00FF"/>
                </a:solidFill>
                <a:cs typeface="Miriam" pitchFamily="34" charset="-79"/>
              </a:rPr>
              <a:t>        </a:t>
            </a:r>
            <a:r>
              <a:rPr lang="ru-RU" sz="4000" u="sng" dirty="0" smtClean="0">
                <a:solidFill>
                  <a:srgbClr val="CC00FF"/>
                </a:solidFill>
                <a:cs typeface="Miriam" pitchFamily="34" charset="-79"/>
              </a:rPr>
              <a:t>Цель моего </a:t>
            </a:r>
            <a:r>
              <a:rPr lang="ru-RU" sz="4200" u="sng" dirty="0" smtClean="0">
                <a:solidFill>
                  <a:srgbClr val="CC00FF"/>
                </a:solidFill>
                <a:cs typeface="Miriam" pitchFamily="34" charset="-79"/>
              </a:rPr>
              <a:t>исследования</a:t>
            </a:r>
            <a:r>
              <a:rPr lang="ru-RU" sz="4000" u="sng" dirty="0" smtClean="0">
                <a:solidFill>
                  <a:srgbClr val="CC00FF"/>
                </a:solidFill>
                <a:cs typeface="Miriam" pitchFamily="34" charset="-79"/>
              </a:rPr>
              <a:t> :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effectLst>
                  <a:outerShdw blurRad="63500" sx="102000" sy="102000" algn="ctr" rotWithShape="0">
                    <a:srgbClr val="CC0066">
                      <a:alpha val="40000"/>
                    </a:srgbClr>
                  </a:outerShdw>
                </a:effectLst>
              </a:rPr>
              <a:t>       </a:t>
            </a: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Узнать, почему люди из всех животных отдают предпочтение кошкам.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Комиссар\Desktop\кошки\DSCN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64" y="3357562"/>
            <a:ext cx="3429024" cy="2572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3399"/>
                </a:solidFill>
              </a:rPr>
              <a:t>А для этого мне нужно </a:t>
            </a:r>
            <a:r>
              <a:rPr lang="ru-RU" sz="3600" dirty="0" smtClean="0">
                <a:solidFill>
                  <a:srgbClr val="CC00FF"/>
                </a:solidFill>
              </a:rPr>
              <a:t>(задачи)</a:t>
            </a:r>
            <a:r>
              <a:rPr lang="ru-RU" sz="3600" dirty="0" smtClean="0">
                <a:solidFill>
                  <a:srgbClr val="FE007F"/>
                </a:solidFill>
              </a:rPr>
              <a:t>:</a:t>
            </a:r>
            <a:endParaRPr lang="ru-RU" sz="3600" dirty="0">
              <a:solidFill>
                <a:srgbClr val="FE007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786" y="1643050"/>
            <a:ext cx="8243914" cy="448311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спросить у родителей, почему они взяли в дом именно кошку;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понаблюдать за поведением кошек;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изучить литературу о кошках разных пород;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найти дополнительную информацию в интернете;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посмотреть мультфильмы, научные 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художественные фильмы об особенностях кошек.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Этапы моего исследования 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8" y="1357298"/>
            <a:ext cx="8243914" cy="421484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u="sng" dirty="0" smtClean="0">
                <a:solidFill>
                  <a:srgbClr val="FF9900"/>
                </a:solidFill>
              </a:rPr>
              <a:t>Подумать самостоятельно.</a:t>
            </a:r>
            <a:endParaRPr lang="ru-RU" sz="2800" b="1" u="sng" dirty="0" smtClean="0">
              <a:solidFill>
                <a:srgbClr val="FF9900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FF66FF"/>
                </a:solidFill>
              </a:rPr>
              <a:t>                                    - кошки добрые, ласковые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66FF"/>
                </a:solidFill>
              </a:rPr>
              <a:t>--                            - с ними можно играть,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66FF"/>
                </a:solidFill>
              </a:rPr>
              <a:t>                                 гладить, брать на руки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FF66FF"/>
                </a:solidFill>
              </a:rPr>
              <a:t>                                     - за ними легко ухаживать,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FF66FF"/>
                </a:solidFill>
              </a:rPr>
              <a:t>                                         кормить</a:t>
            </a:r>
          </a:p>
        </p:txBody>
      </p:sp>
      <p:pic>
        <p:nvPicPr>
          <p:cNvPr id="1027" name="Picture 3" descr="C:\Users\Комиссар\Desktop\кошки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786" y="228599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</TotalTime>
  <Words>980</Words>
  <Application>Microsoft Office PowerPoint</Application>
  <PresentationFormat>Лист A4 (210x297 мм)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МБОУ гимназия №1                                                                                                           имени Н.М.Пржевальского                                                                                                                город  Смоленск                                                                                                Тема проекта: Домашние любимцы-                                                                        кошки.    Фёдорова Виктория                                                                                                  1 Б класс     </vt:lpstr>
      <vt:lpstr>Слайд 2</vt:lpstr>
      <vt:lpstr>Слайд 3</vt:lpstr>
      <vt:lpstr>Слайд 4</vt:lpstr>
      <vt:lpstr>Результаты опроса</vt:lpstr>
      <vt:lpstr>ПРОБЛЕМА  :  </vt:lpstr>
      <vt:lpstr>Слайд 7</vt:lpstr>
      <vt:lpstr>А для этого мне нужно (задачи):</vt:lpstr>
      <vt:lpstr>Этапы моего исследования :</vt:lpstr>
      <vt:lpstr>Спросить у родителей.</vt:lpstr>
      <vt:lpstr>2. Наблюдение.</vt:lpstr>
      <vt:lpstr>Слайд 12</vt:lpstr>
      <vt:lpstr>3. Изучить литературу.</vt:lpstr>
      <vt:lpstr>Сегодня известно около 100 пород домашних кошек. Вот некоторые из них:</vt:lpstr>
      <vt:lpstr>Слайд 15</vt:lpstr>
      <vt:lpstr>4. Узнать в интернете. Кошачий язык </vt:lpstr>
      <vt:lpstr>5.Посмотреть по телевизору.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Комиссар</cp:lastModifiedBy>
  <cp:revision>277</cp:revision>
  <dcterms:created xsi:type="dcterms:W3CDTF">2014-08-08T16:01:14Z</dcterms:created>
  <dcterms:modified xsi:type="dcterms:W3CDTF">2015-05-24T21:37:32Z</dcterms:modified>
</cp:coreProperties>
</file>