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51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1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8384781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17365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382358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91329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786578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12759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dirty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48536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23820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415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86496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363281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1BEF0D-F0BB-DE4B-95CE-6DB70DBA9567}" type="datetimeFigureOut">
              <a:rPr lang="en-US" smtClean="0"/>
              <a:pPr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916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2" r:id="rId1"/>
    <p:sldLayoutId id="2147484053" r:id="rId2"/>
    <p:sldLayoutId id="2147484054" r:id="rId3"/>
    <p:sldLayoutId id="2147484055" r:id="rId4"/>
    <p:sldLayoutId id="2147484056" r:id="rId5"/>
    <p:sldLayoutId id="2147484057" r:id="rId6"/>
    <p:sldLayoutId id="2147484058" r:id="rId7"/>
    <p:sldLayoutId id="2147484059" r:id="rId8"/>
    <p:sldLayoutId id="2147484060" r:id="rId9"/>
    <p:sldLayoutId id="2147484061" r:id="rId10"/>
    <p:sldLayoutId id="2147484062" r:id="rId11"/>
  </p:sldLayoutIdLst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w3xWMM9THU?feature=oembed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8" name="Rectangle 6">
            <a:extLst>
              <a:ext uri="{FF2B5EF4-FFF2-40B4-BE49-F238E27FC236}">
                <a16:creationId xmlns:a16="http://schemas.microsoft.com/office/drawing/2014/main" id="{4C0648FB-4388-443C-8D4E-4A9FF0336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8">
            <a:extLst>
              <a:ext uri="{FF2B5EF4-FFF2-40B4-BE49-F238E27FC236}">
                <a16:creationId xmlns:a16="http://schemas.microsoft.com/office/drawing/2014/main" id="{4A8D762E-DA8D-419A-BA44-68B93D3D9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6933" y="977048"/>
            <a:ext cx="9618133" cy="2960980"/>
          </a:xfrm>
        </p:spPr>
        <p:txBody>
          <a:bodyPr anchor="b">
            <a:normAutofit/>
          </a:bodyPr>
          <a:lstStyle/>
          <a:p>
            <a:pPr algn="l"/>
            <a:r>
              <a:rPr lang="ru-RU" sz="5600" b="1" i="1">
                <a:solidFill>
                  <a:srgbClr val="FFFFFF"/>
                </a:solidFill>
                <a:latin typeface="Calibri"/>
                <a:cs typeface="Calibri"/>
              </a:rPr>
              <a:t> </a:t>
            </a:r>
            <a:r>
              <a:rPr lang="ru-RU" sz="5600" i="1">
                <a:solidFill>
                  <a:srgbClr val="FFFFFF"/>
                </a:solidFill>
                <a:latin typeface="Calibri"/>
                <a:cs typeface="Calibri"/>
              </a:rPr>
              <a:t>Сравнение положительных </a:t>
            </a:r>
            <a:br>
              <a:rPr lang="ru-RU" sz="5600" i="1">
                <a:solidFill>
                  <a:srgbClr val="FFFFFF"/>
                </a:solidFill>
              </a:rPr>
            </a:br>
            <a:r>
              <a:rPr lang="ru-RU" sz="5600" i="1">
                <a:solidFill>
                  <a:srgbClr val="FFFFFF"/>
                </a:solidFill>
                <a:latin typeface="Calibri"/>
                <a:cs typeface="Calibri"/>
              </a:rPr>
              <a:t>десятичных </a:t>
            </a:r>
            <a:br>
              <a:rPr lang="ru-RU" sz="5600" i="1">
                <a:solidFill>
                  <a:srgbClr val="FFFFFF"/>
                </a:solidFill>
                <a:latin typeface="Calibri"/>
                <a:cs typeface="Calibri"/>
              </a:rPr>
            </a:br>
            <a:r>
              <a:rPr lang="ru-RU" sz="5600" i="1">
                <a:solidFill>
                  <a:srgbClr val="FFFFFF"/>
                </a:solidFill>
                <a:latin typeface="Calibri"/>
                <a:cs typeface="Calibri"/>
              </a:rPr>
              <a:t>дробей</a:t>
            </a:r>
            <a:endParaRPr lang="ru-RU" sz="5600">
              <a:solidFill>
                <a:srgbClr val="FFFFFF"/>
              </a:solidFill>
              <a:latin typeface="Calibri"/>
              <a:cs typeface="Calibri"/>
            </a:endParaRPr>
          </a:p>
        </p:txBody>
      </p:sp>
      <p:cxnSp>
        <p:nvCxnSpPr>
          <p:cNvPr id="70" name="Straight Connector 10">
            <a:extLst>
              <a:ext uri="{FF2B5EF4-FFF2-40B4-BE49-F238E27FC236}">
                <a16:creationId xmlns:a16="http://schemas.microsoft.com/office/drawing/2014/main" id="{47F95953-8E19-4C01-997F-0E959B52B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552199" y="5234457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180408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4054C5D-D9E7-4560-9A68-6C8D50FFD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1148" y="948906"/>
            <a:ext cx="4032389" cy="5200065"/>
          </a:xfrm>
        </p:spPr>
        <p:txBody>
          <a:bodyPr vert="horz" lIns="45720" tIns="45720" rIns="45720" bIns="45720" rtlCol="0" anchor="t">
            <a:noAutofit/>
          </a:bodyPr>
          <a:lstStyle/>
          <a:p>
            <a:r>
              <a:rPr lang="ru-RU" sz="3200" i="1" dirty="0">
                <a:solidFill>
                  <a:srgbClr val="FFFFFF"/>
                </a:solidFill>
                <a:latin typeface="Calibri"/>
                <a:cs typeface="Calibri"/>
              </a:rPr>
              <a:t>Сравните числа:</a:t>
            </a:r>
            <a:endParaRPr lang="ru-RU" sz="3200" i="1" dirty="0">
              <a:solidFill>
                <a:srgbClr val="FFFFFF"/>
              </a:solidFill>
              <a:latin typeface="Calibri"/>
              <a:cs typeface="Calibri" panose="020F0502020204030204" pitchFamily="34" charset="0"/>
            </a:endParaRPr>
          </a:p>
          <a:p>
            <a:r>
              <a:rPr lang="ru-RU" sz="3200" i="1" dirty="0">
                <a:solidFill>
                  <a:srgbClr val="FFFFFF"/>
                </a:solidFill>
                <a:latin typeface="Calibri"/>
                <a:cs typeface="Calibri"/>
              </a:rPr>
              <a:t>6,7 и 6,8; </a:t>
            </a:r>
            <a:endParaRPr lang="ru-RU" sz="3200" i="1">
              <a:latin typeface="Calibri"/>
              <a:cs typeface="Calibri"/>
            </a:endParaRPr>
          </a:p>
          <a:p>
            <a:r>
              <a:rPr lang="ru-RU" sz="3200" i="1" dirty="0">
                <a:solidFill>
                  <a:srgbClr val="FFFFFF"/>
                </a:solidFill>
                <a:latin typeface="Calibri"/>
                <a:cs typeface="Calibri"/>
              </a:rPr>
              <a:t> 26,39 и 26,279;</a:t>
            </a:r>
            <a:endParaRPr lang="ru-RU" sz="3200" i="1">
              <a:latin typeface="Calibri"/>
              <a:cs typeface="Calibri"/>
            </a:endParaRPr>
          </a:p>
          <a:p>
            <a:r>
              <a:rPr lang="ru-RU" sz="3200" i="1" dirty="0">
                <a:solidFill>
                  <a:srgbClr val="FFFFFF"/>
                </a:solidFill>
                <a:latin typeface="Calibri"/>
                <a:cs typeface="Calibri"/>
              </a:rPr>
              <a:t>25,4 и 4,9; </a:t>
            </a:r>
            <a:endParaRPr lang="ru-RU" sz="3200" i="1">
              <a:latin typeface="Calibri"/>
              <a:cs typeface="Calibri"/>
            </a:endParaRPr>
          </a:p>
          <a:p>
            <a:r>
              <a:rPr lang="ru-RU" sz="3200" i="1" dirty="0">
                <a:solidFill>
                  <a:srgbClr val="FFFFFF"/>
                </a:solidFill>
                <a:latin typeface="Calibri"/>
                <a:cs typeface="Calibri"/>
              </a:rPr>
              <a:t> 0,4 и 0,09;</a:t>
            </a:r>
            <a:endParaRPr lang="ru-RU" sz="3200" i="1">
              <a:latin typeface="Calibri"/>
              <a:cs typeface="Calibri"/>
            </a:endParaRPr>
          </a:p>
          <a:p>
            <a:r>
              <a:rPr lang="ru-RU" sz="3200" i="1" dirty="0">
                <a:solidFill>
                  <a:srgbClr val="FFFFFF"/>
                </a:solidFill>
                <a:latin typeface="Calibri"/>
                <a:cs typeface="Calibri"/>
              </a:rPr>
              <a:t>12,4 и 12,42, </a:t>
            </a:r>
            <a:endParaRPr lang="ru-RU" sz="3200" i="1">
              <a:latin typeface="Calibri"/>
              <a:cs typeface="Calibri"/>
            </a:endParaRPr>
          </a:p>
          <a:p>
            <a:r>
              <a:rPr lang="ru-RU" sz="3200" i="1" dirty="0">
                <a:solidFill>
                  <a:srgbClr val="FFFFFF"/>
                </a:solidFill>
                <a:latin typeface="Calibri"/>
                <a:cs typeface="Calibri"/>
              </a:rPr>
              <a:t>5,1 и 5,098.</a:t>
            </a:r>
            <a:endParaRPr lang="ru-RU" sz="3200" i="1">
              <a:latin typeface="Calibri"/>
              <a:cs typeface="Calibri"/>
            </a:endParaRPr>
          </a:p>
          <a:p>
            <a:r>
              <a:rPr lang="ru-RU" sz="3200" i="1" dirty="0">
                <a:solidFill>
                  <a:srgbClr val="FFFFFF"/>
                </a:solidFill>
                <a:latin typeface="Calibri"/>
                <a:cs typeface="Calibri"/>
              </a:rPr>
              <a:t>12,40 и 12,42;</a:t>
            </a:r>
            <a:endParaRPr lang="ru-RU" sz="3200" i="1" dirty="0"/>
          </a:p>
          <a:p>
            <a:endParaRPr lang="ru-RU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B17030-EC92-49E1-A796-A7ACD2D1DC9A}"/>
              </a:ext>
            </a:extLst>
          </p:cNvPr>
          <p:cNvSpPr txBox="1"/>
          <p:nvPr/>
        </p:nvSpPr>
        <p:spPr>
          <a:xfrm>
            <a:off x="6492815" y="828136"/>
            <a:ext cx="3677728" cy="5016758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i="1" dirty="0"/>
              <a:t> </a:t>
            </a:r>
            <a:r>
              <a:rPr lang="en-US" sz="3200" i="1" err="1"/>
              <a:t>Расположите</a:t>
            </a:r>
            <a:r>
              <a:rPr lang="en-US" sz="3200" i="1" dirty="0"/>
              <a:t> в </a:t>
            </a:r>
            <a:r>
              <a:rPr lang="en-US" sz="3200" i="1" err="1"/>
              <a:t>порядке</a:t>
            </a:r>
            <a:r>
              <a:rPr lang="en-US" sz="3200" i="1" dirty="0"/>
              <a:t> </a:t>
            </a:r>
            <a:r>
              <a:rPr lang="en-US" sz="3200" i="1" err="1"/>
              <a:t>возрастания</a:t>
            </a:r>
            <a:r>
              <a:rPr lang="en-US" sz="3200" i="1" dirty="0"/>
              <a:t> </a:t>
            </a:r>
            <a:r>
              <a:rPr lang="en-US" sz="3200" i="1" err="1"/>
              <a:t>числа</a:t>
            </a:r>
            <a:r>
              <a:rPr lang="en-US" sz="3200" i="1" dirty="0"/>
              <a:t>: </a:t>
            </a:r>
            <a:endParaRPr lang="ru-RU" i="1">
              <a:latin typeface="Calibri"/>
              <a:cs typeface="Calibri"/>
            </a:endParaRPr>
          </a:p>
          <a:p>
            <a:r>
              <a:rPr lang="en-US" sz="3200" i="1" dirty="0"/>
              <a:t>7,4; 3,15; </a:t>
            </a:r>
            <a:endParaRPr lang="en-US" i="1" dirty="0"/>
          </a:p>
          <a:p>
            <a:r>
              <a:rPr lang="en-US" sz="3200" i="1" dirty="0"/>
              <a:t>3,6; 5,066; </a:t>
            </a:r>
            <a:endParaRPr lang="en-US" i="1" dirty="0"/>
          </a:p>
          <a:p>
            <a:r>
              <a:rPr lang="en-US" sz="3200" i="1" dirty="0"/>
              <a:t>5,2; 7,28; </a:t>
            </a:r>
            <a:endParaRPr lang="en-US" i="1" dirty="0"/>
          </a:p>
          <a:p>
            <a:r>
              <a:rPr lang="en-US" sz="3200" i="1" dirty="0"/>
              <a:t>3,15; 3,6; </a:t>
            </a:r>
            <a:endParaRPr lang="en-US" i="1" dirty="0"/>
          </a:p>
          <a:p>
            <a:r>
              <a:rPr lang="en-US" sz="3200" i="1" dirty="0"/>
              <a:t>5,066; 5,2; </a:t>
            </a:r>
            <a:endParaRPr lang="en-US" i="1" dirty="0"/>
          </a:p>
          <a:p>
            <a:r>
              <a:rPr lang="en-US" sz="3200" i="1" dirty="0"/>
              <a:t>7,28; 7,4.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740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hlinkClick r:id="" action="ppaction://media"/>
            <a:extLst>
              <a:ext uri="{FF2B5EF4-FFF2-40B4-BE49-F238E27FC236}">
                <a16:creationId xmlns:a16="http://schemas.microsoft.com/office/drawing/2014/main" id="{C9F9310C-D3CC-4E2B-B26D-D712C7F38EA4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27397" y="590505"/>
            <a:ext cx="10236679" cy="5743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3752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>
            <a:extLst>
              <a:ext uri="{FF2B5EF4-FFF2-40B4-BE49-F238E27FC236}">
                <a16:creationId xmlns:a16="http://schemas.microsoft.com/office/drawing/2014/main" id="{D0140278-1B17-48E7-B642-9C9B3FC141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4BBFA14D-8E4F-42D4-B5A0-9588A6A454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5" y="321731"/>
            <a:ext cx="11551187" cy="62145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1">
            <a:extLst>
              <a:ext uri="{FF2B5EF4-FFF2-40B4-BE49-F238E27FC236}">
                <a16:creationId xmlns:a16="http://schemas.microsoft.com/office/drawing/2014/main" id="{610B2B88-1A1B-486B-9366-918FE2E71D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4DFEC8-8D71-4A14-BED5-ECA3C1C01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487" y="1279585"/>
            <a:ext cx="10329671" cy="3862971"/>
          </a:xfrm>
        </p:spPr>
        <p:txBody>
          <a:bodyPr vert="horz" lIns="45720" tIns="45720" rIns="45720" bIns="45720" rtlCol="0" anchor="t">
            <a:noAutofit/>
          </a:bodyPr>
          <a:lstStyle/>
          <a:p>
            <a:r>
              <a:rPr lang="ru-RU" sz="3600" i="1" dirty="0">
                <a:solidFill>
                  <a:srgbClr val="FFFFFF"/>
                </a:solidFill>
                <a:latin typeface="Calibri"/>
                <a:cs typeface="Calibri"/>
              </a:rPr>
              <a:t>1. Какая дробь называется десятичной?</a:t>
            </a:r>
            <a:endParaRPr lang="ru-RU" sz="3600" i="1" dirty="0">
              <a:solidFill>
                <a:srgbClr val="FFFFFF"/>
              </a:solidFill>
              <a:latin typeface="Calibri"/>
              <a:cs typeface="Calibri" panose="020F0502020204030204" pitchFamily="34" charset="0"/>
            </a:endParaRPr>
          </a:p>
          <a:p>
            <a:r>
              <a:rPr lang="ru-RU" sz="3600" i="1" dirty="0">
                <a:solidFill>
                  <a:srgbClr val="FFFFFF"/>
                </a:solidFill>
                <a:latin typeface="Calibri"/>
                <a:cs typeface="Calibri"/>
              </a:rPr>
              <a:t>2. Как называются разряды десятичной дроби, стоящие от запятой слева? А справа?</a:t>
            </a:r>
          </a:p>
          <a:p>
            <a:r>
              <a:rPr lang="ru-RU" sz="3600" i="1" dirty="0">
                <a:solidFill>
                  <a:srgbClr val="FFFFFF"/>
                </a:solidFill>
                <a:latin typeface="Calibri"/>
                <a:cs typeface="Calibri"/>
              </a:rPr>
              <a:t>3. Как сравнить десятичные дроби с разными целыми частями?</a:t>
            </a:r>
          </a:p>
          <a:p>
            <a:r>
              <a:rPr lang="ru-RU" sz="3600" i="1" dirty="0">
                <a:solidFill>
                  <a:srgbClr val="FFFFFF"/>
                </a:solidFill>
                <a:latin typeface="Calibri"/>
                <a:cs typeface="Calibri"/>
              </a:rPr>
              <a:t>4. Как сравнить десятичные дроби с одинаковыми целыми частями?</a:t>
            </a:r>
            <a:endParaRPr lang="ru-RU" sz="3600" i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068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BFFEF50-F62B-4A59-B82B-698063A053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92DDE2F-7DF3-4271-BED6-7504CAD2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6C70FF-99FB-4B43-9FFA-D2B94A92F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3791711" cy="3931920"/>
          </a:xfrm>
        </p:spPr>
        <p:txBody>
          <a:bodyPr vert="horz" lIns="45720" tIns="45720" rIns="45720" bIns="45720" rtlCol="0" anchor="t">
            <a:normAutofit/>
          </a:bodyPr>
          <a:lstStyle/>
          <a:p>
            <a:r>
              <a:rPr lang="ru-RU" sz="3600" i="1" dirty="0">
                <a:solidFill>
                  <a:srgbClr val="FFFFFF"/>
                </a:solidFill>
                <a:latin typeface="Calibri"/>
                <a:cs typeface="Calibri"/>
              </a:rPr>
              <a:t>Д/з: </a:t>
            </a:r>
            <a:endParaRPr lang="ru-RU" sz="3600" i="1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3600" i="1" dirty="0">
                <a:solidFill>
                  <a:srgbClr val="FFFFFF"/>
                </a:solidFill>
                <a:latin typeface="Calibri"/>
                <a:cs typeface="Calibri"/>
              </a:rPr>
              <a:t>Параграф 4.2. </a:t>
            </a:r>
            <a:endParaRPr lang="ru-RU" sz="3600" i="1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3600" i="1" dirty="0">
                <a:solidFill>
                  <a:srgbClr val="FFFFFF"/>
                </a:solidFill>
                <a:latin typeface="Calibri"/>
                <a:cs typeface="Calibri"/>
              </a:rPr>
              <a:t>№</a:t>
            </a:r>
            <a:r>
              <a:rPr lang="en-US" sz="3600" i="1" dirty="0">
                <a:solidFill>
                  <a:srgbClr val="FFFFFF"/>
                </a:solidFill>
                <a:latin typeface="Calibri"/>
                <a:cs typeface="Calibri"/>
              </a:rPr>
              <a:t>753 </a:t>
            </a:r>
            <a:r>
              <a:rPr lang="ru-RU" sz="3600" i="1" dirty="0">
                <a:solidFill>
                  <a:srgbClr val="FFFFFF"/>
                </a:solidFill>
                <a:latin typeface="Calibri"/>
                <a:cs typeface="Calibri"/>
              </a:rPr>
              <a:t>№754.</a:t>
            </a:r>
            <a:endParaRPr lang="ru-RU" sz="360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pic>
        <p:nvPicPr>
          <p:cNvPr id="4" name="Рисунок 4" descr="Изображение выглядит как внешний, животное, дерево, трав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A6D07787-3D0E-46A0-B54F-19C5712FF0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383030"/>
            <a:ext cx="5455921" cy="4091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07337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0</Words>
  <Application>Microsoft Office PowerPoint</Application>
  <PresentationFormat>Широкоэкранный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Интеграл</vt:lpstr>
      <vt:lpstr> Сравнение положительных  десятичных  дробей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revision>294</cp:revision>
  <dcterms:created xsi:type="dcterms:W3CDTF">2013-07-31T16:36:29Z</dcterms:created>
  <dcterms:modified xsi:type="dcterms:W3CDTF">2019-03-04T18:11:01Z</dcterms:modified>
</cp:coreProperties>
</file>