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3847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73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8235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132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8657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275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853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82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1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649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6328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16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w3xWMM9THU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6933" y="977048"/>
            <a:ext cx="9618133" cy="2960980"/>
          </a:xfrm>
        </p:spPr>
        <p:txBody>
          <a:bodyPr anchor="b">
            <a:normAutofit/>
          </a:bodyPr>
          <a:lstStyle/>
          <a:p>
            <a:pPr algn="l"/>
            <a:r>
              <a:rPr lang="ru-RU" sz="5600" b="1" i="1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lang="ru-RU" sz="5600" i="1">
                <a:solidFill>
                  <a:srgbClr val="FFFFFF"/>
                </a:solidFill>
                <a:latin typeface="Calibri"/>
                <a:cs typeface="Calibri"/>
              </a:rPr>
              <a:t>Сравнение положительных </a:t>
            </a:r>
            <a:br>
              <a:rPr lang="ru-RU" sz="5600" i="1">
                <a:solidFill>
                  <a:srgbClr val="FFFFFF"/>
                </a:solidFill>
              </a:rPr>
            </a:br>
            <a:r>
              <a:rPr lang="ru-RU" sz="5600" i="1">
                <a:solidFill>
                  <a:srgbClr val="FFFFFF"/>
                </a:solidFill>
                <a:latin typeface="Calibri"/>
                <a:cs typeface="Calibri"/>
              </a:rPr>
              <a:t>десятичных </a:t>
            </a:r>
            <a:br>
              <a:rPr lang="ru-RU" sz="5600" i="1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ru-RU" sz="5600" i="1">
                <a:solidFill>
                  <a:srgbClr val="FFFFFF"/>
                </a:solidFill>
                <a:latin typeface="Calibri"/>
                <a:cs typeface="Calibri"/>
              </a:rPr>
              <a:t>дробей</a:t>
            </a:r>
            <a:endParaRPr lang="ru-RU" sz="560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70" name="Straight Connector 10">
            <a:extLst>
              <a:ext uri="{FF2B5EF4-FFF2-40B4-BE49-F238E27FC236}">
                <a16:creationId xmlns:a16="http://schemas.microsoft.com/office/drawing/2014/main" id="{47F95953-8E19-4C01-997F-0E959B52B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552199" y="523445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804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054C5D-D9E7-4560-9A68-6C8D50FFD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148" y="948906"/>
            <a:ext cx="4032389" cy="5200065"/>
          </a:xfrm>
        </p:spPr>
        <p:txBody>
          <a:bodyPr vert="horz" lIns="45720" tIns="45720" rIns="45720" bIns="45720" rtlCol="0" anchor="t">
            <a:noAutofit/>
          </a:bodyPr>
          <a:lstStyle/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Сравните числа:</a:t>
            </a:r>
            <a:endParaRPr lang="ru-RU" sz="3200" i="1" dirty="0">
              <a:solidFill>
                <a:srgbClr val="FFFFFF"/>
              </a:solidFill>
              <a:latin typeface="Calibri"/>
              <a:cs typeface="Calibri" panose="020F0502020204030204" pitchFamily="34" charset="0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6,7 и 6,8; 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 26,39 и 26,279;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25,4 и 4,9; 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 0,4 и 0,09;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12,4 и 12,42, 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5,1 и 5,098.</a:t>
            </a:r>
            <a:endParaRPr lang="ru-RU" sz="3200" i="1">
              <a:latin typeface="Calibri"/>
              <a:cs typeface="Calibri"/>
            </a:endParaRPr>
          </a:p>
          <a:p>
            <a:r>
              <a:rPr lang="ru-RU" sz="3200" i="1" dirty="0">
                <a:solidFill>
                  <a:srgbClr val="FFFFFF"/>
                </a:solidFill>
                <a:latin typeface="Calibri"/>
                <a:cs typeface="Calibri"/>
              </a:rPr>
              <a:t>12,40 и 12,42;</a:t>
            </a:r>
            <a:endParaRPr lang="ru-RU" sz="3200" i="1" dirty="0"/>
          </a:p>
          <a:p>
            <a:endParaRPr lang="ru-RU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17030-EC92-49E1-A796-A7ACD2D1DC9A}"/>
              </a:ext>
            </a:extLst>
          </p:cNvPr>
          <p:cNvSpPr txBox="1"/>
          <p:nvPr/>
        </p:nvSpPr>
        <p:spPr>
          <a:xfrm>
            <a:off x="6492815" y="828136"/>
            <a:ext cx="3677728" cy="501675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/>
              <a:t> </a:t>
            </a:r>
            <a:r>
              <a:rPr lang="en-US" sz="3200" i="1" err="1"/>
              <a:t>Расположите</a:t>
            </a:r>
            <a:r>
              <a:rPr lang="en-US" sz="3200" i="1" dirty="0"/>
              <a:t> в </a:t>
            </a:r>
            <a:r>
              <a:rPr lang="en-US" sz="3200" i="1" err="1"/>
              <a:t>порядке</a:t>
            </a:r>
            <a:r>
              <a:rPr lang="en-US" sz="3200" i="1" dirty="0"/>
              <a:t> </a:t>
            </a:r>
            <a:r>
              <a:rPr lang="en-US" sz="3200" i="1" err="1"/>
              <a:t>возрастания</a:t>
            </a:r>
            <a:r>
              <a:rPr lang="en-US" sz="3200" i="1" dirty="0"/>
              <a:t> </a:t>
            </a:r>
            <a:r>
              <a:rPr lang="en-US" sz="3200" i="1" err="1"/>
              <a:t>числа</a:t>
            </a:r>
            <a:r>
              <a:rPr lang="en-US" sz="3200" i="1" dirty="0"/>
              <a:t>: </a:t>
            </a:r>
            <a:endParaRPr lang="ru-RU" i="1">
              <a:latin typeface="Calibri"/>
              <a:cs typeface="Calibri"/>
            </a:endParaRPr>
          </a:p>
          <a:p>
            <a:r>
              <a:rPr lang="en-US" sz="3200" i="1" dirty="0"/>
              <a:t>7,4; 3,15; </a:t>
            </a:r>
            <a:endParaRPr lang="en-US" i="1" dirty="0"/>
          </a:p>
          <a:p>
            <a:r>
              <a:rPr lang="en-US" sz="3200" i="1" dirty="0"/>
              <a:t>3,6; 5,066; </a:t>
            </a:r>
            <a:endParaRPr lang="en-US" i="1" dirty="0"/>
          </a:p>
          <a:p>
            <a:r>
              <a:rPr lang="en-US" sz="3200" i="1" dirty="0"/>
              <a:t>5,2; 7,28; </a:t>
            </a:r>
            <a:endParaRPr lang="en-US" i="1" dirty="0"/>
          </a:p>
          <a:p>
            <a:r>
              <a:rPr lang="en-US" sz="3200" i="1" dirty="0"/>
              <a:t>3,15; 3,6; </a:t>
            </a:r>
            <a:endParaRPr lang="en-US" i="1" dirty="0"/>
          </a:p>
          <a:p>
            <a:r>
              <a:rPr lang="en-US" sz="3200" i="1" dirty="0"/>
              <a:t>5,066; 5,2; </a:t>
            </a:r>
            <a:endParaRPr lang="en-US" i="1" dirty="0"/>
          </a:p>
          <a:p>
            <a:r>
              <a:rPr lang="en-US" sz="3200" i="1" dirty="0"/>
              <a:t>7,28; 7,4.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74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hlinkClick r:id="" action="ppaction://media"/>
            <a:extLst>
              <a:ext uri="{FF2B5EF4-FFF2-40B4-BE49-F238E27FC236}">
                <a16:creationId xmlns:a16="http://schemas.microsoft.com/office/drawing/2014/main" id="{C9F9310C-D3CC-4E2B-B26D-D712C7F38EA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7397" y="590505"/>
            <a:ext cx="10236679" cy="574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75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4DFEC8-8D71-4A14-BED5-ECA3C1C01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487" y="1279585"/>
            <a:ext cx="10329671" cy="3862971"/>
          </a:xfrm>
        </p:spPr>
        <p:txBody>
          <a:bodyPr vert="horz" lIns="45720" tIns="45720" rIns="45720" bIns="45720" rtlCol="0" anchor="t">
            <a:noAutofit/>
          </a:bodyPr>
          <a:lstStyle/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1. Какая дробь называется десятичной?</a:t>
            </a:r>
            <a:endParaRPr lang="ru-RU" sz="3600" i="1" dirty="0">
              <a:solidFill>
                <a:srgbClr val="FFFFFF"/>
              </a:solidFill>
              <a:latin typeface="Calibri"/>
              <a:cs typeface="Calibri" panose="020F0502020204030204" pitchFamily="34" charset="0"/>
            </a:endParaRPr>
          </a:p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2. Как называются разряды десятичной дроби, стоящие от запятой слева? А справа?</a:t>
            </a:r>
          </a:p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3. Как сравнить десятичные дроби с разными целыми частями?</a:t>
            </a:r>
          </a:p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4. Как сравнить десятичные дроби с одинаковыми целыми частями?</a:t>
            </a:r>
            <a:endParaRPr lang="ru-RU" sz="36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6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FFEF50-F62B-4A59-B82B-698063A05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DDE2F-7DF3-4271-BED6-7504CAD2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6C70FF-99FB-4B43-9FFA-D2B94A92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Д/з: </a:t>
            </a:r>
            <a:endParaRPr lang="ru-RU" sz="3600" i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Параграф 4.2. </a:t>
            </a:r>
            <a:endParaRPr lang="ru-RU" sz="3600" i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№</a:t>
            </a:r>
            <a:r>
              <a:rPr lang="en-US" sz="3600" i="1" dirty="0">
                <a:solidFill>
                  <a:srgbClr val="FFFFFF"/>
                </a:solidFill>
                <a:latin typeface="Calibri"/>
                <a:cs typeface="Calibri"/>
              </a:rPr>
              <a:t>753 </a:t>
            </a:r>
            <a:r>
              <a:rPr lang="ru-RU" sz="3600" i="1" dirty="0">
                <a:solidFill>
                  <a:srgbClr val="FFFFFF"/>
                </a:solidFill>
                <a:latin typeface="Calibri"/>
                <a:cs typeface="Calibri"/>
              </a:rPr>
              <a:t>№754.</a:t>
            </a:r>
            <a:endParaRPr lang="ru-RU" sz="3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4" name="Рисунок 4" descr="Изображение выглядит как внешний, животное, дерево, трав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A6D07787-3D0E-46A0-B54F-19C5712FF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83030"/>
            <a:ext cx="5455921" cy="4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733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Интеграл</vt:lpstr>
      <vt:lpstr> Сравнение положительных  десятичных  дробей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294</cp:revision>
  <dcterms:created xsi:type="dcterms:W3CDTF">2013-07-31T16:36:29Z</dcterms:created>
  <dcterms:modified xsi:type="dcterms:W3CDTF">2019-03-04T18:11:01Z</dcterms:modified>
</cp:coreProperties>
</file>