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58" r:id="rId6"/>
    <p:sldId id="282" r:id="rId7"/>
    <p:sldId id="287" r:id="rId8"/>
    <p:sldId id="283" r:id="rId9"/>
    <p:sldId id="285" r:id="rId10"/>
    <p:sldId id="286" r:id="rId11"/>
    <p:sldId id="278" r:id="rId12"/>
    <p:sldId id="267" r:id="rId13"/>
    <p:sldId id="281" r:id="rId14"/>
    <p:sldId id="265" r:id="rId15"/>
    <p:sldId id="260" r:id="rId16"/>
    <p:sldId id="284" r:id="rId17"/>
    <p:sldId id="264" r:id="rId18"/>
    <p:sldId id="261" r:id="rId19"/>
    <p:sldId id="277" r:id="rId2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519A-F75B-4A0C-A564-7BCA7308D495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A991-8DA6-4C36-8685-6CEA74DD575B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629299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F822-AAB8-44EF-847C-78F7C93186AB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0C27-F2A5-4E99-B38C-0997B11B9678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588228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B96A-978A-44D2-93D4-B406B9F927D9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398E-F766-4F2E-8A6C-898D2E1BC796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3367090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8633-C9A2-4FBD-9BC8-70E2BCB163A4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B53B-96AF-4B29-A057-63036283CB3E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5176131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8C0E-2F31-4C9B-86F0-EB5409DEB8FA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0A9B-AB6F-4674-8AC9-01B178EBC181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02464339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7FF6-AE81-43F6-85D7-65BF10872E1C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4441-FD24-41FA-B1C0-C7D514059F65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383732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49F0-FF4A-447E-96EC-BA17E150927E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C745-314D-4BE3-A7FD-9D1F882FA0D4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9432474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7CF7-598D-41F9-8FFE-8B0A064EAAC3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282-E95D-40B8-9266-D686BBD0CD20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9091909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4E1E-1F43-456E-A902-A3A9AC429346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CB8B-AD2A-4C1D-9640-3E55E485FAFB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9107932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717D-B816-4B67-95D9-B01EBC3A33E8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CCE4-0320-48A6-9CBE-C05E1D9F81E5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2006063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5603-1ADA-4D10-B7BA-397531E6073C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B711-28B4-4D6C-91E8-BEB29024431D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2277391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513E8-0D69-443B-8A0E-E92A5BC10F27}" type="datetimeFigureOut">
              <a:rPr lang="fr-FR"/>
              <a:pPr>
                <a:defRPr/>
              </a:pPr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E7B49B-12F9-4110-B977-9F65B580B54D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video" Target="file:///H:\&#1060;&#1059;&#1058;&#1040;&#1046;%20&#1084;&#1091;&#1079;&#1099;&#1082;&#1072;&#1083;&#1100;&#1085;&#1099;&#1081;%20&#1089;%20&#1085;&#1086;&#1090;&#1082;&#1072;&#1084;&#1080;.mp4" TargetMode="External"/><Relationship Id="rId1" Type="http://schemas.microsoft.com/office/2007/relationships/media" Target="file:///H:\&#1060;&#1059;&#1058;&#1040;&#1046;%20&#1084;&#1091;&#1079;&#1099;&#1082;&#1072;&#1083;&#1100;&#1085;&#1099;&#1081;%20&#1089;%20&#1085;&#1086;&#1090;&#1082;&#1072;&#1084;&#1080;.mp4" TargetMode="External"/><Relationship Id="rId6" Type="http://schemas.openxmlformats.org/officeDocument/2006/relationships/hyperlink" Target="&#1092;&#1080;&#1083;&#1100;&#1084;%20&#1050;&#1086;&#1085;&#1086;&#1096;&#1072;.mp4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524000" y="1412876"/>
            <a:ext cx="8820150" cy="14700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«Организация взаимодействия профессионального сообщества 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b="1" smtClean="0">
                <a:solidFill>
                  <a:srgbClr val="FF0000"/>
                </a:solidFill>
              </a:rPr>
              <a:t>в рамках РМО 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b="1" smtClean="0">
                <a:solidFill>
                  <a:srgbClr val="FF0000"/>
                </a:solidFill>
              </a:rPr>
              <a:t>музыкальных руководителей».</a:t>
            </a:r>
            <a:r>
              <a:rPr lang="ru-RU" altLang="ru-RU" b="1" smtClean="0">
                <a:solidFill>
                  <a:schemeClr val="bg1"/>
                </a:solidFill>
              </a:rPr>
              <a:t/>
            </a:r>
            <a:br>
              <a:rPr lang="ru-RU" altLang="ru-RU" b="1" smtClean="0">
                <a:solidFill>
                  <a:schemeClr val="bg1"/>
                </a:solidFill>
              </a:rPr>
            </a:br>
            <a:endParaRPr lang="fr-FR" altLang="ru-RU" b="1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719514" y="3860801"/>
            <a:ext cx="6624637" cy="26638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>
                <a:solidFill>
                  <a:schemeClr val="tx1"/>
                </a:solidFill>
              </a:rPr>
              <a:t>музыкальный руководитель</a:t>
            </a:r>
          </a:p>
          <a:p>
            <a:pPr algn="r" eaLnBrk="1" hangingPunct="1">
              <a:defRPr/>
            </a:pPr>
            <a:r>
              <a:rPr lang="ru-RU" sz="2800" dirty="0">
                <a:solidFill>
                  <a:schemeClr val="tx1"/>
                </a:solidFill>
              </a:rPr>
              <a:t>МБДОУ детский сад «Сказка», </a:t>
            </a:r>
            <a:r>
              <a:rPr lang="ru-RU" sz="2800" dirty="0" err="1">
                <a:solidFill>
                  <a:schemeClr val="tx1"/>
                </a:solidFill>
              </a:rPr>
              <a:t>п.Коноша</a:t>
            </a:r>
            <a:endParaRPr lang="ru-RU" sz="2800" dirty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Виноградова Ирина Владимировна,</a:t>
            </a:r>
            <a:endParaRPr lang="ru-RU" sz="2800" dirty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ru-RU" sz="2800" dirty="0">
                <a:solidFill>
                  <a:schemeClr val="tx1"/>
                </a:solidFill>
              </a:rPr>
              <a:t>высшая квалификационная категория</a:t>
            </a:r>
          </a:p>
          <a:p>
            <a:pPr eaLnBrk="1" hangingPunct="1">
              <a:defRPr/>
            </a:pPr>
            <a:r>
              <a:rPr lang="ru-RU" dirty="0"/>
              <a:t> </a:t>
            </a:r>
          </a:p>
          <a:p>
            <a:pPr eaLnBrk="1" hangingPunct="1">
              <a:defRPr/>
            </a:pPr>
            <a:endParaRPr lang="fr-FR" alt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5095660" y="207639"/>
            <a:ext cx="7096340" cy="312629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Организация эффективного профессионального взаимодействия педагогических работников разных категорий. </a:t>
            </a:r>
          </a:p>
          <a:p>
            <a:pPr eaLnBrk="1" hangingPunct="1"/>
            <a:endParaRPr lang="fr-FR" altLang="ru-RU" dirty="0" smtClean="0">
              <a:solidFill>
                <a:srgbClr val="42607C"/>
              </a:solidFill>
            </a:endParaRPr>
          </a:p>
        </p:txBody>
      </p:sp>
      <p:pic>
        <p:nvPicPr>
          <p:cNvPr id="3" name="Объект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6252" y="2924944"/>
            <a:ext cx="4536504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40" y="3806548"/>
            <a:ext cx="4044240" cy="3033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730" y="2348880"/>
            <a:ext cx="3201820" cy="4269093"/>
          </a:xfrm>
          <a:prstGeom prst="rect">
            <a:avLst/>
          </a:prstGeom>
        </p:spPr>
      </p:pic>
      <p:pic>
        <p:nvPicPr>
          <p:cNvPr id="6" name="Объект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16" r="14188"/>
          <a:stretch/>
        </p:blipFill>
        <p:spPr bwMode="auto">
          <a:xfrm>
            <a:off x="501384" y="476672"/>
            <a:ext cx="4608512" cy="315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39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384032" y="20078"/>
            <a:ext cx="4629200" cy="1143000"/>
          </a:xfrm>
        </p:spPr>
        <p:txBody>
          <a:bodyPr/>
          <a:lstStyle/>
          <a:p>
            <a:pPr eaLnBrk="1" hangingPunct="1"/>
            <a:endParaRPr lang="fr-FR" altLang="ru-RU" b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3140968"/>
            <a:ext cx="4646022" cy="3092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929" y="188986"/>
            <a:ext cx="4896511" cy="3259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7" r="1894" b="3570"/>
          <a:stretch/>
        </p:blipFill>
        <p:spPr>
          <a:xfrm rot="21329321">
            <a:off x="419444" y="416965"/>
            <a:ext cx="3456384" cy="242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1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3448540"/>
            <a:ext cx="4909758" cy="327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8" r="3593" b="2933"/>
          <a:stretch/>
        </p:blipFill>
        <p:spPr bwMode="auto">
          <a:xfrm rot="5400000">
            <a:off x="8870799" y="1926614"/>
            <a:ext cx="3718537" cy="2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2288" y="305674"/>
            <a:ext cx="485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Встреча с педагогами </a:t>
            </a:r>
            <a:r>
              <a:rPr lang="ru-RU" sz="2400" b="1" dirty="0" err="1" smtClean="0">
                <a:solidFill>
                  <a:srgbClr val="FFFF00"/>
                </a:solidFill>
              </a:rPr>
              <a:t>г.Пинега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14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ru-RU" smtClean="0">
                <a:solidFill>
                  <a:schemeClr val="bg1"/>
                </a:solidFill>
              </a:rPr>
              <a:t>Title</a:t>
            </a:r>
            <a:endParaRPr lang="fr-FR" altLang="ru-RU" smtClean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2" r="18976" b="20153"/>
          <a:stretch/>
        </p:blipFill>
        <p:spPr>
          <a:xfrm>
            <a:off x="119336" y="274638"/>
            <a:ext cx="4032448" cy="3613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9" t="25032" r="16926" b="7198"/>
          <a:stretch/>
        </p:blipFill>
        <p:spPr>
          <a:xfrm>
            <a:off x="4511824" y="191566"/>
            <a:ext cx="5332121" cy="3133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28"/>
          <a:stretch/>
        </p:blipFill>
        <p:spPr>
          <a:xfrm>
            <a:off x="760799" y="3407947"/>
            <a:ext cx="6044576" cy="3429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96542" y="2472385"/>
            <a:ext cx="4006578" cy="2653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14" r="28441"/>
          <a:stretch/>
        </p:blipFill>
        <p:spPr>
          <a:xfrm>
            <a:off x="7165416" y="2919107"/>
            <a:ext cx="2314960" cy="39370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ru-RU" smtClean="0">
                <a:solidFill>
                  <a:schemeClr val="bg1"/>
                </a:solidFill>
              </a:rPr>
              <a:t>Title</a:t>
            </a:r>
            <a:endParaRPr lang="fr-FR" altLang="ru-RU" smtClean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20" y="2782308"/>
            <a:ext cx="5286746" cy="3519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3" t="39861" r="7018"/>
          <a:stretch/>
        </p:blipFill>
        <p:spPr>
          <a:xfrm>
            <a:off x="6970289" y="476672"/>
            <a:ext cx="4957560" cy="244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38"/>
          <a:stretch/>
        </p:blipFill>
        <p:spPr>
          <a:xfrm>
            <a:off x="407368" y="2931382"/>
            <a:ext cx="4700731" cy="371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5" t="40025"/>
          <a:stretch/>
        </p:blipFill>
        <p:spPr>
          <a:xfrm>
            <a:off x="119336" y="476672"/>
            <a:ext cx="6835412" cy="289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1794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ctrTitle"/>
          </p:nvPr>
        </p:nvSpPr>
        <p:spPr>
          <a:xfrm>
            <a:off x="1524000" y="1412876"/>
            <a:ext cx="8820150" cy="1470025"/>
          </a:xfrm>
        </p:spPr>
        <p:txBody>
          <a:bodyPr/>
          <a:lstStyle/>
          <a:p>
            <a:pPr eaLnBrk="1" hangingPunct="1"/>
            <a:endParaRPr lang="fr-FR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9219" name="Sous-titre 2"/>
          <p:cNvSpPr>
            <a:spLocks noGrp="1"/>
          </p:cNvSpPr>
          <p:nvPr>
            <p:ph type="subTitle" idx="1"/>
          </p:nvPr>
        </p:nvSpPr>
        <p:spPr>
          <a:xfrm>
            <a:off x="3719514" y="3860801"/>
            <a:ext cx="6624637" cy="2663825"/>
          </a:xfrm>
        </p:spPr>
        <p:txBody>
          <a:bodyPr/>
          <a:lstStyle/>
          <a:p>
            <a:pPr eaLnBrk="1" hangingPunct="1"/>
            <a:endParaRPr lang="fr-FR" altLang="ru-RU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7" r="13776"/>
          <a:stretch>
            <a:fillRect/>
          </a:stretch>
        </p:blipFill>
        <p:spPr bwMode="auto">
          <a:xfrm>
            <a:off x="648149" y="928689"/>
            <a:ext cx="5113337" cy="4886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1280" y="548680"/>
            <a:ext cx="6480720" cy="5112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625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труктура проведения заседаний </a:t>
            </a:r>
            <a:endParaRPr lang="ru-RU" sz="3200" b="1" dirty="0" smtClean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47625">
              <a:spcBef>
                <a:spcPts val="75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1)    вступительное слово 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методического объединения о     проблеме и цели заседания;</a:t>
            </a:r>
            <a:endParaRPr lang="ru-RU" sz="2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47625">
              <a:spcBef>
                <a:spcPts val="75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2)    выступление по теме заседания;</a:t>
            </a:r>
            <a:endParaRPr lang="ru-RU" sz="2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47625">
              <a:spcBef>
                <a:spcPts val="75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    обмен опытом работы среди педагогов;</a:t>
            </a:r>
            <a:endParaRPr lang="ru-RU" sz="2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47625">
              <a:spcBef>
                <a:spcPts val="75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4)    обзор методической литературы;</a:t>
            </a:r>
            <a:endParaRPr lang="ru-RU" sz="2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47625">
              <a:spcBef>
                <a:spcPts val="75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5)    рекомендации;</a:t>
            </a:r>
            <a:endParaRPr lang="ru-RU" sz="2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47625">
              <a:spcBef>
                <a:spcPts val="75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6)    текущие вопросы.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981200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Документация районного методического объединения.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695400" y="1619251"/>
            <a:ext cx="10151988" cy="4525963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Приказ о создании районного методических объединений, о назначении на должность руководителя РМО.</a:t>
            </a:r>
          </a:p>
          <a:p>
            <a:pPr eaLnBrk="1" hangingPunct="1"/>
            <a:r>
              <a:rPr lang="ru-RU" altLang="ru-RU" sz="2800" dirty="0"/>
              <a:t> Положение о районном методическом объединении.</a:t>
            </a:r>
          </a:p>
          <a:p>
            <a:pPr eaLnBrk="1" hangingPunct="1"/>
            <a:r>
              <a:rPr lang="ru-RU" altLang="ru-RU" sz="2800" dirty="0"/>
              <a:t>План работы РМО на текущий учебный год.</a:t>
            </a:r>
          </a:p>
          <a:p>
            <a:pPr eaLnBrk="1" hangingPunct="1"/>
            <a:r>
              <a:rPr lang="ru-RU" altLang="ru-RU" sz="2800" dirty="0"/>
              <a:t>Протоколы заседаний РМО.</a:t>
            </a:r>
          </a:p>
          <a:p>
            <a:pPr eaLnBrk="1" hangingPunct="1"/>
            <a:r>
              <a:rPr lang="ru-RU" altLang="ru-RU" sz="2800" dirty="0"/>
              <a:t>Анализ работы РМО за прошедший учебный год</a:t>
            </a:r>
          </a:p>
          <a:p>
            <a:pPr eaLnBrk="1" hangingPunct="1"/>
            <a:r>
              <a:rPr lang="ru-RU" altLang="ru-RU" sz="2800" dirty="0"/>
              <a:t>Характеристика кадров </a:t>
            </a:r>
          </a:p>
          <a:p>
            <a:pPr eaLnBrk="1" hangingPunct="1"/>
            <a:r>
              <a:rPr lang="ru-RU" altLang="ru-RU" sz="2800" dirty="0"/>
              <a:t>Сведения о профессиональных потребностях </a:t>
            </a:r>
            <a:r>
              <a:rPr lang="ru-RU" altLang="ru-RU" sz="2800" dirty="0" smtClean="0"/>
              <a:t>педагогов </a:t>
            </a:r>
            <a:r>
              <a:rPr lang="ru-RU" altLang="ru-RU" sz="2800" dirty="0"/>
              <a:t>РМО</a:t>
            </a:r>
          </a:p>
          <a:p>
            <a:pPr eaLnBrk="1" hangingPunct="1"/>
            <a:endParaRPr lang="fr-FR" altLang="ru-RU" dirty="0" smtClean="0">
              <a:solidFill>
                <a:srgbClr val="42607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76" y="2420888"/>
            <a:ext cx="2326804" cy="2780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5651929"/>
            <a:ext cx="3816424" cy="12466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125" y="2676818"/>
            <a:ext cx="4929811" cy="32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672246"/>
            <a:ext cx="4320480" cy="2861617"/>
          </a:xfrm>
          <a:prstGeom prst="rect">
            <a:avLst/>
          </a:prstGeom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53957" y="4149080"/>
            <a:ext cx="3749603" cy="24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87" y="292748"/>
            <a:ext cx="4609407" cy="305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9" t="5566" r="4773" b="11179"/>
          <a:stretch>
            <a:fillRect/>
          </a:stretch>
        </p:blipFill>
        <p:spPr bwMode="auto">
          <a:xfrm rot="20926132">
            <a:off x="699230" y="3079404"/>
            <a:ext cx="2507372" cy="35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745" y="59416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2018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год,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сборник методических материалов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36511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354137" y="260350"/>
            <a:ext cx="9323388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 РМО музыкальных руководителей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err="1" smtClean="0">
                <a:solidFill>
                  <a:srgbClr val="002060"/>
                </a:solidFill>
              </a:rPr>
              <a:t>Коношского</a:t>
            </a:r>
            <a:r>
              <a:rPr lang="ru-RU" altLang="ru-RU" b="1" dirty="0" smtClean="0">
                <a:solidFill>
                  <a:srgbClr val="002060"/>
                </a:solidFill>
              </a:rPr>
              <a:t> района - 7 человек</a:t>
            </a:r>
            <a:endParaRPr lang="fr-FR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563688" y="1557338"/>
            <a:ext cx="9144000" cy="53006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/>
              <a:t>  </a:t>
            </a:r>
            <a:endParaRPr lang="ru-RU" dirty="0"/>
          </a:p>
          <a:p>
            <a:pPr eaLnBrk="1" hangingPunct="1">
              <a:defRPr/>
            </a:pPr>
            <a:endParaRPr lang="fr-FR" altLang="ru-RU" dirty="0" smtClean="0">
              <a:solidFill>
                <a:srgbClr val="42607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18231"/>
              </p:ext>
            </p:extLst>
          </p:nvPr>
        </p:nvGraphicFramePr>
        <p:xfrm>
          <a:off x="551384" y="1988840"/>
          <a:ext cx="9508232" cy="395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8"/>
                <a:gridCol w="3185772"/>
                <a:gridCol w="3185772"/>
              </a:tblGrid>
              <a:tr h="3247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Стаж работы </a:t>
                      </a:r>
                      <a:endParaRPr lang="ru-RU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Категория </a:t>
                      </a:r>
                      <a:endParaRPr lang="ru-RU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Образование </a:t>
                      </a:r>
                      <a:endParaRPr lang="ru-RU" sz="2000" dirty="0"/>
                    </a:p>
                  </a:txBody>
                  <a:tcPr marT="45719" marB="45719"/>
                </a:tc>
              </a:tr>
              <a:tr h="34117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 лет -1 педагог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Высшая </a:t>
                      </a:r>
                      <a:r>
                        <a:rPr lang="ru-RU" sz="1800" baseline="0" dirty="0" smtClean="0"/>
                        <a:t> - 1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Высшее -2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5888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5 лет       - 1 педагог 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Первая - 4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Средне-специальное – 4 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841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10 лет    -   нет</a:t>
                      </a:r>
                    </a:p>
                    <a:p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Соответствие</a:t>
                      </a:r>
                      <a:r>
                        <a:rPr lang="ru-RU" sz="1800" baseline="0" dirty="0" smtClean="0"/>
                        <a:t> -нет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педагог обучается. </a:t>
                      </a:r>
                    </a:p>
                    <a:p>
                      <a:endParaRPr lang="ru-RU" sz="1800" dirty="0"/>
                    </a:p>
                  </a:txBody>
                  <a:tcPr marT="45719" marB="45719"/>
                </a:tc>
              </a:tr>
              <a:tr h="5888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до 15 лет   - 1 педагог 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имеют категорию - 2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</a:tr>
              <a:tr h="5888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до 20 лет  - 1 педагог 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/>
                </a:tc>
              </a:tr>
              <a:tr h="5888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20 лет       - 3 педагога 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9" marB="45719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4207669"/>
            <a:ext cx="3543018" cy="25105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95400" y="404814"/>
            <a:ext cx="10945215" cy="13684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Компьютер  незаменимый </a:t>
            </a:r>
            <a:r>
              <a:rPr lang="ru-RU" altLang="ru-RU" sz="3600" b="1" dirty="0"/>
              <a:t>инструмент в работе</a:t>
            </a:r>
            <a:r>
              <a:rPr lang="ru-RU" altLang="ru-RU" sz="3600" dirty="0"/>
              <a:t>, значительно облегчающий ее, повышающий эффективность и качество</a:t>
            </a:r>
            <a:r>
              <a:rPr lang="ru-RU" altLang="ru-RU" sz="3600" i="1" dirty="0"/>
              <a:t>. </a:t>
            </a:r>
            <a:endParaRPr lang="fr-FR" altLang="ru-RU" sz="3600" b="1" dirty="0">
              <a:solidFill>
                <a:srgbClr val="42607C"/>
              </a:solidFill>
            </a:endParaRPr>
          </a:p>
        </p:txBody>
      </p:sp>
      <p:pic>
        <p:nvPicPr>
          <p:cNvPr id="1024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1965" y="1856274"/>
            <a:ext cx="3336925" cy="2211388"/>
          </a:xfrm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0" y="3917514"/>
            <a:ext cx="442753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8" r="2"/>
          <a:stretch>
            <a:fillRect/>
          </a:stretch>
        </p:blipFill>
        <p:spPr bwMode="auto">
          <a:xfrm rot="20403563">
            <a:off x="454613" y="2335964"/>
            <a:ext cx="3632975" cy="279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36"/>
          <a:stretch>
            <a:fillRect/>
          </a:stretch>
        </p:blipFill>
        <p:spPr bwMode="auto">
          <a:xfrm rot="991460">
            <a:off x="7954443" y="2480994"/>
            <a:ext cx="3751505" cy="28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3248026" y="96838"/>
            <a:ext cx="7667625" cy="1143000"/>
          </a:xfrm>
        </p:spPr>
        <p:txBody>
          <a:bodyPr/>
          <a:lstStyle/>
          <a:p>
            <a:pPr algn="l" eaLnBrk="1" hangingPunct="1"/>
            <a:endParaRPr lang="fr-FR" altLang="ru-RU" b="1" smtClean="0">
              <a:solidFill>
                <a:srgbClr val="42607C"/>
              </a:solidFill>
            </a:endParaRPr>
          </a:p>
        </p:txBody>
      </p:sp>
      <p:pic>
        <p:nvPicPr>
          <p:cNvPr id="5" name="ФУТАЖ музыкальный с нотками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563" y="5589240"/>
            <a:ext cx="792088" cy="5612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7648" y="3217921"/>
            <a:ext cx="7022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b="1" dirty="0">
                <a:solidFill>
                  <a:srgbClr val="002060"/>
                </a:solidFill>
              </a:rPr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11112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248026" y="188913"/>
            <a:ext cx="7667625" cy="1143000"/>
          </a:xfrm>
        </p:spPr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rgbClr val="002060"/>
                </a:solidFill>
              </a:rPr>
              <a:t>Музыкальный руководитель</a:t>
            </a:r>
            <a:endParaRPr lang="fr-FR" altLang="ru-RU" b="1" smtClean="0">
              <a:solidFill>
                <a:srgbClr val="002060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96784" y="1556792"/>
            <a:ext cx="6257925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42607C"/>
                </a:solidFill>
              </a:rPr>
              <a:t>Музыкант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42607C"/>
                </a:solidFill>
              </a:rPr>
              <a:t>Педагог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42607C"/>
                </a:solidFill>
              </a:rPr>
              <a:t>Организатор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42607C"/>
                </a:solidFill>
              </a:rPr>
              <a:t>Сценарист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42607C"/>
                </a:solidFill>
              </a:rPr>
              <a:t>Режиссер </a:t>
            </a:r>
            <a:endParaRPr lang="fr-FR" altLang="ru-RU" dirty="0" smtClean="0">
              <a:solidFill>
                <a:srgbClr val="42607C"/>
              </a:solidFill>
            </a:endParaRP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71" y="2708920"/>
            <a:ext cx="519034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>
          <a:xfrm>
            <a:off x="1855789" y="5300664"/>
            <a:ext cx="847725" cy="11398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altLang="ru-RU" dirty="0" smtClean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65664" y="2565400"/>
            <a:ext cx="3590925" cy="15509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Источники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самообразования</a:t>
            </a:r>
            <a:endParaRPr lang="ru-RU" sz="3200" dirty="0"/>
          </a:p>
        </p:txBody>
      </p:sp>
      <p:sp>
        <p:nvSpPr>
          <p:cNvPr id="410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733675" y="1227139"/>
            <a:ext cx="234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dirty="0"/>
              <a:t>телевидение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8415339" y="1146176"/>
            <a:ext cx="169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/>
              <a:t>интернет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9129715" y="2514320"/>
            <a:ext cx="1603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платные</a:t>
            </a:r>
          </a:p>
          <a:p>
            <a:pPr algn="ctr"/>
            <a:r>
              <a:rPr lang="ru-RU" altLang="ru-RU" sz="2800" dirty="0"/>
              <a:t>курсы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179" y="4309782"/>
            <a:ext cx="2445734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/>
              <a:t>семинары,</a:t>
            </a:r>
          </a:p>
          <a:p>
            <a:pPr algn="ctr">
              <a:defRPr/>
            </a:pPr>
            <a:r>
              <a:rPr lang="ru-RU" sz="2800" dirty="0"/>
              <a:t>конференции</a:t>
            </a:r>
          </a:p>
        </p:txBody>
      </p: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838200" y="2140744"/>
            <a:ext cx="2954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экскурсии,</a:t>
            </a:r>
          </a:p>
          <a:p>
            <a:pPr algn="ctr"/>
            <a:r>
              <a:rPr lang="ru-RU" altLang="ru-RU" sz="2800" dirty="0"/>
              <a:t>выставки,</a:t>
            </a:r>
          </a:p>
          <a:p>
            <a:pPr algn="ctr"/>
            <a:r>
              <a:rPr lang="ru-RU" altLang="ru-RU" sz="2800" dirty="0"/>
              <a:t>музеи, концерты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40689" y="4346575"/>
            <a:ext cx="2447925" cy="9540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70911" y="5702601"/>
            <a:ext cx="2781274" cy="9928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</a:rPr>
              <a:t>мастер-классы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56588" y="1108075"/>
            <a:ext cx="1954212" cy="76358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55788" y="4248150"/>
            <a:ext cx="2793564" cy="13398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2800">
                <a:solidFill>
                  <a:prstClr val="black"/>
                </a:solidFill>
                <a:latin typeface="Arial" panose="020B0604020202020204" pitchFamily="34" charset="0"/>
              </a:rPr>
              <a:t>курсы </a:t>
            </a:r>
          </a:p>
          <a:p>
            <a:pPr lvl="0" algn="ctr"/>
            <a:r>
              <a:rPr lang="ru-RU" altLang="ru-RU" sz="2800">
                <a:solidFill>
                  <a:prstClr val="black"/>
                </a:solidFill>
                <a:latin typeface="Arial" panose="020B0604020202020204" pitchFamily="34" charset="0"/>
              </a:rPr>
              <a:t>повышения</a:t>
            </a:r>
          </a:p>
          <a:p>
            <a:pPr lvl="0" algn="ctr"/>
            <a:r>
              <a:rPr lang="ru-RU" altLang="ru-RU" sz="2800">
                <a:solidFill>
                  <a:prstClr val="black"/>
                </a:solidFill>
                <a:latin typeface="Arial" panose="020B0604020202020204" pitchFamily="34" charset="0"/>
              </a:rPr>
              <a:t>квалификации</a:t>
            </a:r>
            <a:endParaRPr lang="ru-RU" altLang="ru-RU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8413" y="458487"/>
            <a:ext cx="2673772" cy="9591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  литература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295775" y="1751014"/>
            <a:ext cx="782638" cy="8143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0"/>
          </p:cNvCxnSpPr>
          <p:nvPr/>
        </p:nvCxnSpPr>
        <p:spPr>
          <a:xfrm flipV="1">
            <a:off x="6461127" y="1443339"/>
            <a:ext cx="57149" cy="11220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8040688" y="1871664"/>
            <a:ext cx="647700" cy="6937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4103" idx="1"/>
          </p:cNvCxnSpPr>
          <p:nvPr/>
        </p:nvCxnSpPr>
        <p:spPr>
          <a:xfrm flipV="1">
            <a:off x="8307388" y="2991364"/>
            <a:ext cx="822327" cy="2217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75375" y="4159250"/>
            <a:ext cx="0" cy="15176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687889" y="4140201"/>
            <a:ext cx="714375" cy="646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4" idx="1"/>
          </p:cNvCxnSpPr>
          <p:nvPr/>
        </p:nvCxnSpPr>
        <p:spPr>
          <a:xfrm>
            <a:off x="7175500" y="4159251"/>
            <a:ext cx="865188" cy="665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3267870" y="2832894"/>
            <a:ext cx="1420019" cy="3802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23792" y="2780928"/>
            <a:ext cx="7215186" cy="46939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информации, методов и </a:t>
            </a:r>
            <a:r>
              <a:rPr lang="ru-RU" alt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lang="ru-RU" alt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своей работе использует </a:t>
            </a:r>
            <a:r>
              <a:rPr lang="ru-RU" alt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r>
              <a:rPr lang="ru-RU" alt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 больше эффект от его работы. 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fr-FR" altLang="ru-RU" dirty="0" smtClean="0">
              <a:solidFill>
                <a:srgbClr val="42607C"/>
              </a:solidFill>
            </a:endParaRP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2270126"/>
            <a:ext cx="2951163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6215336" y="2708920"/>
            <a:ext cx="5976664" cy="38610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Повышение информационно-методических компетенций педагогов</a:t>
            </a:r>
            <a:r>
              <a:rPr lang="ru-RU" altLang="ru-RU" dirty="0"/>
              <a:t> </a:t>
            </a:r>
            <a:endParaRPr lang="ru-RU" altLang="ru-RU" dirty="0" smtClean="0"/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marL="0" indent="0" eaLnBrk="1" hangingPunct="1">
              <a:buNone/>
            </a:pPr>
            <a:endParaRPr lang="fr-FR" altLang="ru-RU" dirty="0" smtClean="0">
              <a:solidFill>
                <a:srgbClr val="42607C"/>
              </a:solidFill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695400" y="344488"/>
            <a:ext cx="110892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u="sng" dirty="0">
                <a:solidFill>
                  <a:srgbClr val="002060"/>
                </a:solidFill>
                <a:latin typeface="Arial" panose="020B0604020202020204" pitchFamily="34" charset="0"/>
              </a:rPr>
              <a:t>Цель: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оказание педагогам методической поддержки по внедрению и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реализации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ФГОС дошкольного образования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72" y="2420888"/>
            <a:ext cx="584121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07368" y="474366"/>
            <a:ext cx="5472608" cy="23785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Освоение  нового содержания образования, эффективных технологий и методов</a:t>
            </a:r>
          </a:p>
          <a:p>
            <a:pPr marL="0" indent="0" eaLnBrk="1" hangingPunct="1">
              <a:buNone/>
            </a:pPr>
            <a:endParaRPr lang="fr-FR" altLang="ru-RU" dirty="0" smtClean="0">
              <a:solidFill>
                <a:srgbClr val="42607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96" y="2996952"/>
            <a:ext cx="5325279" cy="352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44"/>
          <a:stretch/>
        </p:blipFill>
        <p:spPr bwMode="auto">
          <a:xfrm>
            <a:off x="7320136" y="2307013"/>
            <a:ext cx="417303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468" y="313362"/>
            <a:ext cx="4334036" cy="325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5498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07368" y="474366"/>
            <a:ext cx="5472608" cy="23785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Выявление, обобщение, презентация и внедрение в практику работы лучшего педагогического опыта</a:t>
            </a:r>
          </a:p>
          <a:p>
            <a:pPr marL="0" indent="0" eaLnBrk="1" hangingPunct="1">
              <a:buNone/>
            </a:pPr>
            <a:endParaRPr lang="fr-FR" altLang="ru-RU" dirty="0" smtClean="0">
              <a:solidFill>
                <a:srgbClr val="42607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50" y="2996952"/>
            <a:ext cx="5295069" cy="3524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28"/>
          <a:stretch/>
        </p:blipFill>
        <p:spPr>
          <a:xfrm>
            <a:off x="6096000" y="764704"/>
            <a:ext cx="5688633" cy="5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3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2235307"/>
            <a:ext cx="6833315" cy="452596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357947"/>
            <a:ext cx="5525521" cy="3678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7"/>
          <a:stretch/>
        </p:blipFill>
        <p:spPr>
          <a:xfrm rot="5400000">
            <a:off x="8806375" y="3662053"/>
            <a:ext cx="3438064" cy="2666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080" y="229096"/>
            <a:ext cx="6336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111111"/>
                </a:solidFill>
                <a:effectLst/>
                <a:latin typeface="+mj-lt"/>
                <a:ea typeface="Times New Roman" panose="02020603050405020304" pitchFamily="18" charset="0"/>
              </a:rPr>
              <a:t>Обмен опытом работы музыкальных руководителей посёлка Коноша и города </a:t>
            </a:r>
            <a:r>
              <a:rPr lang="ru-RU" sz="3200" dirty="0" err="1" smtClean="0">
                <a:solidFill>
                  <a:srgbClr val="111111"/>
                </a:solidFill>
                <a:effectLst/>
                <a:latin typeface="+mj-lt"/>
                <a:ea typeface="Times New Roman" panose="02020603050405020304" pitchFamily="18" charset="0"/>
              </a:rPr>
              <a:t>Няндома</a:t>
            </a:r>
            <a:r>
              <a:rPr lang="ru-RU" sz="3200" dirty="0" smtClean="0">
                <a:solidFill>
                  <a:srgbClr val="111111"/>
                </a:solidFill>
                <a:effectLst/>
                <a:latin typeface="+mj-lt"/>
                <a:ea typeface="Times New Roman" panose="02020603050405020304" pitchFamily="18" charset="0"/>
              </a:rPr>
              <a:t> по  использованию регионального компонента в патриотическом воспитании дошкольников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88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687180" y="444385"/>
            <a:ext cx="6183798" cy="201622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Формирование мотивации педагогов на совершенствование</a:t>
            </a:r>
          </a:p>
          <a:p>
            <a:pPr marL="0" indent="0" eaLnBrk="1" hangingPunct="1">
              <a:buNone/>
            </a:pPr>
            <a:endParaRPr lang="fr-FR" altLang="ru-RU" dirty="0" smtClean="0">
              <a:solidFill>
                <a:srgbClr val="42607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2" y="3501008"/>
            <a:ext cx="4301917" cy="2849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5" r="9664"/>
          <a:stretch/>
        </p:blipFill>
        <p:spPr>
          <a:xfrm>
            <a:off x="413948" y="2083518"/>
            <a:ext cx="3632837" cy="3680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664" y="3748031"/>
            <a:ext cx="4510337" cy="2987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478" y="444385"/>
            <a:ext cx="4569348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23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643</TotalTime>
  <Words>280</Words>
  <Application>Microsoft Office PowerPoint</Application>
  <PresentationFormat>Широкоэкранный</PresentationFormat>
  <Paragraphs>76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117</vt:lpstr>
      <vt:lpstr>«Организация взаимодействия профессионального сообщества  в рамках РМО  музыкальных руководителей». </vt:lpstr>
      <vt:lpstr>Музыкальный руководитель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Title</vt:lpstr>
      <vt:lpstr>Title</vt:lpstr>
      <vt:lpstr>Презентация PowerPoint</vt:lpstr>
      <vt:lpstr>Документация районного методического объединения. </vt:lpstr>
      <vt:lpstr>Презентация PowerPoint</vt:lpstr>
      <vt:lpstr> РМО музыкальных руководителей Коношского района - 7 человек</vt:lpstr>
      <vt:lpstr>Компьютер  незаменимый инструмент в работе, значительно облегчающий ее, повышающий эффективность и качество. 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User</cp:lastModifiedBy>
  <cp:revision>53</cp:revision>
  <dcterms:created xsi:type="dcterms:W3CDTF">2013-05-07T09:21:53Z</dcterms:created>
  <dcterms:modified xsi:type="dcterms:W3CDTF">2019-12-15T14:16:24Z</dcterms:modified>
</cp:coreProperties>
</file>