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291" r:id="rId27"/>
    <p:sldId id="315" r:id="rId28"/>
    <p:sldId id="316" r:id="rId29"/>
    <p:sldId id="317" r:id="rId30"/>
    <p:sldId id="321" r:id="rId31"/>
    <p:sldId id="322" r:id="rId32"/>
    <p:sldId id="319" r:id="rId33"/>
    <p:sldId id="320" r:id="rId34"/>
    <p:sldId id="323" r:id="rId35"/>
    <p:sldId id="324" r:id="rId36"/>
    <p:sldId id="325" r:id="rId37"/>
    <p:sldId id="326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4660"/>
  </p:normalViewPr>
  <p:slideViewPr>
    <p:cSldViewPr snapToGrid="0">
      <p:cViewPr>
        <p:scale>
          <a:sx n="110" d="100"/>
          <a:sy n="110" d="100"/>
        </p:scale>
        <p:origin x="-40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89064-6D18-463B-898A-FC2249C36B6B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B8A6-A818-40AA-8353-AF1A37049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3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DC54-2424-4B38-906C-848C4EAD7B7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931-5556-467A-BD49-DD8B414A8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8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DC54-2424-4B38-906C-848C4EAD7B7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931-5556-467A-BD49-DD8B414A8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DC54-2424-4B38-906C-848C4EAD7B7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931-5556-467A-BD49-DD8B414A8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0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DC54-2424-4B38-906C-848C4EAD7B7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931-5556-467A-BD49-DD8B414A8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2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DC54-2424-4B38-906C-848C4EAD7B7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931-5556-467A-BD49-DD8B414A8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1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DC54-2424-4B38-906C-848C4EAD7B7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931-5556-467A-BD49-DD8B414A8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1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DC54-2424-4B38-906C-848C4EAD7B7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931-5556-467A-BD49-DD8B414A8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1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DC54-2424-4B38-906C-848C4EAD7B7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931-5556-467A-BD49-DD8B414A8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0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DC54-2424-4B38-906C-848C4EAD7B7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931-5556-467A-BD49-DD8B414A8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6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DC54-2424-4B38-906C-848C4EAD7B7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931-5556-467A-BD49-DD8B414A8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8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DC54-2424-4B38-906C-848C4EAD7B7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931-5556-467A-BD49-DD8B414A8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5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CDC54-2424-4B38-906C-848C4EAD7B7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E8931-5556-467A-BD49-DD8B414A8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1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6927" y="1513560"/>
            <a:ext cx="80048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игра </a:t>
            </a:r>
          </a:p>
          <a:p>
            <a:pPr algn="ctr"/>
            <a:r>
              <a:rPr lang="ru-RU" sz="5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«Знатоки математики» </a:t>
            </a:r>
          </a:p>
          <a:p>
            <a:pPr algn="ctr"/>
            <a:r>
              <a:rPr lang="ru-RU" sz="5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8-9 классов</a:t>
            </a:r>
            <a:endParaRPr lang="ru-RU" sz="5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равно произведение всех цифр?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цифра в переводе с латинского означает «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никакая»?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8. 0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8. 0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великих русских писателей составлял задачи по арифметике? 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часть часа составляют 20 минут?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Л. Н. Толстой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ая прямоугольная выноска 5"/>
              <p:cNvSpPr/>
              <p:nvPr/>
            </p:nvSpPr>
            <p:spPr>
              <a:xfrm>
                <a:off x="550816" y="1690688"/>
                <a:ext cx="7221583" cy="2406741"/>
              </a:xfrm>
              <a:prstGeom prst="wedgeRoundRectCallout">
                <a:avLst>
                  <a:gd name="adj1" fmla="val 39935"/>
                  <a:gd name="adj2" fmla="val 68446"/>
                  <a:gd name="adj3" fmla="val 1666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Чему равно число 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/>
                      </a:rPr>
                      <m:t>𝜋</m:t>
                    </m:r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ru-RU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Правда ли, что если в треугольнике один из углов равен 120</a:t>
                </a:r>
                <a:r>
                  <a:rPr lang="ru-RU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другой 60</a:t>
                </a:r>
                <a:r>
                  <a:rPr lang="ru-RU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Скругленная прямоугольная выноска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6" y="1690688"/>
                <a:ext cx="7221583" cy="2406741"/>
              </a:xfrm>
              <a:prstGeom prst="wedgeRoundRectCallout">
                <a:avLst>
                  <a:gd name="adj1" fmla="val 39935"/>
                  <a:gd name="adj2" fmla="val 68446"/>
                  <a:gd name="adj3" fmla="val 16667"/>
                </a:avLst>
              </a:prstGeom>
              <a:blipFill>
                <a:blip r:embed="rId3"/>
                <a:stretch>
                  <a:fillRect l="-337" r="-16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550816" y="4715691"/>
                <a:ext cx="5614851" cy="184966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3,14</m:t>
                    </m:r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Нет </a:t>
                </a:r>
                <a:endParaRPr lang="ru-RU" sz="2800" dirty="0"/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6" y="4715691"/>
                <a:ext cx="5614851" cy="184966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луч, выходящий из вершины угла и делящий угол пополам?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фигура, образованная двумя лучами, исходящими из одной точки?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Биссектриса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Угол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– это определенный порядок или беспорядок?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линейной функции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Порядок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Прямая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в квадрате – это 9, четыре в квадрате – 16, а чему равен угол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квадрате?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угол, на который поворачивается солдат по команде «кругом»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550816" y="4715691"/>
                <a:ext cx="5614851" cy="184966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 </a:t>
                </a:r>
                <a14:m>
                  <m:oMath xmlns:m="http://schemas.openxmlformats.org/officeDocument/2006/math">
                    <m:r>
                      <a:rPr lang="ru-RU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ru-RU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 </a:t>
                </a:r>
                <a14:m>
                  <m:oMath xmlns:m="http://schemas.openxmlformats.org/officeDocument/2006/math">
                    <m:r>
                      <a:rPr lang="ru-RU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80</m:t>
                    </m:r>
                    <m:r>
                      <a:rPr lang="ru-RU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6" y="4715691"/>
                <a:ext cx="5614851" cy="184966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5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какое число нужно разделить 2, чтобы получилось 4?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прямоугольный треугольник со сторонами 3, 4, 5?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Египетский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6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ось ОХ?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руках 10 пальцев. Сколько пальцев на 10 руках?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Ось абсцисс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15. 50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Простейшее геометрическое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понятие.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Груша тяжелее, чем яблоко, а яблоко тяжелее персика. Что тяжелее – груша или персик?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Точка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Груша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ая прямоугольная выноска 5"/>
              <p:cNvSpPr/>
              <p:nvPr/>
            </p:nvSpPr>
            <p:spPr>
              <a:xfrm>
                <a:off x="550816" y="1690688"/>
                <a:ext cx="7221583" cy="2406741"/>
              </a:xfrm>
              <a:prstGeom prst="wedgeRoundRectCallout">
                <a:avLst>
                  <a:gd name="adj1" fmla="val 39935"/>
                  <a:gd name="adj2" fmla="val 68446"/>
                  <a:gd name="adj3" fmla="val 1666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Назвать обыкновенную дробь, которая больше 1, но меньше </a:t>
                </a:r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</a:p>
              <a:p>
                <a:pPr algn="ctr"/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17. </a:t>
                </a:r>
                <a14:m>
                  <m:oMath xmlns:m="http://schemas.openxmlformats.org/officeDocument/2006/math">
                    <m:r>
                      <a:rPr lang="ru-RU" sz="3200" i="1" dirty="0" smtClean="0">
                        <a:latin typeface="Cambria Math" panose="02040503050406030204" pitchFamily="18" charset="0"/>
                      </a:rPr>
                      <m:t>135 877</m:t>
                    </m:r>
                    <m:r>
                      <a:rPr lang="ru-RU" sz="3200" i="1" baseline="30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3200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Скругленная прямоугольная выноска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6" y="1690688"/>
                <a:ext cx="7221583" cy="2406741"/>
              </a:xfrm>
              <a:prstGeom prst="wedgeRoundRectCallout">
                <a:avLst>
                  <a:gd name="adj1" fmla="val 39935"/>
                  <a:gd name="adj2" fmla="val 68446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550816" y="4715691"/>
                <a:ext cx="5614851" cy="184966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 </a:t>
                </a:r>
                <a14:m>
                  <m:oMath xmlns:m="http://schemas.openxmlformats.org/officeDocument/2006/math">
                    <m:r>
                      <a:rPr lang="ru-RU" sz="2800" i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i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sz="2800" i="0">
                        <a:latin typeface="Cambria Math"/>
                      </a:rPr>
                      <m:t>,1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800" i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т.д</a:t>
                </a:r>
                <a:endPara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17. 1</a:t>
                </a:r>
                <a:endParaRPr lang="ru-RU" sz="2800" dirty="0"/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6" y="4715691"/>
                <a:ext cx="5614851" cy="184966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724058" y="465355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6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8562" y="1690688"/>
            <a:ext cx="8282652" cy="38779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«Блиц-опрос»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«Повторим геометрию»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«Математические ребусы»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«Задачи на смекалку»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2638" y="381767"/>
            <a:ext cx="432137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игры:</a:t>
            </a:r>
          </a:p>
        </p:txBody>
      </p:sp>
    </p:spTree>
    <p:extLst>
      <p:ext uri="{BB962C8B-B14F-4D97-AF65-F5344CB8AC3E}">
        <p14:creationId xmlns:p14="http://schemas.microsoft.com/office/powerpoint/2010/main" val="168816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греков это натянутая тетива, а у нас?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геометрический термин образовался от латинского слова «отвесный»?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Гипотенуза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Перпендикуляр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7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чего не могут обойтись охотники, барабанщики и математики?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есть у каждого слова, растения и уравнения?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Без дроби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Корень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 Руси раньше называли «ломаными числами»?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похожа половина яблока?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Дроби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На другую половину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ая прямоугольная выноска 5"/>
              <p:cNvSpPr/>
              <p:nvPr/>
            </p:nvSpPr>
            <p:spPr>
              <a:xfrm>
                <a:off x="550816" y="1690688"/>
                <a:ext cx="7221583" cy="2406741"/>
              </a:xfrm>
              <a:prstGeom prst="wedgeRoundRectCallout">
                <a:avLst>
                  <a:gd name="adj1" fmla="val 39935"/>
                  <a:gd name="adj2" fmla="val 68446"/>
                  <a:gd name="adj3" fmla="val 1666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21.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Тройка лошадей пробежала 30 км. Какое расстояние пробежала каждая лошадь? </a:t>
                </a:r>
                <a:endPara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21.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Назовите модуль числа </a:t>
                </a:r>
                <a14:m>
                  <m:oMath xmlns:m="http://schemas.openxmlformats.org/officeDocument/2006/math">
                    <m:r>
                      <a:rPr lang="ru-RU" sz="3200" i="1" dirty="0" smtClean="0">
                        <a:latin typeface="Cambria Math"/>
                        <a:cs typeface="Times New Roman" panose="02020603050405020304" pitchFamily="18" charset="0"/>
                      </a:rPr>
                      <m:t>−6</m:t>
                    </m:r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Скругленная прямоугольная выноска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6" y="1690688"/>
                <a:ext cx="7221583" cy="2406741"/>
              </a:xfrm>
              <a:prstGeom prst="wedgeRoundRectCallout">
                <a:avLst>
                  <a:gd name="adj1" fmla="val 39935"/>
                  <a:gd name="adj2" fmla="val 68446"/>
                  <a:gd name="adj3" fmla="val 16667"/>
                </a:avLst>
              </a:prstGeom>
              <a:blipFill rotWithShape="1">
                <a:blip r:embed="rId3"/>
                <a:stretch>
                  <a:fillRect r="-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21. 30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8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число «разделяющее» положительные и отрицательные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числа.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сотая часть числа – это …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22. 0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 Процент (%)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8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Другое название независимой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переменной.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подвигов совершил Геракл?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 Аргумент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23. 12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657" y="1315139"/>
            <a:ext cx="924028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</a:p>
          <a:p>
            <a:pPr algn="ctr"/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«Повторим геометри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6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https://sprint-olympic.ru/wp-content/uploads/5a38d164df84b910a33160d49638c7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img2.freepng.ru/20180308/ooq/kisspng-cartoon-compass-drawing-stock-illustration-creative-compass-vector-5aa0cc4fa14b68.349320921520487503660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117135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657" y="1315139"/>
            <a:ext cx="924028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</a:p>
          <a:p>
            <a:pPr algn="ctr"/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«Повторим геометри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6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1171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9303" y="5854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15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490" y="1115634"/>
            <a:ext cx="1036553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</a:p>
          <a:p>
            <a:pPr algn="ctr"/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«Математические ребусы»</a:t>
            </a:r>
            <a:endParaRPr lang="ru-RU" sz="66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10865" y="1273576"/>
            <a:ext cx="1847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66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ТОЧКА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РОМБ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4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816" y="715485"/>
            <a:ext cx="5107034" cy="2486547"/>
          </a:xfrm>
          <a:prstGeom prst="rect">
            <a:avLst/>
          </a:prstGeom>
        </p:spPr>
      </p:pic>
      <p:pic>
        <p:nvPicPr>
          <p:cNvPr id="10" name="image4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55821" y="745036"/>
            <a:ext cx="5519057" cy="245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3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дробей больше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3/4 или 4/3?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Что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катет или гипотенуза?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4/3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Гипотенуза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0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10865" y="1273576"/>
            <a:ext cx="1847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66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ДИКРИМИНАНТ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ОТРЕЗОК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4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601" y="745036"/>
            <a:ext cx="5219428" cy="2456996"/>
          </a:xfrm>
          <a:prstGeom prst="rect">
            <a:avLst/>
          </a:prstGeom>
        </p:spPr>
      </p:pic>
      <p:pic>
        <p:nvPicPr>
          <p:cNvPr id="12" name="image46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6085" y="770973"/>
            <a:ext cx="5260385" cy="24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10865" y="1273576"/>
            <a:ext cx="1847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66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УГОЛ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МОДУЛЬ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4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1342" y="762180"/>
            <a:ext cx="5376773" cy="2422707"/>
          </a:xfrm>
          <a:prstGeom prst="rect">
            <a:avLst/>
          </a:prstGeom>
        </p:spPr>
      </p:pic>
      <p:pic>
        <p:nvPicPr>
          <p:cNvPr id="12" name="image45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516" y="762180"/>
            <a:ext cx="5161870" cy="24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10865" y="1273576"/>
            <a:ext cx="1847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66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ПИРАМИДА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ВЕРШИНА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4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392" y="745037"/>
            <a:ext cx="5042037" cy="2456995"/>
          </a:xfrm>
          <a:prstGeom prst="rect">
            <a:avLst/>
          </a:prstGeom>
        </p:spPr>
      </p:pic>
      <p:pic>
        <p:nvPicPr>
          <p:cNvPr id="14" name="image50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1308" y="745036"/>
            <a:ext cx="5132069" cy="24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2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10865" y="1273576"/>
            <a:ext cx="1847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66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ПИФАГОР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ПАРАБОЛА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5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126" y="826814"/>
            <a:ext cx="5138738" cy="2347131"/>
          </a:xfrm>
          <a:prstGeom prst="rect">
            <a:avLst/>
          </a:prstGeom>
        </p:spPr>
      </p:pic>
      <p:pic>
        <p:nvPicPr>
          <p:cNvPr id="20" name="image56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319" y="826814"/>
            <a:ext cx="5013552" cy="23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7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9191" y="1464769"/>
            <a:ext cx="864396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</a:p>
          <a:p>
            <a:pPr algn="ctr"/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«Задачи на смекалку»</a:t>
            </a:r>
            <a:endParaRPr lang="ru-RU" sz="66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2262" y="650929"/>
            <a:ext cx="99918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№1. Сколько кошек?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комнате четыре угла. В каждом углу сидит по кошке. Напротив каждой кошки по три кошки. На хвосте каждой кошки по одной кошке. Сколько же кошек в комнате?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столе стояли 4 стакана с вишней. Оксана съела один стакан вишни. Сколько стаканов осталось?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Вычислите квадрат суммы минус двух и минус пяти. </a:t>
            </a:r>
            <a:endParaRPr lang="ru-RU" sz="20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054415"/>
            <a:ext cx="5614851" cy="2510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комнате всего четыре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кошки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2. 4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3. 49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4" y="4152015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3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94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8664" y="615488"/>
            <a:ext cx="106607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№1. Все мои уточки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Ваня наблюдает за утками, плавающими в деревенском пруду.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Одна утка плывёт перед двумя утками, другая утка плывёт между двумя утками, и одна утка плывёт за двумя утками. "Так много уток никогда ещё не было у нас в деревенском пруду", - думает Ваня. Сколько уток видит Ваня?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Сидели 7 ворон, одну из них подстрелили. Сколько ворон осталось?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№3.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Сколько дюжин в сутках?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054415"/>
            <a:ext cx="5614851" cy="2510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Мальчик видит в пруду 3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остальные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улетели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3. 2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4" y="4152015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415950" y="1525153"/>
            <a:ext cx="96117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победителей! </a:t>
            </a:r>
          </a:p>
          <a:p>
            <a:pPr algn="ctr"/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игру!</a:t>
            </a:r>
            <a:endParaRPr lang="ru-RU" sz="66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Бывает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с двумя тупыми углами?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четырехугольник похож на «юбочку»?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Нет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Трапеция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1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формулу применяют для нахождения площади остроугольного или тупоугольного  треугольника, у которого известны все стороны?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человек играли на музыкальных инструментах в басне Крылова «Квартет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Герона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Ни одного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4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меньшее натуральное число известно, а самого большого нет. Какой знак помогает обозначить сложившуюся ситуацию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Старой Руси это число называли «легион»; сейчас – это больший разряд класса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Бесконечность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4. 100 000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 греческого переводится слово «трапеция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земли в дыре глубиной 1 метр, шириной 1 метр, длиной 1 метр?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Столик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Нисколько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8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Утверждение, требующее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доказательства.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Утверждение, не вызывающее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сомнений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Теорема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Аксиома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funart.pro/uploads/posts/2020-04/1585959960_28-p-foni-s-sovushkami-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9960" y="365125"/>
            <a:ext cx="79328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«Блиц-опрос</a:t>
            </a:r>
            <a:r>
              <a:rPr lang="ru-RU" sz="6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6" y="1690688"/>
            <a:ext cx="7221583" cy="2406741"/>
          </a:xfrm>
          <a:prstGeom prst="wedgeRoundRectCallout">
            <a:avLst>
              <a:gd name="adj1" fmla="val 39935"/>
              <a:gd name="adj2" fmla="val 6844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окружности равен 6 см. Чему равен диаметр?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больше 2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23 см?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6" y="4715691"/>
            <a:ext cx="5614851" cy="1849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см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23 см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058" y="4715691"/>
            <a:ext cx="5268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1180</Words>
  <Application>Microsoft Office PowerPoint</Application>
  <PresentationFormat>Произвольный</PresentationFormat>
  <Paragraphs>220</Paragraphs>
  <Slides>37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2021-01-20T17:46:12Z</dcterms:created>
  <dcterms:modified xsi:type="dcterms:W3CDTF">2021-01-22T07:19:18Z</dcterms:modified>
</cp:coreProperties>
</file>