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0" r:id="rId4"/>
    <p:sldId id="261" r:id="rId5"/>
    <p:sldId id="262" r:id="rId6"/>
    <p:sldId id="263" r:id="rId7"/>
    <p:sldId id="264" r:id="rId8"/>
    <p:sldId id="265" r:id="rId9"/>
    <p:sldId id="268" r:id="rId10"/>
    <p:sldId id="266" r:id="rId11"/>
    <p:sldId id="267" r:id="rId12"/>
    <p:sldId id="269" r:id="rId13"/>
    <p:sldId id="270" r:id="rId14"/>
    <p:sldId id="271" r:id="rId15"/>
    <p:sldId id="272" r:id="rId16"/>
    <p:sldId id="25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73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49BC66-E75E-412B-9A6D-E9C86744E214}" type="datetimeFigureOut">
              <a:rPr lang="ru-RU" smtClean="0"/>
              <a:t>18.10.2022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7D344-BAA0-4A36-8B02-7D1ACC8E3BEF}" type="slidenum">
              <a:rPr lang="ru-RU" smtClean="0"/>
              <a:t>‹#›</a:t>
            </a:fld>
            <a:endParaRPr lang="ru-RU"/>
          </a:p>
        </p:txBody>
      </p:sp>
    </p:spTree>
    <p:extLst>
      <p:ext uri="{BB962C8B-B14F-4D97-AF65-F5344CB8AC3E}">
        <p14:creationId xmlns:p14="http://schemas.microsoft.com/office/powerpoint/2010/main" val="252839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A7D344-BAA0-4A36-8B02-7D1ACC8E3BEF}" type="slidenum">
              <a:rPr lang="ru-RU" smtClean="0"/>
              <a:t>10</a:t>
            </a:fld>
            <a:endParaRPr lang="ru-RU"/>
          </a:p>
        </p:txBody>
      </p:sp>
    </p:spTree>
    <p:extLst>
      <p:ext uri="{BB962C8B-B14F-4D97-AF65-F5344CB8AC3E}">
        <p14:creationId xmlns:p14="http://schemas.microsoft.com/office/powerpoint/2010/main" val="33597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A7D344-BAA0-4A36-8B02-7D1ACC8E3BEF}" type="slidenum">
              <a:rPr lang="ru-RU" smtClean="0"/>
              <a:t>16</a:t>
            </a:fld>
            <a:endParaRPr lang="ru-RU"/>
          </a:p>
        </p:txBody>
      </p:sp>
    </p:spTree>
    <p:extLst>
      <p:ext uri="{BB962C8B-B14F-4D97-AF65-F5344CB8AC3E}">
        <p14:creationId xmlns:p14="http://schemas.microsoft.com/office/powerpoint/2010/main" val="2625536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18.10.2022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18.10.2022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rpskikod.com/wp-content/uploads/2014/06/georg_lenta1-1728x800_c.png" TargetMode="External"/><Relationship Id="rId13" Type="http://schemas.openxmlformats.org/officeDocument/2006/relationships/hyperlink" Target="http://kotvokoshke.by/article/ryzhiy-sluhach-e-onipko" TargetMode="External"/><Relationship Id="rId3" Type="http://schemas.openxmlformats.org/officeDocument/2006/relationships/image" Target="../media/image4.jpg"/><Relationship Id="rId7" Type="http://schemas.openxmlformats.org/officeDocument/2006/relationships/hyperlink" Target="http://www.coollady.ru/pic/0004/067/080.jpg" TargetMode="External"/><Relationship Id="rId12" Type="http://schemas.openxmlformats.org/officeDocument/2006/relationships/hyperlink" Target="http://waralbum.ru/18679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pixelbrush.ru/2013/05/06/skrap-nabor-9-maya.html" TargetMode="External"/><Relationship Id="rId11" Type="http://schemas.openxmlformats.org/officeDocument/2006/relationships/hyperlink" Target="http://his.1september.ru/article.php?ID=200500805" TargetMode="External"/><Relationship Id="rId5" Type="http://schemas.openxmlformats.org/officeDocument/2006/relationships/hyperlink" Target="http://www.pra3dnuk.ru/foto/3/23fev15.png" TargetMode="External"/><Relationship Id="rId15" Type="http://schemas.openxmlformats.org/officeDocument/2006/relationships/hyperlink" Target="http://www.bankoboev.ru/oboi_nalet_nemeckih_samoletov.b.htm" TargetMode="External"/><Relationship Id="rId10" Type="http://schemas.openxmlformats.org/officeDocument/2006/relationships/hyperlink" Target="http://elenaranko.ucoz.ru/" TargetMode="External"/><Relationship Id="rId4" Type="http://schemas.openxmlformats.org/officeDocument/2006/relationships/hyperlink" Target="http://img-fotki.yandex.ru/get/6302/64562208.6e2/0_9d8f7_d5c9a6ef_XL" TargetMode="External"/><Relationship Id="rId9" Type="http://schemas.openxmlformats.org/officeDocument/2006/relationships/hyperlink" Target="http://img-fotki.yandex.ru/get/6303/102699435.69b/0_8920f_35aa69ea_L.png" TargetMode="External"/><Relationship Id="rId14" Type="http://schemas.openxmlformats.org/officeDocument/2006/relationships/hyperlink" Target="http://www.liveinternet.ru/tags/%F4%EE%F2%EE+%F0%FB%E6%E8%F5+%EA%EE%F2%EE%E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1056;&#1099;&#1078;&#1080;&#1081;%20&#1057;&#1083;&#1091;&#1093;&#1072;&#1095;.pptx#-1,2,&#1055;&#1088;&#1077;&#1079;&#1077;&#1085;&#1090;&#1072;&#1094;&#1080;&#1103; PowerPoi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132856"/>
            <a:ext cx="8640960" cy="2448272"/>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z="6600" b="1" dirty="0">
                <a:ln w="11430"/>
                <a:solidFill>
                  <a:srgbClr val="C00000"/>
                </a:solidFill>
                <a:effectLst>
                  <a:outerShdw blurRad="80000" dist="40000" dir="5040000" algn="tl">
                    <a:srgbClr val="000000">
                      <a:alpha val="30000"/>
                    </a:srgbClr>
                  </a:outerShdw>
                </a:effectLst>
              </a:rPr>
              <a:t>Герои животные на войне…</a:t>
            </a:r>
          </a:p>
        </p:txBody>
      </p:sp>
      <p:sp>
        <p:nvSpPr>
          <p:cNvPr id="3" name="Подзаголовок 2"/>
          <p:cNvSpPr>
            <a:spLocks noGrp="1"/>
          </p:cNvSpPr>
          <p:nvPr>
            <p:ph type="subTitle" idx="1"/>
          </p:nvPr>
        </p:nvSpPr>
        <p:spPr>
          <a:xfrm>
            <a:off x="2771800" y="5013176"/>
            <a:ext cx="3744416" cy="1368152"/>
          </a:xfrm>
        </p:spPr>
        <p:txBody>
          <a:bodyPr>
            <a:normAutofit fontScale="92500" lnSpcReduction="20000"/>
          </a:bodyPr>
          <a:lstStyle/>
          <a:p>
            <a:pPr>
              <a:spcBef>
                <a:spcPts val="0"/>
              </a:spcBef>
            </a:pPr>
            <a:r>
              <a:rPr lang="ru-RU" sz="2000" dirty="0">
                <a:solidFill>
                  <a:schemeClr val="tx1"/>
                </a:solidFill>
              </a:rPr>
              <a:t>Выполнила</a:t>
            </a:r>
          </a:p>
          <a:p>
            <a:pPr>
              <a:spcBef>
                <a:spcPts val="0"/>
              </a:spcBef>
            </a:pPr>
            <a:r>
              <a:rPr lang="ru-RU" sz="2000" dirty="0">
                <a:solidFill>
                  <a:schemeClr val="tx1"/>
                </a:solidFill>
              </a:rPr>
              <a:t> </a:t>
            </a:r>
            <a:r>
              <a:rPr lang="ru-RU" sz="2000" dirty="0" err="1">
                <a:solidFill>
                  <a:schemeClr val="tx1"/>
                </a:solidFill>
              </a:rPr>
              <a:t>Сливинская</a:t>
            </a:r>
            <a:r>
              <a:rPr lang="ru-RU" sz="2000" dirty="0">
                <a:solidFill>
                  <a:schemeClr val="tx1"/>
                </a:solidFill>
              </a:rPr>
              <a:t> Наталья Борисовна учитель начальных классов МАОУ СОШ №6</a:t>
            </a:r>
          </a:p>
          <a:p>
            <a:pPr>
              <a:spcBef>
                <a:spcPts val="0"/>
              </a:spcBef>
            </a:pPr>
            <a:r>
              <a:rPr lang="ru-RU" sz="2000" dirty="0">
                <a:solidFill>
                  <a:schemeClr val="tx1"/>
                </a:solidFill>
              </a:rPr>
              <a:t>г. Южно-Сахалинск</a:t>
            </a:r>
          </a:p>
        </p:txBody>
      </p:sp>
    </p:spTree>
    <p:extLst>
      <p:ext uri="{BB962C8B-B14F-4D97-AF65-F5344CB8AC3E}">
        <p14:creationId xmlns:p14="http://schemas.microsoft.com/office/powerpoint/2010/main" val="78355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w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 y="-1602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51520" y="332656"/>
            <a:ext cx="5184576" cy="2246769"/>
          </a:xfrm>
          <a:prstGeom prst="rect">
            <a:avLst/>
          </a:prstGeom>
        </p:spPr>
        <p:txBody>
          <a:bodyPr wrap="square">
            <a:spAutoFit/>
          </a:bodyPr>
          <a:lstStyle/>
          <a:p>
            <a:pPr algn="just"/>
            <a:r>
              <a:rPr lang="ru-RU" altLang="ru-RU" sz="2000" b="1" dirty="0">
                <a:solidFill>
                  <a:srgbClr val="000000"/>
                </a:solidFill>
              </a:rPr>
              <a:t>К весне 1944 года Васька превратился в огромного, сытого кота, про которого на фронте рассказывали легенды и которого не раз другие командиры зенитных батарей выпрашивали в подарок. Немало подвигов числилось на его боевом счету. Вот один из них.</a:t>
            </a:r>
            <a:r>
              <a:rPr lang="ru-RU" altLang="ru-RU" sz="2000" b="1" dirty="0"/>
              <a:t> </a:t>
            </a:r>
          </a:p>
        </p:txBody>
      </p:sp>
    </p:spTree>
    <p:extLst>
      <p:ext uri="{BB962C8B-B14F-4D97-AF65-F5344CB8AC3E}">
        <p14:creationId xmlns:p14="http://schemas.microsoft.com/office/powerpoint/2010/main" val="92650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8784976" cy="1535150"/>
          </a:xfrm>
        </p:spPr>
        <p:txBody>
          <a:bodyPr>
            <a:normAutofit fontScale="90000"/>
          </a:bodyPr>
          <a:lstStyle/>
          <a:p>
            <a:pPr algn="just"/>
            <a:r>
              <a:rPr lang="ru-RU" altLang="ru-RU" sz="2000" dirty="0">
                <a:solidFill>
                  <a:srgbClr val="000000"/>
                </a:solidFill>
              </a:rPr>
              <a:t>После прорыва блокады наша зенитная батарея прикрывала наступающие войска в районе Луги. Наша авиация уже полностью господствовала в воздухе, и кот Васька практически потерял работу. Мы едва поспевали за пехотой и однажды оказались на опушке небольшого леса на неподготовленных позициях.</a:t>
            </a:r>
            <a:r>
              <a:rPr lang="ru-RU" altLang="ru-RU" sz="2000" dirty="0"/>
              <a:t> </a:t>
            </a:r>
          </a:p>
        </p:txBody>
      </p:sp>
      <p:pic>
        <p:nvPicPr>
          <p:cNvPr id="3" name="Picture 5" descr="ww-0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1" y="2199953"/>
            <a:ext cx="9174801" cy="46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59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i?id=f7030d0838094e6be4e75721a112e7f0-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23528" y="188640"/>
            <a:ext cx="7992888" cy="1477328"/>
          </a:xfrm>
          <a:prstGeom prst="rect">
            <a:avLst/>
          </a:prstGeom>
        </p:spPr>
        <p:txBody>
          <a:bodyPr wrap="square">
            <a:spAutoFit/>
          </a:bodyPr>
          <a:lstStyle/>
          <a:p>
            <a:pPr lvl="0" algn="just" fontAlgn="base">
              <a:spcBef>
                <a:spcPct val="0"/>
              </a:spcBef>
              <a:spcAft>
                <a:spcPct val="0"/>
              </a:spcAft>
            </a:pPr>
            <a:r>
              <a:rPr lang="ru-RU" altLang="ru-RU" dirty="0">
                <a:solidFill>
                  <a:srgbClr val="FFFFFF"/>
                </a:solidFill>
                <a:latin typeface="Arial" charset="0"/>
                <a:cs typeface="Arial" charset="0"/>
              </a:rPr>
              <a:t>Неожиданно кто-то из солдат поднял тревогу и доложил, что кот Васька «нервничает», при этом показав направление поворота его правого уха. Прозвучал сигнал воздушной тревоги, стволы зениток развернулись в ту точку. Через несколько минут над лесом на небольшой высоте показался наш «ястребок», </a:t>
            </a:r>
          </a:p>
        </p:txBody>
      </p:sp>
    </p:spTree>
    <p:extLst>
      <p:ext uri="{BB962C8B-B14F-4D97-AF65-F5344CB8AC3E}">
        <p14:creationId xmlns:p14="http://schemas.microsoft.com/office/powerpoint/2010/main" val="753436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Картинки по запросу картинки налета немецких самолет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54"/>
            <a:ext cx="9140461" cy="685534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47864" y="4553545"/>
            <a:ext cx="5740718" cy="1384995"/>
          </a:xfrm>
          <a:prstGeom prst="rect">
            <a:avLst/>
          </a:prstGeom>
        </p:spPr>
        <p:txBody>
          <a:bodyPr wrap="square">
            <a:spAutoFit/>
          </a:bodyPr>
          <a:lstStyle/>
          <a:p>
            <a:r>
              <a:rPr lang="ru-RU" sz="2800" dirty="0">
                <a:solidFill>
                  <a:schemeClr val="bg1"/>
                </a:solidFill>
              </a:rPr>
              <a:t>в хвост кото­рому заходил немецкий «</a:t>
            </a:r>
            <a:r>
              <a:rPr lang="ru-RU" sz="2800" dirty="0" err="1">
                <a:solidFill>
                  <a:schemeClr val="bg1"/>
                </a:solidFill>
              </a:rPr>
              <a:t>мессер</a:t>
            </a:r>
            <a:r>
              <a:rPr lang="ru-RU" sz="2800" dirty="0">
                <a:solidFill>
                  <a:schemeClr val="bg1"/>
                </a:solidFill>
              </a:rPr>
              <a:t>». Первым же залпом фашист был сбит.</a:t>
            </a:r>
          </a:p>
        </p:txBody>
      </p:sp>
    </p:spTree>
    <p:extLst>
      <p:ext uri="{BB962C8B-B14F-4D97-AF65-F5344CB8AC3E}">
        <p14:creationId xmlns:p14="http://schemas.microsoft.com/office/powerpoint/2010/main" val="72207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hwzrsspjxts0sszhyxdj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5" y="2967603"/>
            <a:ext cx="5912087" cy="386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8066" y="845127"/>
            <a:ext cx="8797280"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1600" b="0" i="0" u="none" strike="noStrike" kern="0" cap="none" spc="0" normalizeH="0" baseline="0" noProof="0" dirty="0">
                <a:ln>
                  <a:noFill/>
                </a:ln>
                <a:solidFill>
                  <a:srgbClr val="CC6600"/>
                </a:solidFill>
                <a:effectLst>
                  <a:outerShdw blurRad="38100" dist="38100" dir="2700000" algn="tl">
                    <a:srgbClr val="000000"/>
                  </a:outerShdw>
                </a:effectLst>
                <a:uLnTx/>
                <a:uFillTx/>
                <a:latin typeface="Arial Black"/>
                <a:ea typeface="+mj-ea"/>
                <a:cs typeface="Arial"/>
              </a:rPr>
              <a:t>Прошло несколько дней. Вдруг на батарее появился молодой летчик. В штабе фронта он узнал, что мы спасли ему жизнь, и приехал отблагодарить за это. Ему тут же показали Ваську и подробно рассказали, как все получилось. Летчик сначала не поверил и решил, что его разыгрывают, а потом стал от души хохотать, глядя на толстого рыжего кота, в котором никто бы теперь не смог узнать былого рыжего «слухача». Он долго гладил лежащего на коленях кота, а потом уехал. Через несколь­ко дней на батарею прибыл посыльный от летчика и в награду за хорошую службу пе­редал Ваське несколько килограммов сви­ной печенки.</a:t>
            </a:r>
            <a:endParaRPr kumimoji="0" lang="ru-R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7445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67ce95ce0e9f63523028245c5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79512" y="188641"/>
            <a:ext cx="4896544" cy="2862322"/>
          </a:xfrm>
          <a:prstGeom prst="rect">
            <a:avLst/>
          </a:prstGeom>
        </p:spPr>
        <p:txBody>
          <a:bodyPr wrap="square">
            <a:spAutoFit/>
          </a:bodyPr>
          <a:lstStyle/>
          <a:p>
            <a:pPr lvl="0" fontAlgn="base">
              <a:spcBef>
                <a:spcPct val="0"/>
              </a:spcBef>
              <a:spcAft>
                <a:spcPct val="0"/>
              </a:spcAft>
            </a:pPr>
            <a:r>
              <a:rPr lang="ru-RU" altLang="ru-RU" dirty="0">
                <a:solidFill>
                  <a:srgbClr val="FFFFFF"/>
                </a:solidFill>
                <a:latin typeface="Arial" charset="0"/>
                <a:cs typeface="Arial" charset="0"/>
              </a:rPr>
              <a:t>Пришел радостный День Победы, наступила пора демобилизации. Настал черед и Ивана Ивановича. За час до отъезда в его старой солдатской котомке по-хозяйски расположил­ся и рыжий «слухач». Каждый из нас желал старому солдату счастья и удачи в мирной гражданской жизни, а коту Ваське забыть свою воинскую профессию и делать то, что делают все коты в мире — ловить мышей. </a:t>
            </a:r>
          </a:p>
        </p:txBody>
      </p:sp>
    </p:spTree>
    <p:extLst>
      <p:ext uri="{BB962C8B-B14F-4D97-AF65-F5344CB8AC3E}">
        <p14:creationId xmlns:p14="http://schemas.microsoft.com/office/powerpoint/2010/main" val="221035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792088"/>
          </a:xfrm>
        </p:spPr>
        <p:txBody>
          <a:bodyPr/>
          <a:lstStyle/>
          <a:p>
            <a:r>
              <a:rPr lang="ru-RU" dirty="0">
                <a:solidFill>
                  <a:srgbClr val="C00000"/>
                </a:solidFill>
                <a:effectLst>
                  <a:outerShdw blurRad="38100" dist="38100" dir="2700000" algn="tl">
                    <a:srgbClr val="000000">
                      <a:alpha val="43137"/>
                    </a:srgbClr>
                  </a:outerShdw>
                </a:effectLst>
              </a:rPr>
              <a:t>Интернет - ресурсы</a:t>
            </a:r>
          </a:p>
        </p:txBody>
      </p:sp>
      <p:sp>
        <p:nvSpPr>
          <p:cNvPr id="3" name="Объект 2"/>
          <p:cNvSpPr>
            <a:spLocks noGrp="1"/>
          </p:cNvSpPr>
          <p:nvPr>
            <p:ph idx="1"/>
          </p:nvPr>
        </p:nvSpPr>
        <p:spPr>
          <a:xfrm>
            <a:off x="323528" y="1700808"/>
            <a:ext cx="8496944" cy="4608512"/>
          </a:xfrm>
        </p:spPr>
        <p:txBody>
          <a:bodyPr>
            <a:normAutofit fontScale="70000" lnSpcReduction="20000"/>
          </a:bodyPr>
          <a:lstStyle/>
          <a:p>
            <a:pPr>
              <a:spcBef>
                <a:spcPts val="0"/>
              </a:spcBef>
              <a:buClr>
                <a:srgbClr val="C00000"/>
              </a:buClr>
              <a:buSzPct val="75000"/>
              <a:buFont typeface="Wingdings" pitchFamily="2" charset="2"/>
              <a:buChar char="v"/>
            </a:pPr>
            <a:r>
              <a:rPr lang="ru-RU" sz="2400" b="1" dirty="0"/>
              <a:t>Надпись «1941 – 1945»: </a:t>
            </a:r>
          </a:p>
          <a:p>
            <a:pPr marL="0" indent="0">
              <a:spcBef>
                <a:spcPts val="0"/>
              </a:spcBef>
              <a:buClr>
                <a:srgbClr val="C00000"/>
              </a:buClr>
              <a:buSzPct val="75000"/>
              <a:buNone/>
            </a:pPr>
            <a:r>
              <a:rPr lang="en-US" sz="2000" dirty="0">
                <a:hlinkClick r:id="rId4"/>
              </a:rPr>
              <a:t>http://img-fotki.yandex.ru/get/6302/64562208.6e2/0_9d8f7_d5c9a6ef_XL</a:t>
            </a:r>
            <a:r>
              <a:rPr lang="ru-RU" sz="2000" dirty="0"/>
              <a:t> </a:t>
            </a:r>
          </a:p>
          <a:p>
            <a:pPr marL="0" indent="0">
              <a:spcBef>
                <a:spcPts val="0"/>
              </a:spcBef>
              <a:buClr>
                <a:srgbClr val="C00000"/>
              </a:buClr>
              <a:buSzPct val="75000"/>
              <a:buNone/>
            </a:pPr>
            <a:endParaRPr lang="ru-RU" sz="1800" dirty="0"/>
          </a:p>
          <a:p>
            <a:pPr>
              <a:spcBef>
                <a:spcPts val="0"/>
              </a:spcBef>
              <a:buClr>
                <a:srgbClr val="C00000"/>
              </a:buClr>
              <a:buSzPct val="75000"/>
              <a:buFont typeface="Wingdings" pitchFamily="2" charset="2"/>
              <a:buChar char="v"/>
            </a:pPr>
            <a:r>
              <a:rPr lang="ru-RU" sz="2400" b="1" dirty="0"/>
              <a:t>Цветы, орден (скрап – набор «9 мая»):</a:t>
            </a:r>
            <a:endParaRPr lang="ru-RU" sz="2400" dirty="0">
              <a:hlinkClick r:id="rId5"/>
            </a:endParaRPr>
          </a:p>
          <a:p>
            <a:pPr marL="0" indent="0">
              <a:spcBef>
                <a:spcPts val="0"/>
              </a:spcBef>
              <a:buClr>
                <a:srgbClr val="C00000"/>
              </a:buClr>
              <a:buSzPct val="75000"/>
              <a:buNone/>
            </a:pPr>
            <a:r>
              <a:rPr lang="en-US" sz="1800" dirty="0">
                <a:hlinkClick r:id="rId6"/>
              </a:rPr>
              <a:t>http://pixelbrush.ru/2013/05/06/skrap-nabor-9-maya.html</a:t>
            </a:r>
            <a:r>
              <a:rPr lang="ru-RU" sz="1800" dirty="0"/>
              <a:t> </a:t>
            </a:r>
          </a:p>
          <a:p>
            <a:pPr marL="0" indent="0">
              <a:spcBef>
                <a:spcPts val="0"/>
              </a:spcBef>
              <a:buClr>
                <a:srgbClr val="C00000"/>
              </a:buClr>
              <a:buSzPct val="75000"/>
              <a:buNone/>
            </a:pPr>
            <a:endParaRPr lang="ru-RU" sz="1800" dirty="0"/>
          </a:p>
          <a:p>
            <a:pPr>
              <a:spcBef>
                <a:spcPts val="0"/>
              </a:spcBef>
              <a:buClr>
                <a:srgbClr val="C00000"/>
              </a:buClr>
              <a:buSzPct val="75000"/>
              <a:buFont typeface="Wingdings" pitchFamily="2" charset="2"/>
              <a:buChar char="v"/>
            </a:pPr>
            <a:r>
              <a:rPr lang="ru-RU" sz="2400" b="1" dirty="0"/>
              <a:t>Георгиевская ленточка - 1:</a:t>
            </a:r>
          </a:p>
          <a:p>
            <a:pPr marL="0" indent="0">
              <a:spcBef>
                <a:spcPts val="0"/>
              </a:spcBef>
              <a:buClr>
                <a:srgbClr val="C00000"/>
              </a:buClr>
              <a:buSzPct val="75000"/>
              <a:buNone/>
            </a:pPr>
            <a:r>
              <a:rPr lang="ru-RU" sz="1800" dirty="0">
                <a:hlinkClick r:id="rId7"/>
              </a:rPr>
              <a:t>http://www.coollady.ru/pic/0004/067/080.jpg</a:t>
            </a:r>
            <a:r>
              <a:rPr lang="ru-RU" sz="1800" dirty="0"/>
              <a:t> </a:t>
            </a:r>
          </a:p>
          <a:p>
            <a:pPr marL="0" indent="0">
              <a:spcBef>
                <a:spcPts val="0"/>
              </a:spcBef>
              <a:buClr>
                <a:srgbClr val="C00000"/>
              </a:buClr>
              <a:buSzPct val="75000"/>
              <a:buNone/>
            </a:pPr>
            <a:endParaRPr lang="ru-RU" sz="1800" dirty="0"/>
          </a:p>
          <a:p>
            <a:pPr>
              <a:spcBef>
                <a:spcPts val="0"/>
              </a:spcBef>
              <a:buClr>
                <a:srgbClr val="C00000"/>
              </a:buClr>
              <a:buSzPct val="75000"/>
              <a:buFont typeface="Wingdings" pitchFamily="2" charset="2"/>
              <a:buChar char="v"/>
            </a:pPr>
            <a:r>
              <a:rPr lang="ru-RU" sz="2400" b="1" dirty="0"/>
              <a:t>Георгиевская ленточка – 2</a:t>
            </a:r>
          </a:p>
          <a:p>
            <a:pPr marL="0" indent="0">
              <a:spcBef>
                <a:spcPts val="0"/>
              </a:spcBef>
              <a:buClr>
                <a:srgbClr val="C00000"/>
              </a:buClr>
              <a:buSzPct val="75000"/>
              <a:buNone/>
            </a:pPr>
            <a:r>
              <a:rPr lang="en-US" sz="2000" dirty="0">
                <a:hlinkClick r:id="rId8"/>
              </a:rPr>
              <a:t>http://srpskikod.com/wp-content/uploads/2014/06/georg_lenta1-1728x800_c.png</a:t>
            </a:r>
            <a:r>
              <a:rPr lang="ru-RU" sz="2000" dirty="0"/>
              <a:t> </a:t>
            </a:r>
          </a:p>
          <a:p>
            <a:pPr marL="0" indent="0">
              <a:spcBef>
                <a:spcPts val="0"/>
              </a:spcBef>
              <a:buClr>
                <a:srgbClr val="C00000"/>
              </a:buClr>
              <a:buSzPct val="75000"/>
              <a:buNone/>
            </a:pPr>
            <a:endParaRPr lang="ru-RU" sz="1800" b="1" dirty="0"/>
          </a:p>
          <a:p>
            <a:pPr>
              <a:spcBef>
                <a:spcPts val="0"/>
              </a:spcBef>
              <a:buClr>
                <a:srgbClr val="C00000"/>
              </a:buClr>
              <a:buSzPct val="75000"/>
              <a:buFont typeface="Wingdings" pitchFamily="2" charset="2"/>
              <a:buChar char="v"/>
            </a:pPr>
            <a:r>
              <a:rPr lang="ru-RU" sz="2400" b="1" dirty="0"/>
              <a:t>Надпись «День Победы»: </a:t>
            </a:r>
          </a:p>
          <a:p>
            <a:pPr marL="0" indent="0">
              <a:buNone/>
            </a:pPr>
            <a:r>
              <a:rPr lang="ru-RU" sz="1800" dirty="0">
                <a:hlinkClick r:id="rId9"/>
              </a:rPr>
              <a:t>http://img-fotki.yandex.ru/get/6303/102699435.69b/0_8920f_35aa69ea_L.png</a:t>
            </a:r>
            <a:r>
              <a:rPr lang="ru-RU" sz="1800" dirty="0"/>
              <a:t> </a:t>
            </a:r>
          </a:p>
          <a:p>
            <a:r>
              <a:rPr lang="ru-RU" sz="2400" b="1" dirty="0"/>
              <a:t>Шаблон презентации: </a:t>
            </a:r>
          </a:p>
          <a:p>
            <a:pPr marL="0" indent="0">
              <a:buNone/>
            </a:pPr>
            <a:r>
              <a:rPr lang="ru-RU" sz="1800" dirty="0"/>
              <a:t>Сайт: </a:t>
            </a:r>
            <a:r>
              <a:rPr lang="en-US" sz="1800" dirty="0">
                <a:hlinkClick r:id="rId10"/>
              </a:rPr>
              <a:t>http://elenaranko.ucoz.ru/</a:t>
            </a:r>
            <a:endParaRPr lang="ru-RU" sz="1800" dirty="0"/>
          </a:p>
          <a:p>
            <a:pPr marL="0" indent="0">
              <a:buNone/>
            </a:pPr>
            <a:r>
              <a:rPr lang="en-US" sz="1800" dirty="0">
                <a:hlinkClick r:id="rId11"/>
              </a:rPr>
              <a:t>http://his.1september.ru/article.php?ID=200500805</a:t>
            </a:r>
            <a:endParaRPr lang="ru-RU" sz="1800" dirty="0"/>
          </a:p>
          <a:p>
            <a:pPr marL="0" indent="0">
              <a:buNone/>
            </a:pPr>
            <a:r>
              <a:rPr lang="en-US" sz="1800" dirty="0">
                <a:hlinkClick r:id="rId12"/>
              </a:rPr>
              <a:t>http://waralbum.ru/186792/</a:t>
            </a:r>
            <a:endParaRPr lang="ru-RU" sz="1800" dirty="0"/>
          </a:p>
          <a:p>
            <a:pPr marL="0" indent="0">
              <a:buNone/>
            </a:pPr>
            <a:r>
              <a:rPr lang="en-US" sz="1800" dirty="0">
                <a:hlinkClick r:id="rId13"/>
              </a:rPr>
              <a:t>http://kotvokoshke.by/article/ryzhiy-sluhach-e-onipko</a:t>
            </a:r>
            <a:endParaRPr lang="ru-RU" sz="1800" dirty="0"/>
          </a:p>
          <a:p>
            <a:pPr marL="0" indent="0">
              <a:buNone/>
            </a:pPr>
            <a:r>
              <a:rPr lang="en-US" sz="1800" dirty="0">
                <a:hlinkClick r:id="rId14"/>
              </a:rPr>
              <a:t>http://www.liveinternet.ru/tags/%F4%EE%F2%EE+%F0%FB%E6%E8%F5+%EA%EE%F2%EE%E2/</a:t>
            </a:r>
            <a:endParaRPr lang="ru-RU" sz="1800" dirty="0"/>
          </a:p>
          <a:p>
            <a:pPr marL="0" indent="0">
              <a:buNone/>
            </a:pPr>
            <a:r>
              <a:rPr lang="en-US" sz="1800" dirty="0">
                <a:hlinkClick r:id="rId15"/>
              </a:rPr>
              <a:t>http://www.bankoboev.ru/oboi_nalet_nemeckih_samoletov.b.htm</a:t>
            </a:r>
            <a:endParaRPr lang="ru-RU" sz="1800" dirty="0"/>
          </a:p>
          <a:p>
            <a:pPr marL="0" indent="0">
              <a:buNone/>
            </a:pPr>
            <a:r>
              <a:rPr lang="en-US" sz="1800" dirty="0"/>
              <a:t> </a:t>
            </a:r>
          </a:p>
          <a:p>
            <a:pPr marL="0" indent="0">
              <a:buNone/>
            </a:pPr>
            <a:endParaRPr lang="ru-RU" sz="1800" dirty="0"/>
          </a:p>
          <a:p>
            <a:pPr marL="0" indent="0">
              <a:spcBef>
                <a:spcPts val="0"/>
              </a:spcBef>
              <a:buClr>
                <a:srgbClr val="C00000"/>
              </a:buClr>
              <a:buSzPct val="75000"/>
              <a:buNone/>
            </a:pPr>
            <a:endParaRPr lang="ru-RU" sz="1800" dirty="0"/>
          </a:p>
          <a:p>
            <a:pPr marL="0" indent="0">
              <a:spcBef>
                <a:spcPts val="0"/>
              </a:spcBef>
              <a:buClr>
                <a:srgbClr val="C00000"/>
              </a:buClr>
              <a:buSzPct val="75000"/>
              <a:buNone/>
            </a:pPr>
            <a:endParaRPr lang="ru-RU" sz="1800" dirty="0"/>
          </a:p>
        </p:txBody>
      </p:sp>
    </p:spTree>
    <p:extLst>
      <p:ext uri="{BB962C8B-B14F-4D97-AF65-F5344CB8AC3E}">
        <p14:creationId xmlns:p14="http://schemas.microsoft.com/office/powerpoint/2010/main" val="377232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940966"/>
          </a:xfrm>
        </p:spPr>
        <p:txBody>
          <a:bodyPr>
            <a:noAutofit/>
          </a:bodyPr>
          <a:lstStyle/>
          <a:p>
            <a:br>
              <a:rPr lang="ru-RU" sz="6000" dirty="0">
                <a:solidFill>
                  <a:srgbClr val="C00000"/>
                </a:solidFill>
                <a:effectLst>
                  <a:outerShdw blurRad="38100" dist="38100" dir="2700000" algn="tl">
                    <a:srgbClr val="000000">
                      <a:alpha val="43137"/>
                    </a:srgbClr>
                  </a:outerShdw>
                </a:effectLst>
              </a:rPr>
            </a:br>
            <a:br>
              <a:rPr lang="ru-RU" sz="6000" dirty="0">
                <a:solidFill>
                  <a:srgbClr val="C00000"/>
                </a:solidFill>
                <a:effectLst>
                  <a:outerShdw blurRad="38100" dist="38100" dir="2700000" algn="tl">
                    <a:srgbClr val="000000">
                      <a:alpha val="43137"/>
                    </a:srgbClr>
                  </a:outerShdw>
                </a:effectLst>
              </a:rPr>
            </a:br>
            <a:r>
              <a:rPr lang="ru-RU" sz="6000" dirty="0">
                <a:solidFill>
                  <a:srgbClr val="C00000"/>
                </a:solidFill>
                <a:effectLst>
                  <a:outerShdw blurRad="38100" dist="38100" dir="2700000" algn="tl">
                    <a:srgbClr val="000000">
                      <a:alpha val="43137"/>
                    </a:srgbClr>
                  </a:outerShdw>
                </a:effectLst>
              </a:rPr>
              <a:t>Э. </a:t>
            </a:r>
            <a:r>
              <a:rPr lang="ru-RU" sz="6000" dirty="0" err="1">
                <a:solidFill>
                  <a:srgbClr val="C00000"/>
                </a:solidFill>
                <a:effectLst>
                  <a:outerShdw blurRad="38100" dist="38100" dir="2700000" algn="tl">
                    <a:srgbClr val="000000">
                      <a:alpha val="43137"/>
                    </a:srgbClr>
                  </a:outerShdw>
                </a:effectLst>
              </a:rPr>
              <a:t>Онипко</a:t>
            </a:r>
            <a:br>
              <a:rPr lang="ru-RU" sz="6000" dirty="0">
                <a:solidFill>
                  <a:srgbClr val="C00000"/>
                </a:solidFill>
                <a:effectLst>
                  <a:outerShdw blurRad="38100" dist="38100" dir="2700000" algn="tl">
                    <a:srgbClr val="000000">
                      <a:alpha val="43137"/>
                    </a:srgbClr>
                  </a:outerShdw>
                </a:effectLst>
              </a:rPr>
            </a:br>
            <a:r>
              <a:rPr lang="ru-RU" sz="6000" dirty="0">
                <a:solidFill>
                  <a:srgbClr val="C00000"/>
                </a:solidFill>
                <a:effectLst>
                  <a:outerShdw blurRad="38100" dist="38100" dir="2700000" algn="tl">
                    <a:srgbClr val="000000">
                      <a:alpha val="43137"/>
                    </a:srgbClr>
                  </a:outerShdw>
                </a:effectLst>
              </a:rPr>
              <a:t>Рыжий «слухач»</a:t>
            </a:r>
          </a:p>
        </p:txBody>
      </p:sp>
      <p:pic>
        <p:nvPicPr>
          <p:cNvPr id="1027" name="Picture 3">
            <a:hlinkClick r:id="rId2" action="ppaction://hlinkpres?slideindex=2&amp;slidetitle=Презентация PowerPoin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12976"/>
            <a:ext cx="45720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59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anim calcmode="lin" valueType="num">
                                      <p:cBhvr>
                                        <p:cTn id="8" dur="2000" fill="hold"/>
                                        <p:tgtEl>
                                          <p:spTgt spid="1027"/>
                                        </p:tgtEl>
                                        <p:attrNameLst>
                                          <p:attrName>ppt_w</p:attrName>
                                        </p:attrNameLst>
                                      </p:cBhvr>
                                      <p:tavLst>
                                        <p:tav tm="0" fmla="#ppt_w*sin(2.5*pi*$)">
                                          <p:val>
                                            <p:fltVal val="0"/>
                                          </p:val>
                                        </p:tav>
                                        <p:tav tm="100000">
                                          <p:val>
                                            <p:fltVal val="1"/>
                                          </p:val>
                                        </p:tav>
                                      </p:tavLst>
                                    </p:anim>
                                    <p:anim calcmode="lin" valueType="num">
                                      <p:cBhvr>
                                        <p:cTn id="9"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544616"/>
          </a:xfrm>
        </p:spPr>
        <p:txBody>
          <a:bodyPr>
            <a:normAutofit/>
          </a:bodyPr>
          <a:lstStyle/>
          <a:p>
            <a:pPr>
              <a:defRPr/>
            </a:pPr>
            <a:endParaRPr lang="ru-RU" dirty="0"/>
          </a:p>
          <a:p>
            <a:pPr>
              <a:defRPr/>
            </a:pPr>
            <a:r>
              <a:rPr lang="ru-RU" sz="2800" dirty="0"/>
              <a:t>В октябре сорок первого наша зенитная батарея охраняла небо Ленинграда. Воздуш­ные тревоги изматывали бойцов, держали в постоянном напряжении. Солдаты от устало­сти засыпали на ходу, поэтому иногда допуска­ли ошибки при отражении атак вражеской авиации.</a:t>
            </a:r>
          </a:p>
          <a:p>
            <a:pPr>
              <a:defRPr/>
            </a:pPr>
            <a:r>
              <a:rPr lang="ru-RU" sz="2800" dirty="0"/>
              <a:t> Но вскоре сражаться стало гораздо легче.</a:t>
            </a:r>
          </a:p>
          <a:p>
            <a:pPr marL="0" indent="0">
              <a:buNone/>
            </a:pPr>
            <a:endParaRPr lang="ru-RU"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161" y="4770997"/>
            <a:ext cx="3365792" cy="19072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609" y="4696445"/>
            <a:ext cx="2741847" cy="20563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85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2607" y="1"/>
            <a:ext cx="9131393" cy="2554545"/>
          </a:xfrm>
          <a:prstGeom prst="rect">
            <a:avLst/>
          </a:prstGeom>
        </p:spPr>
        <p:txBody>
          <a:bodyPr wrap="square">
            <a:spAutoFit/>
          </a:bodyPr>
          <a:lstStyle/>
          <a:p>
            <a:pPr lvl="0" algn="just" fontAlgn="base">
              <a:spcBef>
                <a:spcPct val="0"/>
              </a:spcBef>
              <a:spcAft>
                <a:spcPct val="0"/>
              </a:spcAft>
            </a:pPr>
            <a:r>
              <a:rPr lang="ru-RU" altLang="ru-RU" sz="2000" dirty="0">
                <a:solidFill>
                  <a:srgbClr val="FFFFFF"/>
                </a:solidFill>
                <a:latin typeface="Arial" charset="0"/>
                <a:cs typeface="Arial" charset="0"/>
              </a:rPr>
              <a:t>Однажды из командировки в осажденный Ленинград вернулся старшина Иван Иванович. Он вытащил из-за пазухи какое-то существо, которое при ближайшем рассмотрении оказалось рыжим, исключительно худым и злым котом блокадного, голодного и холодного города. Трудно понять, почему наш ворчливый и вечно всем недовольный, но в общем справедливый старшина решил взять на батарею такого непривлекательного кота. Скорее всего хозяева кота погибли, и тот оказался без на­дежного пристанища. Видимо, Иван Иванович пожалел его. </a:t>
            </a:r>
          </a:p>
        </p:txBody>
      </p:sp>
    </p:spTree>
    <p:extLst>
      <p:ext uri="{BB962C8B-B14F-4D97-AF65-F5344CB8AC3E}">
        <p14:creationId xmlns:p14="http://schemas.microsoft.com/office/powerpoint/2010/main" val="268060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9512" y="0"/>
            <a:ext cx="7776864" cy="1384995"/>
          </a:xfrm>
          <a:prstGeom prst="rect">
            <a:avLst/>
          </a:prstGeom>
        </p:spPr>
        <p:txBody>
          <a:bodyPr wrap="square">
            <a:spAutoFit/>
          </a:bodyPr>
          <a:lstStyle/>
          <a:p>
            <a:pPr lvl="0" algn="just" fontAlgn="base">
              <a:spcBef>
                <a:spcPct val="0"/>
              </a:spcBef>
              <a:spcAft>
                <a:spcPct val="0"/>
              </a:spcAft>
            </a:pPr>
            <a:r>
              <a:rPr lang="ru-RU" altLang="ru-RU" sz="2800" dirty="0">
                <a:solidFill>
                  <a:srgbClr val="000000"/>
                </a:solidFill>
                <a:latin typeface="Arial" charset="0"/>
                <a:cs typeface="Arial" charset="0"/>
              </a:rPr>
              <a:t>Кот прижился на батарее, быстро отъелся и получил традиционную русскую кличку Васька. </a:t>
            </a:r>
          </a:p>
        </p:txBody>
      </p:sp>
    </p:spTree>
    <p:extLst>
      <p:ext uri="{BB962C8B-B14F-4D97-AF65-F5344CB8AC3E}">
        <p14:creationId xmlns:p14="http://schemas.microsoft.com/office/powerpoint/2010/main" val="9227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kak-mozhno-lechit-u-koshki-ushnoj-klesh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0" y="154896"/>
            <a:ext cx="5940152" cy="1754326"/>
          </a:xfrm>
          <a:prstGeom prst="rect">
            <a:avLst/>
          </a:prstGeom>
        </p:spPr>
        <p:txBody>
          <a:bodyPr wrap="square">
            <a:spAutoFit/>
          </a:bodyPr>
          <a:lstStyle/>
          <a:p>
            <a:pPr lvl="0" algn="just" fontAlgn="base">
              <a:spcBef>
                <a:spcPct val="0"/>
              </a:spcBef>
              <a:spcAft>
                <a:spcPct val="0"/>
              </a:spcAft>
            </a:pPr>
            <a:r>
              <a:rPr lang="ru-RU" altLang="ru-RU" dirty="0">
                <a:solidFill>
                  <a:srgbClr val="FFFFFF"/>
                </a:solidFill>
                <a:latin typeface="Arial" charset="0"/>
                <a:cs typeface="Arial" charset="0"/>
              </a:rPr>
              <a:t>Вскоре все на батарее обратили внимание на одну его особенность. Задолго до появления немецких самолетов кот настораживался, прекращал все свои занятия, поворачивал правое ухо в сторону приближающейся угрозы, начинал чесать ухо и не мог никак успокоиться.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58804"/>
            <a:ext cx="3127827" cy="37086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82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48"/>
            <a:ext cx="9332805" cy="689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347864" y="4365104"/>
            <a:ext cx="5688632" cy="2308324"/>
          </a:xfrm>
          <a:prstGeom prst="rect">
            <a:avLst/>
          </a:prstGeom>
        </p:spPr>
        <p:txBody>
          <a:bodyPr wrap="square">
            <a:spAutoFit/>
          </a:bodyPr>
          <a:lstStyle/>
          <a:p>
            <a:r>
              <a:rPr lang="ru-RU" dirty="0"/>
              <a:t>Если вражеский самолет летел прямо на батарею, кот мгновенно куда-то исчезал и появлялся только после отбоя воздушной тревоги. На наши же самолеты кот совсем не реагировал. Видимо, условия осажденного города привили коту обостренное чувство внимания, выработали своеобразный рефлекс на звук фашистских самолетов. Их появление всегда означало бомбежки, грохот, взрывы</a:t>
            </a:r>
          </a:p>
        </p:txBody>
      </p:sp>
    </p:spTree>
    <p:extLst>
      <p:ext uri="{BB962C8B-B14F-4D97-AF65-F5344CB8AC3E}">
        <p14:creationId xmlns:p14="http://schemas.microsoft.com/office/powerpoint/2010/main" val="378302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0" y="3811012"/>
            <a:ext cx="9036496" cy="30469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2400" b="0" i="0" u="none" strike="noStrike" kern="0" cap="none" spc="0" normalizeH="0" baseline="0" noProof="0" dirty="0">
                <a:ln>
                  <a:noFill/>
                </a:ln>
                <a:solidFill>
                  <a:schemeClr val="bg1"/>
                </a:solidFill>
                <a:uLnTx/>
                <a:uFillTx/>
                <a:latin typeface="Trebuchet MS" pitchFamily="34" charset="0"/>
                <a:ea typeface="+mj-ea"/>
                <a:cs typeface="Arial"/>
              </a:rPr>
              <a:t>Такое поведение Васьки быстро научились использовать солдаты и офицеры батареи. После нескольких удачно отраженных атак вражеской авиации кот был признан полноправным бойцом и заслуженно поставлен на довольствие. Для наблюдения за ним назначили солдата, в обязанности которого входило тот­час сообщать командиру, когда кот начинал нервничать, и указывать направление поворота его правого уха.</a:t>
            </a:r>
            <a:r>
              <a:rPr kumimoji="0" lang="ru-RU" altLang="ru-RU" sz="2400" b="1" i="0" u="none" strike="noStrike" kern="0" cap="none" spc="0" normalizeH="0" baseline="0" noProof="0" dirty="0">
                <a:ln>
                  <a:noFill/>
                </a:ln>
                <a:solidFill>
                  <a:schemeClr val="bg1"/>
                </a:solidFill>
                <a:uLnTx/>
                <a:uFillTx/>
                <a:latin typeface="Trebuchet MS" pitchFamily="34" charset="0"/>
                <a:ea typeface="+mj-ea"/>
                <a:cs typeface="Arial"/>
              </a:rPr>
              <a:t> </a:t>
            </a:r>
            <a:endParaRPr kumimoji="0" lang="ru-RU" sz="2400" b="0" i="0" u="none" strike="noStrike" kern="0" cap="none" spc="0" normalizeH="0" baseline="0" noProof="0" dirty="0">
              <a:ln>
                <a:noFill/>
              </a:ln>
              <a:solidFill>
                <a:schemeClr val="bg1"/>
              </a:solidFill>
              <a:uLnTx/>
              <a:uFillTx/>
              <a:latin typeface="Trebuchet MS" pitchFamily="34" charset="0"/>
            </a:endParaRPr>
          </a:p>
        </p:txBody>
      </p:sp>
    </p:spTree>
    <p:extLst>
      <p:ext uri="{BB962C8B-B14F-4D97-AF65-F5344CB8AC3E}">
        <p14:creationId xmlns:p14="http://schemas.microsoft.com/office/powerpoint/2010/main" val="75200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5" descr="i?id=25f603e1dfe193d6efd46f52f93e2b4b&amp;n=33&amp;h=215&amp;w=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08863"/>
            <a:ext cx="9360024" cy="702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51520" y="116632"/>
            <a:ext cx="6606480" cy="1200329"/>
          </a:xfrm>
          <a:prstGeom prst="rect">
            <a:avLst/>
          </a:prstGeom>
        </p:spPr>
        <p:txBody>
          <a:bodyPr wrap="square">
            <a:spAutoFit/>
          </a:bodyPr>
          <a:lstStyle/>
          <a:p>
            <a:pPr lvl="0" algn="just" fontAlgn="base">
              <a:spcBef>
                <a:spcPct val="0"/>
              </a:spcBef>
              <a:spcAft>
                <a:spcPct val="0"/>
              </a:spcAft>
            </a:pPr>
            <a:r>
              <a:rPr lang="ru-RU" altLang="ru-RU" dirty="0">
                <a:solidFill>
                  <a:srgbClr val="000000"/>
                </a:solidFill>
                <a:latin typeface="Arial" charset="0"/>
                <a:cs typeface="Arial" charset="0"/>
              </a:rPr>
              <a:t>И Васька по праву заслужил такое отношение. Гораздо раньше звукоулавливателей оповещал нас о приближении вражеских самолетов четвероногий и лохматый рыжий «слухач». </a:t>
            </a:r>
          </a:p>
        </p:txBody>
      </p:sp>
    </p:spTree>
    <p:extLst>
      <p:ext uri="{BB962C8B-B14F-4D97-AF65-F5344CB8AC3E}">
        <p14:creationId xmlns:p14="http://schemas.microsoft.com/office/powerpoint/2010/main" val="2417007687"/>
      </p:ext>
    </p:extLst>
  </p:cSld>
  <p:clrMapOvr>
    <a:masterClrMapping/>
  </p:clrMapOvr>
</p:sld>
</file>

<file path=ppt/theme/theme1.xml><?xml version="1.0" encoding="utf-8"?>
<a:theme xmlns:a="http://schemas.openxmlformats.org/drawingml/2006/main" name="Тема Office">
  <a:themeElements>
    <a:clrScheme name="Другая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A0000"/>
      </a:hlink>
      <a:folHlink>
        <a:srgbClr val="FAC08F"/>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916</Words>
  <Application>Microsoft Office PowerPoint</Application>
  <PresentationFormat>Экран (4:3)</PresentationFormat>
  <Paragraphs>46</Paragraphs>
  <Slides>16</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Arial Black</vt:lpstr>
      <vt:lpstr>Calibri</vt:lpstr>
      <vt:lpstr>Times New Roman</vt:lpstr>
      <vt:lpstr>Trebuchet MS</vt:lpstr>
      <vt:lpstr>Wingdings</vt:lpstr>
      <vt:lpstr>Тема Office</vt:lpstr>
      <vt:lpstr>Герои животные на войне…</vt:lpstr>
      <vt:lpstr>  Э. Онипко Рыжий «слухач»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После прорыва блокады наша зенитная батарея прикрывала наступающие войска в районе Луги. Наша авиация уже полностью господствовала в воздухе, и кот Васька практически потерял работу. Мы едва поспевали за пехотой и однажды оказались на опушке небольшого леса на неподготовленных позициях. </vt:lpstr>
      <vt:lpstr>Презентация PowerPoint</vt:lpstr>
      <vt:lpstr>Презентация PowerPoint</vt:lpstr>
      <vt:lpstr>Презентация PowerPoint</vt:lpstr>
      <vt:lpstr>Презентация PowerPoint</vt:lpstr>
      <vt:lpstr>Интернет - ресурсы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Нам дороги эти позабыть нельзя!</dc:title>
  <dc:creator>Ранько Елена</dc:creator>
  <cp:lastModifiedBy>Слава</cp:lastModifiedBy>
  <cp:revision>34</cp:revision>
  <dcterms:created xsi:type="dcterms:W3CDTF">2015-04-19T15:51:03Z</dcterms:created>
  <dcterms:modified xsi:type="dcterms:W3CDTF">2022-10-18T08:00:07Z</dcterms:modified>
  <cp:contentStatus/>
</cp:coreProperties>
</file>