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задумывался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0.6000000000000002</c:v>
                </c:pt>
                <c:pt idx="1">
                  <c:v>0.13</c:v>
                </c:pt>
                <c:pt idx="2">
                  <c:v>0.27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400" b="1">
                <a:latin typeface="Gabriola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 b="1">
                <a:latin typeface="Gabriola" pitchFamily="82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 b="1">
                <a:latin typeface="Gabriola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1047721307563849"/>
          <c:y val="0.2711023622047245"/>
          <c:w val="0.28043187783345286"/>
          <c:h val="0.45779527559055117"/>
        </c:manualLayout>
      </c:layout>
      <c:txPr>
        <a:bodyPr/>
        <a:lstStyle/>
        <a:p>
          <a:pPr>
            <a:defRPr sz="2400">
              <a:latin typeface="Gabriola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0.46</c:v>
                </c:pt>
                <c:pt idx="1">
                  <c:v>0.54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80702391367745685"/>
          <c:y val="0.37926121030645826"/>
          <c:w val="0.15574851754641791"/>
          <c:h val="0.29888100255073752"/>
        </c:manualLayout>
      </c:layout>
      <c:txPr>
        <a:bodyPr/>
        <a:lstStyle/>
        <a:p>
          <a:pPr>
            <a:defRPr sz="2400" b="1">
              <a:latin typeface="Gabriola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Все равно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0.63000000000000023</c:v>
                </c:pt>
                <c:pt idx="1">
                  <c:v>0.23</c:v>
                </c:pt>
                <c:pt idx="2">
                  <c:v>0.14000000000000001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400" b="1">
                <a:latin typeface="Gabriola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 b="1">
                <a:latin typeface="Gabriola" pitchFamily="82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 b="1">
                <a:latin typeface="Gabriola" pitchFamily="82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3683560009544291"/>
          <c:y val="0.3277208445959181"/>
          <c:w val="0.22493187783345264"/>
          <c:h val="0.46312414306420663"/>
        </c:manualLayout>
      </c:layout>
      <c:txPr>
        <a:bodyPr/>
        <a:lstStyle/>
        <a:p>
          <a:pPr>
            <a:defRPr sz="2000" b="1">
              <a:latin typeface="Gabriola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0.48182</cdr:x>
      <cdr:y>0.46377</cdr:y>
    </cdr:from>
    <cdr:to>
      <cdr:x>0.6</cdr:x>
      <cdr:y>0.6087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8600" y="2438400"/>
          <a:ext cx="9906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solidFill>
                <a:schemeClr val="bg1"/>
              </a:solidFill>
              <a:latin typeface="Gabriola" pitchFamily="82" charset="0"/>
              <a:cs typeface="Times New Roman" pitchFamily="18" charset="0"/>
            </a:rPr>
            <a:t>60%</a:t>
          </a:r>
          <a:endParaRPr lang="ru-RU" sz="3600" b="1" dirty="0">
            <a:solidFill>
              <a:schemeClr val="bg1"/>
            </a:solidFill>
            <a:latin typeface="Gabriola" pitchFamily="82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0.12727</cdr:x>
      <cdr:y>0.5942</cdr:y>
    </cdr:from>
    <cdr:to>
      <cdr:x>0.23636</cdr:x>
      <cdr:y>0.72464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66800" y="3124200"/>
          <a:ext cx="9144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solidFill>
                <a:schemeClr val="bg1"/>
              </a:solidFill>
              <a:latin typeface="Gabriola" pitchFamily="82" charset="0"/>
              <a:cs typeface="Times New Roman" pitchFamily="18" charset="0"/>
            </a:rPr>
            <a:t>13%</a:t>
          </a:r>
          <a:endParaRPr lang="ru-RU" sz="3600" b="1" dirty="0">
            <a:solidFill>
              <a:schemeClr val="bg1"/>
            </a:solidFill>
            <a:latin typeface="Gabriola" pitchFamily="82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0.15455</cdr:x>
      <cdr:y>0.28986</cdr:y>
    </cdr:from>
    <cdr:to>
      <cdr:x>0.25455</cdr:x>
      <cdr:y>0.37681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95400" y="1524000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0.16364</cdr:x>
      <cdr:y>0.21739</cdr:y>
    </cdr:from>
    <cdr:to>
      <cdr:x>0.28182</cdr:x>
      <cdr:y>0.36232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71600" y="1143000"/>
          <a:ext cx="9906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solidFill>
                <a:schemeClr val="bg1"/>
              </a:solidFill>
              <a:latin typeface="Gabriola" pitchFamily="82" charset="0"/>
              <a:cs typeface="Times New Roman" pitchFamily="18" charset="0"/>
            </a:rPr>
            <a:t>27%</a:t>
          </a:r>
          <a:endParaRPr lang="ru-RU" sz="3600" b="1" dirty="0">
            <a:solidFill>
              <a:schemeClr val="bg1"/>
            </a:solidFill>
            <a:latin typeface="Gabriola" pitchFamily="82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</cdr:x>
      <cdr:y>0.43284</cdr:y>
    </cdr:from>
    <cdr:to>
      <cdr:x>0.35238</cdr:x>
      <cdr:y>0.52239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0200" y="2209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solidFill>
                <a:schemeClr val="bg1"/>
              </a:solidFill>
              <a:latin typeface="Gabriola" pitchFamily="82" charset="0"/>
              <a:cs typeface="Times New Roman" pitchFamily="18" charset="0"/>
            </a:rPr>
            <a:t>54%</a:t>
          </a:r>
          <a:endParaRPr lang="ru-RU" sz="3600" b="1" dirty="0">
            <a:solidFill>
              <a:schemeClr val="bg1"/>
            </a:solidFill>
            <a:latin typeface="Gabriola" pitchFamily="82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0.55238</cdr:x>
      <cdr:y>0.38806</cdr:y>
    </cdr:from>
    <cdr:to>
      <cdr:x>0.71429</cdr:x>
      <cdr:y>0.49254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19600" y="1981200"/>
          <a:ext cx="1295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solidFill>
                <a:schemeClr val="bg1"/>
              </a:solidFill>
              <a:latin typeface="Gabriola" pitchFamily="82" charset="0"/>
              <a:cs typeface="Times New Roman" pitchFamily="18" charset="0"/>
            </a:rPr>
            <a:t>46%</a:t>
          </a:r>
          <a:endParaRPr lang="ru-RU" sz="3600" b="1" dirty="0">
            <a:solidFill>
              <a:schemeClr val="bg1"/>
            </a:solidFill>
            <a:latin typeface="Gabriola" pitchFamily="82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0.48182</cdr:x>
      <cdr:y>0.50746</cdr:y>
    </cdr:from>
    <cdr:to>
      <cdr:x>0.6</cdr:x>
      <cdr:y>0.65672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8600" y="2590800"/>
          <a:ext cx="9906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solidFill>
                <a:schemeClr val="bg1"/>
              </a:solidFill>
              <a:latin typeface="Gabriola" pitchFamily="82" charset="0"/>
              <a:cs typeface="Times New Roman" pitchFamily="18" charset="0"/>
            </a:rPr>
            <a:t>63%</a:t>
          </a:r>
          <a:endParaRPr lang="ru-RU" sz="3600" b="1" dirty="0">
            <a:solidFill>
              <a:schemeClr val="bg1"/>
            </a:solidFill>
            <a:latin typeface="Gabriola" pitchFamily="82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0.11818</cdr:x>
      <cdr:y>0.43284</cdr:y>
    </cdr:from>
    <cdr:to>
      <cdr:x>0.26364</cdr:x>
      <cdr:y>0.58209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90600" y="2209800"/>
          <a:ext cx="12192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solidFill>
                <a:schemeClr val="bg1"/>
              </a:solidFill>
              <a:latin typeface="Gabriola" pitchFamily="82" charset="0"/>
              <a:cs typeface="Times New Roman" pitchFamily="18" charset="0"/>
            </a:rPr>
            <a:t>23%</a:t>
          </a:r>
          <a:endParaRPr lang="ru-RU" sz="3600" b="1" dirty="0">
            <a:solidFill>
              <a:schemeClr val="bg1"/>
            </a:solidFill>
            <a:latin typeface="Gabriola" pitchFamily="82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0.25455</cdr:x>
      <cdr:y>0.07463</cdr:y>
    </cdr:from>
    <cdr:to>
      <cdr:x>0.38182</cdr:x>
      <cdr:y>0.23881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33600" y="381000"/>
          <a:ext cx="1066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solidFill>
                <a:schemeClr val="bg1"/>
              </a:solidFill>
              <a:latin typeface="Gabriola" pitchFamily="82" charset="0"/>
              <a:cs typeface="Times New Roman" pitchFamily="18" charset="0"/>
            </a:rPr>
            <a:t>14%</a:t>
          </a:r>
          <a:endParaRPr lang="ru-RU" sz="3600" b="1" dirty="0">
            <a:solidFill>
              <a:schemeClr val="bg1"/>
            </a:solidFill>
            <a:latin typeface="Gabriola" pitchFamily="82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НПК проекты\проект Эля\старая-бумага-на-коричневой-еревянной-текстуре-с-пером-и-черни-ами-54102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abriola" pitchFamily="82" charset="0"/>
                <a:cs typeface="Times New Roman" pitchFamily="18" charset="0"/>
              </a:rPr>
              <a:t>Актуальность.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Gabriola" pitchFamily="82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Gabriola" pitchFamily="82" charset="0"/>
                <a:cs typeface="Times New Roman" pitchFamily="18" charset="0"/>
              </a:rPr>
              <a:t>Изучение происхождения фамилий способно дать полезные сведения и для историков, и для исследователей русского языка, т.к. некоторые слова, исчезнувшие из русского языка, могли сохраниться в фамилии.</a:t>
            </a:r>
          </a:p>
          <a:p>
            <a:pPr algn="just"/>
            <a:endParaRPr lang="ru-RU" sz="3200" b="1" dirty="0" smtClean="0">
              <a:latin typeface="Gabriola" pitchFamily="82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abriola" pitchFamily="82" charset="0"/>
                <a:cs typeface="Times New Roman" pitchFamily="18" charset="0"/>
              </a:rPr>
              <a:t>Методы исследования:</a:t>
            </a:r>
          </a:p>
          <a:p>
            <a:pPr algn="just"/>
            <a:r>
              <a:rPr lang="ru-RU" sz="3200" b="1" dirty="0" smtClean="0">
                <a:latin typeface="Gabriola" pitchFamily="82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Gabriola" pitchFamily="82" charset="0"/>
                <a:cs typeface="Times New Roman" pitchFamily="18" charset="0"/>
              </a:rPr>
              <a:t>проблемный, поисковый, сравнение и анализ фамилий, обобщение результатов исследования.</a:t>
            </a:r>
          </a:p>
          <a:p>
            <a:pPr algn="just"/>
            <a:endParaRPr lang="ru-RU" sz="3200" b="1" dirty="0" smtClean="0">
              <a:latin typeface="Gabriola" pitchFamily="82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abriola" pitchFamily="82" charset="0"/>
                <a:cs typeface="Times New Roman" pitchFamily="18" charset="0"/>
              </a:rPr>
              <a:t>Гипотеза: </a:t>
            </a:r>
            <a:r>
              <a:rPr lang="ru-RU" sz="3200" dirty="0" smtClean="0">
                <a:latin typeface="Gabriola" pitchFamily="82" charset="0"/>
                <a:cs typeface="Times New Roman" pitchFamily="18" charset="0"/>
              </a:rPr>
              <a:t>исследование поможет больше узнать о наших далеких предках, о наших фамильных корнях.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1"/>
            <a:ext cx="8686800" cy="6290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tx2"/>
                </a:solidFill>
                <a:latin typeface="Gabriola" pitchFamily="82" charset="0"/>
                <a:cs typeface="Times New Roman" pitchFamily="18" charset="0"/>
              </a:rPr>
              <a:t>Цель исследования:</a:t>
            </a:r>
            <a:r>
              <a:rPr lang="ru-RU" sz="3200" dirty="0" smtClean="0">
                <a:solidFill>
                  <a:schemeClr val="tx2"/>
                </a:solidFill>
                <a:latin typeface="Gabriola" pitchFamily="82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Gabriola" pitchFamily="82" charset="0"/>
                <a:cs typeface="Times New Roman" pitchFamily="18" charset="0"/>
              </a:rPr>
              <a:t>выявить сущность происхождения и образования русских фамилий.</a:t>
            </a:r>
          </a:p>
          <a:p>
            <a:pPr algn="just"/>
            <a:r>
              <a:rPr lang="ru-RU" sz="3200" b="1" dirty="0" smtClean="0">
                <a:solidFill>
                  <a:schemeClr val="tx2"/>
                </a:solidFill>
                <a:latin typeface="Gabriola" pitchFamily="82" charset="0"/>
                <a:cs typeface="Times New Roman" pitchFamily="18" charset="0"/>
              </a:rPr>
              <a:t>Задачи исследования:</a:t>
            </a:r>
            <a:endParaRPr lang="ru-RU" sz="3200" dirty="0" smtClean="0">
              <a:solidFill>
                <a:schemeClr val="tx2"/>
              </a:solidFill>
              <a:latin typeface="Gabriola" pitchFamily="82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Gabriola" pitchFamily="82" charset="0"/>
                <a:cs typeface="Times New Roman" pitchFamily="18" charset="0"/>
              </a:rPr>
              <a:t>1) изучить и проанализировать историю происхождения русских фамилий;  </a:t>
            </a:r>
          </a:p>
          <a:p>
            <a:pPr algn="just"/>
            <a:r>
              <a:rPr lang="ru-RU" sz="3200" dirty="0" smtClean="0">
                <a:latin typeface="Gabriola" pitchFamily="82" charset="0"/>
                <a:cs typeface="Times New Roman" pitchFamily="18" charset="0"/>
              </a:rPr>
              <a:t>2) выявить особенности и способы происхождения русских фамилий; </a:t>
            </a:r>
          </a:p>
          <a:p>
            <a:pPr algn="just"/>
            <a:r>
              <a:rPr lang="ru-RU" sz="3200" dirty="0" smtClean="0">
                <a:latin typeface="Gabriola" pitchFamily="82" charset="0"/>
                <a:cs typeface="Times New Roman" pitchFamily="18" charset="0"/>
              </a:rPr>
              <a:t>3) провести анкетирование учащихся 8х классов МАОУ СОШ № 91, проанализировать и обработать его результаты;</a:t>
            </a:r>
          </a:p>
          <a:p>
            <a:pPr algn="just"/>
            <a:r>
              <a:rPr lang="ru-RU" sz="3200" dirty="0" smtClean="0">
                <a:latin typeface="Gabriola" pitchFamily="82" charset="0"/>
                <a:cs typeface="Times New Roman" pitchFamily="18" charset="0"/>
              </a:rPr>
              <a:t>4) создать картотеку фамилий учащихся 8в класса.</a:t>
            </a:r>
          </a:p>
          <a:p>
            <a:pPr algn="just"/>
            <a:endParaRPr lang="ru-RU" sz="1000" dirty="0" smtClean="0">
              <a:latin typeface="Gabriola" pitchFamily="82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abriola" pitchFamily="82" charset="0"/>
                <a:cs typeface="Times New Roman" pitchFamily="18" charset="0"/>
              </a:rPr>
              <a:t>Предмет исследования: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Gabriola" pitchFamily="82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Gabriola" pitchFamily="82" charset="0"/>
                <a:cs typeface="Times New Roman" pitchFamily="18" charset="0"/>
              </a:rPr>
              <a:t>русские фамилии</a:t>
            </a:r>
          </a:p>
          <a:p>
            <a:pPr algn="just"/>
            <a:r>
              <a:rPr lang="ru-RU" sz="3200" b="1" dirty="0" smtClean="0">
                <a:solidFill>
                  <a:schemeClr val="tx2"/>
                </a:solidFill>
                <a:latin typeface="Gabriola" pitchFamily="82" charset="0"/>
                <a:cs typeface="Times New Roman" pitchFamily="18" charset="0"/>
              </a:rPr>
              <a:t>Объект исследования:</a:t>
            </a:r>
            <a:r>
              <a:rPr lang="ru-RU" sz="3200" dirty="0" smtClean="0">
                <a:solidFill>
                  <a:schemeClr val="tx2"/>
                </a:solidFill>
                <a:latin typeface="Gabriola" pitchFamily="82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Gabriola" pitchFamily="82" charset="0"/>
                <a:cs typeface="Times New Roman" pitchFamily="18" charset="0"/>
              </a:rPr>
              <a:t>культура русского народа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85800"/>
            <a:ext cx="8153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Gabriola" pitchFamily="82" charset="0"/>
                <a:cs typeface="Times New Roman" pitchFamily="18" charset="0"/>
              </a:rPr>
              <a:t>В работе над проектом опиралась на следующие содержательные линии:</a:t>
            </a:r>
          </a:p>
          <a:p>
            <a:pPr algn="ctr"/>
            <a:endParaRPr lang="ru-RU" sz="3600" b="1" dirty="0" smtClean="0">
              <a:solidFill>
                <a:srgbClr val="0070C0"/>
              </a:solidFill>
              <a:latin typeface="Gabriola" pitchFamily="82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3600" dirty="0" smtClean="0">
                <a:latin typeface="Gabriola" pitchFamily="82" charset="0"/>
                <a:cs typeface="Times New Roman" pitchFamily="18" charset="0"/>
              </a:rPr>
              <a:t>    Сущность происхождения и образования русских фамилий.</a:t>
            </a:r>
          </a:p>
          <a:p>
            <a:pPr lvl="0" algn="ctr">
              <a:buFont typeface="Wingdings" pitchFamily="2" charset="2"/>
              <a:buChar char="Ø"/>
            </a:pPr>
            <a:r>
              <a:rPr lang="ru-RU" sz="3600" dirty="0" smtClean="0">
                <a:latin typeface="Gabriola" pitchFamily="82" charset="0"/>
                <a:cs typeface="Times New Roman" pitchFamily="18" charset="0"/>
              </a:rPr>
              <a:t>   История происхождения русских фамилий</a:t>
            </a:r>
          </a:p>
          <a:p>
            <a:pPr lvl="0" algn="ctr">
              <a:buFont typeface="Wingdings" pitchFamily="2" charset="2"/>
              <a:buChar char="Ø"/>
            </a:pPr>
            <a:r>
              <a:rPr lang="ru-RU" sz="3600" dirty="0" smtClean="0">
                <a:latin typeface="Gabriola" pitchFamily="82" charset="0"/>
                <a:cs typeface="Times New Roman" pitchFamily="18" charset="0"/>
              </a:rPr>
              <a:t> Особенности происхождения русских фамилий</a:t>
            </a:r>
          </a:p>
          <a:p>
            <a:pPr lvl="0" algn="ctr">
              <a:buFont typeface="Wingdings" pitchFamily="2" charset="2"/>
              <a:buChar char="Ø"/>
            </a:pPr>
            <a:r>
              <a:rPr lang="ru-RU" sz="3600" dirty="0" smtClean="0">
                <a:latin typeface="Gabriola" pitchFamily="82" charset="0"/>
                <a:cs typeface="Times New Roman" pitchFamily="18" charset="0"/>
              </a:rPr>
              <a:t>  Способы происхождения русских фамилий. </a:t>
            </a:r>
          </a:p>
          <a:p>
            <a:pPr lvl="0" algn="just"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304800"/>
          <a:ext cx="8534400" cy="6132819"/>
        </p:xfrm>
        <a:graphic>
          <a:graphicData uri="http://schemas.openxmlformats.org/drawingml/2006/table">
            <a:tbl>
              <a:tblPr/>
              <a:tblGrid>
                <a:gridCol w="2894109"/>
                <a:gridCol w="3201892"/>
                <a:gridCol w="2438399"/>
              </a:tblGrid>
              <a:tr h="7514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chemeClr val="tx2"/>
                          </a:solidFill>
                          <a:latin typeface="Gabriola" pitchFamily="82" charset="0"/>
                          <a:ea typeface="Times New Roman"/>
                          <a:cs typeface="Times New Roman"/>
                        </a:rPr>
                        <a:t>от христианских имен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chemeClr val="tx2"/>
                          </a:solidFill>
                          <a:latin typeface="Gabriola" pitchFamily="82" charset="0"/>
                          <a:ea typeface="Times New Roman"/>
                          <a:cs typeface="Times New Roman"/>
                        </a:rPr>
                        <a:t>от мирских имен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chemeClr val="tx2"/>
                          </a:solidFill>
                          <a:latin typeface="Gabriola" pitchFamily="82" charset="0"/>
                          <a:ea typeface="Times New Roman"/>
                          <a:cs typeface="Times New Roman"/>
                        </a:rPr>
                        <a:t>от географических названий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03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Gabriola" pitchFamily="82" charset="0"/>
                          <a:ea typeface="Times New Roman"/>
                          <a:cs typeface="Times New Roman"/>
                        </a:rPr>
                        <a:t>пришли к нам из древнееврейского, древнегреческого и латинского языков. Ведь христианская религия пришла на Русь в 5в. Из Византии. Византия заимствовала её у Римской империи, в Рим же она проникла с Ближнего Востока.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Gabriola" pitchFamily="82" charset="0"/>
                          <a:ea typeface="Times New Roman"/>
                          <a:cs typeface="Times New Roman"/>
                        </a:rPr>
                        <a:t>пришли из язычества, когда имен ещё церковных не существовало. В те времена младенца назвали охранным именем, в котором было отрицательное содержание,- для защиты, отпугивание злых сил. </a:t>
                      </a:r>
                      <a:r>
                        <a:rPr lang="ru-RU" sz="2400" dirty="0" smtClean="0">
                          <a:latin typeface="Gabriola" pitchFamily="82" charset="0"/>
                          <a:ea typeface="Times New Roman"/>
                          <a:cs typeface="Times New Roman"/>
                        </a:rPr>
                        <a:t>Считалось</a:t>
                      </a:r>
                      <a:r>
                        <a:rPr lang="ru-RU" sz="2400" dirty="0">
                          <a:latin typeface="Gabriola" pitchFamily="82" charset="0"/>
                          <a:ea typeface="Times New Roman"/>
                          <a:cs typeface="Times New Roman"/>
                        </a:rPr>
                        <a:t>, что </a:t>
                      </a:r>
                      <a:r>
                        <a:rPr lang="ru-RU" sz="2400" dirty="0" err="1">
                          <a:latin typeface="Gabriola" pitchFamily="82" charset="0"/>
                          <a:ea typeface="Times New Roman"/>
                          <a:cs typeface="Times New Roman"/>
                        </a:rPr>
                        <a:t>Дур</a:t>
                      </a:r>
                      <a:r>
                        <a:rPr lang="ru-RU" sz="2400" dirty="0">
                          <a:latin typeface="Gabriola" pitchFamily="82" charset="0"/>
                          <a:ea typeface="Times New Roman"/>
                          <a:cs typeface="Times New Roman"/>
                        </a:rPr>
                        <a:t> вырастет умным, </a:t>
                      </a:r>
                      <a:r>
                        <a:rPr lang="ru-RU" sz="2400" dirty="0" err="1">
                          <a:latin typeface="Gabriola" pitchFamily="82" charset="0"/>
                          <a:ea typeface="Times New Roman"/>
                          <a:cs typeface="Times New Roman"/>
                        </a:rPr>
                        <a:t>Некрас</a:t>
                      </a:r>
                      <a:r>
                        <a:rPr lang="ru-RU" sz="2400" dirty="0">
                          <a:latin typeface="Gabriola" pitchFamily="82" charset="0"/>
                          <a:ea typeface="Times New Roman"/>
                          <a:cs typeface="Times New Roman"/>
                        </a:rPr>
                        <a:t> - красавцем, а голод всегда будет сытым. 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Gabriola" pitchFamily="82" charset="0"/>
                          <a:ea typeface="Times New Roman"/>
                          <a:cs typeface="Times New Roman"/>
                        </a:rPr>
                        <a:t>фамилии, которые образованы от названия местности. Фамилии, образованы от географических названий,- одни  из наиболее древних в России.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4" descr="http://s5.goods.ozstatic.by/1000/408/141/10/10141408_0.jpg"/>
          <p:cNvPicPr>
            <a:picLocks noChangeAspect="1" noChangeArrowheads="1"/>
          </p:cNvPicPr>
          <p:nvPr/>
        </p:nvPicPr>
        <p:blipFill>
          <a:blip r:embed="rId2"/>
          <a:srcRect l="8443" t="5788" r="11346" b="33435"/>
          <a:stretch>
            <a:fillRect/>
          </a:stretch>
        </p:blipFill>
        <p:spPr bwMode="auto">
          <a:xfrm>
            <a:off x="1219200" y="4920916"/>
            <a:ext cx="1752600" cy="1937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jsulib.ru/Lib/Articles/963/326/index.files/image008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72874">
            <a:off x="4593492" y="4858773"/>
            <a:ext cx="1844323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img.anews.com/media/posts/images/20160209/4022585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265953">
            <a:off x="6551875" y="4572159"/>
            <a:ext cx="2508609" cy="167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" y="228600"/>
          <a:ext cx="8534400" cy="6400800"/>
        </p:xfrm>
        <a:graphic>
          <a:graphicData uri="http://schemas.openxmlformats.org/drawingml/2006/table">
            <a:tbl>
              <a:tblPr/>
              <a:tblGrid>
                <a:gridCol w="3678621"/>
                <a:gridCol w="2795753"/>
                <a:gridCol w="2060026"/>
              </a:tblGrid>
              <a:tr h="8683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chemeClr val="tx2"/>
                          </a:solidFill>
                          <a:latin typeface="Gabriola" pitchFamily="82" charset="0"/>
                          <a:ea typeface="Times New Roman"/>
                          <a:cs typeface="Times New Roman"/>
                        </a:rPr>
                        <a:t>от названий профессий и ремесел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chemeClr val="tx2"/>
                          </a:solidFill>
                          <a:latin typeface="Gabriola" pitchFamily="82" charset="0"/>
                          <a:ea typeface="Times New Roman"/>
                          <a:cs typeface="Times New Roman"/>
                        </a:rPr>
                        <a:t>фамилии, связанные со священнослужителями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chemeClr val="tx2"/>
                          </a:solidFill>
                          <a:latin typeface="Gabriola" pitchFamily="82" charset="0"/>
                          <a:ea typeface="Times New Roman"/>
                          <a:cs typeface="Times New Roman"/>
                        </a:rPr>
                        <a:t>смешные фамилии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4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Gabriola" pitchFamily="82" charset="0"/>
                          <a:ea typeface="Times New Roman"/>
                          <a:cs typeface="Times New Roman"/>
                        </a:rPr>
                        <a:t>напоминают о предках - ремесленниках. Каретников, </a:t>
                      </a:r>
                      <a:r>
                        <a:rPr lang="ru-RU" sz="2600" dirty="0" err="1">
                          <a:latin typeface="Gabriola" pitchFamily="82" charset="0"/>
                          <a:ea typeface="Times New Roman"/>
                          <a:cs typeface="Times New Roman"/>
                        </a:rPr>
                        <a:t>Бричкины</a:t>
                      </a:r>
                      <a:r>
                        <a:rPr lang="ru-RU" sz="2600" dirty="0">
                          <a:latin typeface="Gabriola" pitchFamily="82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600" dirty="0" err="1">
                          <a:latin typeface="Gabriola" pitchFamily="82" charset="0"/>
                          <a:ea typeface="Times New Roman"/>
                          <a:cs typeface="Times New Roman"/>
                        </a:rPr>
                        <a:t>Тарантасовы</a:t>
                      </a:r>
                      <a:r>
                        <a:rPr lang="ru-RU" sz="2600" dirty="0">
                          <a:latin typeface="Gabriola" pitchFamily="82" charset="0"/>
                          <a:ea typeface="Times New Roman"/>
                          <a:cs typeface="Times New Roman"/>
                        </a:rPr>
                        <a:t> занимались изготовлением транспортных средств: карет, бричек и тарантасов, Гончаровы- потомки гончаров, </a:t>
                      </a:r>
                      <a:r>
                        <a:rPr lang="ru-RU" sz="2600" dirty="0" err="1" smtClean="0">
                          <a:latin typeface="Gabriola" pitchFamily="82" charset="0"/>
                          <a:ea typeface="Times New Roman"/>
                          <a:cs typeface="Times New Roman"/>
                        </a:rPr>
                        <a:t>Бочарниковы</a:t>
                      </a:r>
                      <a:r>
                        <a:rPr lang="ru-RU" sz="2600" dirty="0" smtClean="0">
                          <a:latin typeface="Gabriola" pitchFamily="82" charset="0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2600" dirty="0">
                          <a:latin typeface="Gabriola" pitchFamily="82" charset="0"/>
                          <a:ea typeface="Times New Roman"/>
                          <a:cs typeface="Times New Roman"/>
                        </a:rPr>
                        <a:t>потомки ремесленников, которые делали бочки, Кузнецовы и Ковалевы- потомки кузнецов.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Gabriola" pitchFamily="82" charset="0"/>
                          <a:ea typeface="Times New Roman"/>
                          <a:cs typeface="Times New Roman"/>
                        </a:rPr>
                        <a:t>Многие фамилии священников произошли от названий церквей и церковных праздников: Богоявленский, Троицкий, Успенский, Рождественский, </a:t>
                      </a:r>
                      <a:r>
                        <a:rPr lang="ru-RU" sz="2600" dirty="0" smtClean="0">
                          <a:latin typeface="Gabriola" pitchFamily="82" charset="0"/>
                          <a:ea typeface="Times New Roman"/>
                          <a:cs typeface="Times New Roman"/>
                        </a:rPr>
                        <a:t>Ильинский.</a:t>
                      </a:r>
                      <a:r>
                        <a:rPr lang="ru-RU" sz="2600" baseline="0" dirty="0" smtClean="0">
                          <a:latin typeface="Gabriola" pitchFamily="8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600" dirty="0" smtClean="0">
                          <a:latin typeface="Gabriola" pitchFamily="82" charset="0"/>
                          <a:ea typeface="Times New Roman"/>
                          <a:cs typeface="Times New Roman"/>
                        </a:rPr>
                        <a:t>Ряд </a:t>
                      </a:r>
                      <a:r>
                        <a:rPr lang="ru-RU" sz="2600" dirty="0">
                          <a:latin typeface="Gabriola" pitchFamily="82" charset="0"/>
                          <a:ea typeface="Times New Roman"/>
                          <a:cs typeface="Times New Roman"/>
                        </a:rPr>
                        <a:t>фамилий связан с названием икон: Знаменский, </a:t>
                      </a:r>
                      <a:r>
                        <a:rPr lang="ru-RU" sz="2600" dirty="0" err="1">
                          <a:latin typeface="Gabriola" pitchFamily="82" charset="0"/>
                          <a:ea typeface="Times New Roman"/>
                          <a:cs typeface="Times New Roman"/>
                        </a:rPr>
                        <a:t>Вышенский</a:t>
                      </a:r>
                      <a:r>
                        <a:rPr lang="ru-RU" sz="2600" dirty="0">
                          <a:latin typeface="Gabriola" pitchFamily="82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Gabriola" pitchFamily="82" charset="0"/>
                          <a:ea typeface="Times New Roman"/>
                          <a:cs typeface="Times New Roman"/>
                        </a:rPr>
                        <a:t>Нестандартные </a:t>
                      </a:r>
                      <a:r>
                        <a:rPr lang="ru-RU" sz="2600" dirty="0" smtClean="0">
                          <a:latin typeface="Gabriola" pitchFamily="82" charset="0"/>
                          <a:ea typeface="Times New Roman"/>
                          <a:cs typeface="Times New Roman"/>
                        </a:rPr>
                        <a:t>фамилии: Грибоедов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600" dirty="0" smtClean="0">
                        <a:latin typeface="Gabriola" pitchFamily="82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600" dirty="0" smtClean="0">
                        <a:latin typeface="Gabriola" pitchFamily="82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600" dirty="0" smtClean="0">
                        <a:latin typeface="Gabriola" pitchFamily="82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600" dirty="0" smtClean="0">
                        <a:latin typeface="Gabriola" pitchFamily="82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latin typeface="Gabriola" pitchFamily="82" charset="0"/>
                          <a:ea typeface="Times New Roman"/>
                          <a:cs typeface="Times New Roman"/>
                        </a:rPr>
                        <a:t>Пирогов</a:t>
                      </a:r>
                      <a:endParaRPr lang="ru-RU" sz="2600" dirty="0">
                        <a:latin typeface="Gabriola" pitchFamily="82" charset="0"/>
                        <a:ea typeface="Times New Roman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4" descr="http://mirovaja-ekonomika.ru/wp-content/uploads/partial-work-his-gun-300x19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DF7"/>
              </a:clrFrom>
              <a:clrTo>
                <a:srgbClr val="FCFD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26031">
            <a:off x="1631442" y="5097650"/>
            <a:ext cx="2252454" cy="167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aviasovet.ru/blog/wp-content/uploads/2011/12/%D1%84%D0%BE%D1%82%D0%BE-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24606">
            <a:off x="5351386" y="5141360"/>
            <a:ext cx="1798513" cy="163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18" descr="http://slovo.isu.ru/griboedov1.jpg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441363">
            <a:off x="7061569" y="2356186"/>
            <a:ext cx="1190184" cy="1459830"/>
          </a:xfrm>
          <a:prstGeom prst="rect">
            <a:avLst/>
          </a:prstGeom>
        </p:spPr>
      </p:pic>
      <p:pic>
        <p:nvPicPr>
          <p:cNvPr id="7" name="Содержимое 19" descr="http://granat.vn.ua/wp-content/uploads/2009/01/image019.jpg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456909">
            <a:off x="7346047" y="4345205"/>
            <a:ext cx="1290509" cy="1701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Gabriola" pitchFamily="82" charset="0"/>
                <a:cs typeface="Times New Roman" pitchFamily="18" charset="0"/>
              </a:rPr>
              <a:t>Нравится ли вам ваша фамилия?</a:t>
            </a:r>
            <a:endParaRPr lang="ru-RU" b="1" dirty="0">
              <a:latin typeface="Gabriola" pitchFamily="82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33400" y="838200"/>
          <a:ext cx="8382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Gabriola" pitchFamily="82" charset="0"/>
                <a:cs typeface="Times New Roman" pitchFamily="18" charset="0"/>
              </a:rPr>
              <a:t>Знаете ли вы происхождение своей фамилии?</a:t>
            </a:r>
            <a:endParaRPr lang="ru-RU" b="1" dirty="0">
              <a:latin typeface="Gabriola" pitchFamily="82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09600" y="10668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Gabriola" pitchFamily="82" charset="0"/>
                <a:cs typeface="Times New Roman" pitchFamily="18" charset="0"/>
              </a:rPr>
              <a:t>Хотели бы вы узнать происхождение вашей фамилии?</a:t>
            </a:r>
            <a:endParaRPr lang="ru-RU" b="1" dirty="0">
              <a:latin typeface="Gabriola" pitchFamily="82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81000" y="1371600"/>
          <a:ext cx="8382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300</TotalTime>
  <Words>418</Words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Нравится ли вам ваша фамилия?</vt:lpstr>
      <vt:lpstr>Знаете ли вы происхождение своей фамилии?</vt:lpstr>
      <vt:lpstr>Хотели бы вы узнать происхождение вашей фамилии?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Venus</dc:creator>
  <cp:lastModifiedBy>Venus</cp:lastModifiedBy>
  <cp:revision>31</cp:revision>
  <dcterms:created xsi:type="dcterms:W3CDTF">2018-12-19T17:40:17Z</dcterms:created>
  <dcterms:modified xsi:type="dcterms:W3CDTF">2019-01-18T15:59:44Z</dcterms:modified>
</cp:coreProperties>
</file>