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'2013-2016'!$B$37</c:f>
              <c:strCache>
                <c:ptCount val="1"/>
                <c:pt idx="0">
                  <c:v>1 четв.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'2013-2016'!$A$38:$A$41</c:f>
              <c:strCache>
                <c:ptCount val="4"/>
                <c:pt idx="0">
                  <c:v>2а (2015-2016)</c:v>
                </c:pt>
                <c:pt idx="1">
                  <c:v>2б (2015-2016)</c:v>
                </c:pt>
                <c:pt idx="2">
                  <c:v>2в(2015-2016)</c:v>
                </c:pt>
                <c:pt idx="3">
                  <c:v>2г (2015-2016)</c:v>
                </c:pt>
              </c:strCache>
            </c:strRef>
          </c:cat>
          <c:val>
            <c:numRef>
              <c:f>'2013-2016'!$B$38:$B$41</c:f>
              <c:numCache>
                <c:formatCode>0%</c:formatCode>
                <c:ptCount val="4"/>
                <c:pt idx="0">
                  <c:v>0.67</c:v>
                </c:pt>
                <c:pt idx="1">
                  <c:v>0.57999999999999996</c:v>
                </c:pt>
                <c:pt idx="2">
                  <c:v>0.85</c:v>
                </c:pt>
                <c:pt idx="3">
                  <c:v>0.52</c:v>
                </c:pt>
              </c:numCache>
            </c:numRef>
          </c:val>
        </c:ser>
        <c:ser>
          <c:idx val="1"/>
          <c:order val="1"/>
          <c:tx>
            <c:strRef>
              <c:f>'2013-2016'!$C$37</c:f>
              <c:strCache>
                <c:ptCount val="1"/>
                <c:pt idx="0">
                  <c:v>2 четв.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'2013-2016'!$A$38:$A$41</c:f>
              <c:strCache>
                <c:ptCount val="4"/>
                <c:pt idx="0">
                  <c:v>2а (2015-2016)</c:v>
                </c:pt>
                <c:pt idx="1">
                  <c:v>2б (2015-2016)</c:v>
                </c:pt>
                <c:pt idx="2">
                  <c:v>2в(2015-2016)</c:v>
                </c:pt>
                <c:pt idx="3">
                  <c:v>2г (2015-2016)</c:v>
                </c:pt>
              </c:strCache>
            </c:strRef>
          </c:cat>
          <c:val>
            <c:numRef>
              <c:f>'2013-2016'!$C$38:$C$41</c:f>
              <c:numCache>
                <c:formatCode>0%</c:formatCode>
                <c:ptCount val="4"/>
                <c:pt idx="0">
                  <c:v>0.67</c:v>
                </c:pt>
                <c:pt idx="1">
                  <c:v>0.57999999999999996</c:v>
                </c:pt>
                <c:pt idx="2">
                  <c:v>0.81</c:v>
                </c:pt>
                <c:pt idx="3">
                  <c:v>0.67</c:v>
                </c:pt>
              </c:numCache>
            </c:numRef>
          </c:val>
        </c:ser>
        <c:ser>
          <c:idx val="2"/>
          <c:order val="2"/>
          <c:tx>
            <c:strRef>
              <c:f>'2013-2016'!$D$37</c:f>
              <c:strCache>
                <c:ptCount val="1"/>
                <c:pt idx="0">
                  <c:v>3 четв.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'2013-2016'!$A$38:$A$41</c:f>
              <c:strCache>
                <c:ptCount val="4"/>
                <c:pt idx="0">
                  <c:v>2а (2015-2016)</c:v>
                </c:pt>
                <c:pt idx="1">
                  <c:v>2б (2015-2016)</c:v>
                </c:pt>
                <c:pt idx="2">
                  <c:v>2в(2015-2016)</c:v>
                </c:pt>
                <c:pt idx="3">
                  <c:v>2г (2015-2016)</c:v>
                </c:pt>
              </c:strCache>
            </c:strRef>
          </c:cat>
          <c:val>
            <c:numRef>
              <c:f>'2013-2016'!$D$38:$D$41</c:f>
              <c:numCache>
                <c:formatCode>0%</c:formatCode>
                <c:ptCount val="4"/>
                <c:pt idx="0">
                  <c:v>0.56000000000000005</c:v>
                </c:pt>
                <c:pt idx="1">
                  <c:v>0.6</c:v>
                </c:pt>
                <c:pt idx="2">
                  <c:v>0.7</c:v>
                </c:pt>
                <c:pt idx="3">
                  <c:v>0.67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7586944"/>
        <c:axId val="361678704"/>
      </c:barChart>
      <c:catAx>
        <c:axId val="29758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1678704"/>
        <c:crosses val="autoZero"/>
        <c:auto val="1"/>
        <c:lblAlgn val="ctr"/>
        <c:lblOffset val="100"/>
        <c:noMultiLvlLbl val="0"/>
      </c:catAx>
      <c:valAx>
        <c:axId val="361678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7586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'2013-2016'!$O$49</c:f>
              <c:strCache>
                <c:ptCount val="1"/>
                <c:pt idx="0">
                  <c:v>5-9 классы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'2013-2016'!$P$48:$R$48</c:f>
              <c:strCache>
                <c:ptCount val="3"/>
                <c:pt idx="0">
                  <c:v>1четв.</c:v>
                </c:pt>
                <c:pt idx="1">
                  <c:v>2 четв.</c:v>
                </c:pt>
                <c:pt idx="2">
                  <c:v>3 четв.</c:v>
                </c:pt>
              </c:strCache>
            </c:strRef>
          </c:cat>
          <c:val>
            <c:numRef>
              <c:f>'2013-2016'!$P$49:$R$49</c:f>
              <c:numCache>
                <c:formatCode>0%</c:formatCode>
                <c:ptCount val="3"/>
                <c:pt idx="0">
                  <c:v>0.36</c:v>
                </c:pt>
                <c:pt idx="1">
                  <c:v>0.37</c:v>
                </c:pt>
                <c:pt idx="2">
                  <c:v>0.38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0623712"/>
        <c:axId val="300621472"/>
      </c:barChart>
      <c:catAx>
        <c:axId val="300623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0621472"/>
        <c:crosses val="autoZero"/>
        <c:auto val="1"/>
        <c:lblAlgn val="ctr"/>
        <c:lblOffset val="100"/>
        <c:noMultiLvlLbl val="0"/>
      </c:catAx>
      <c:valAx>
        <c:axId val="300621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0623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'2013-2016'!$O$53</c:f>
              <c:strCache>
                <c:ptCount val="1"/>
                <c:pt idx="0">
                  <c:v>2-9 классы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'2013-2016'!$P$52:$R$52</c:f>
              <c:strCache>
                <c:ptCount val="3"/>
                <c:pt idx="0">
                  <c:v>1четв.</c:v>
                </c:pt>
                <c:pt idx="1">
                  <c:v>2 четв.</c:v>
                </c:pt>
                <c:pt idx="2">
                  <c:v>3 четв.</c:v>
                </c:pt>
              </c:strCache>
            </c:strRef>
          </c:cat>
          <c:val>
            <c:numRef>
              <c:f>'2013-2016'!$P$53:$R$53</c:f>
              <c:numCache>
                <c:formatCode>0%</c:formatCode>
                <c:ptCount val="3"/>
                <c:pt idx="0">
                  <c:v>0.44</c:v>
                </c:pt>
                <c:pt idx="1">
                  <c:v>0.51</c:v>
                </c:pt>
                <c:pt idx="2">
                  <c:v>0.51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0618672"/>
        <c:axId val="300624272"/>
      </c:barChart>
      <c:catAx>
        <c:axId val="30061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0624272"/>
        <c:crosses val="autoZero"/>
        <c:auto val="1"/>
        <c:lblAlgn val="ctr"/>
        <c:lblOffset val="100"/>
        <c:noMultiLvlLbl val="0"/>
      </c:catAx>
      <c:valAx>
        <c:axId val="300624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0618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'2013-2016'!$O$53</c:f>
              <c:strCache>
                <c:ptCount val="1"/>
                <c:pt idx="0">
                  <c:v>качество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'2013-2016'!$P$52:$R$52</c:f>
              <c:strCache>
                <c:ptCount val="3"/>
                <c:pt idx="0">
                  <c:v>1четв.</c:v>
                </c:pt>
                <c:pt idx="1">
                  <c:v>2 четв.</c:v>
                </c:pt>
                <c:pt idx="2">
                  <c:v>3 четв.</c:v>
                </c:pt>
              </c:strCache>
            </c:strRef>
          </c:cat>
          <c:val>
            <c:numRef>
              <c:f>'2013-2016'!$P$53:$R$53</c:f>
              <c:numCache>
                <c:formatCode>0%</c:formatCode>
                <c:ptCount val="3"/>
                <c:pt idx="0">
                  <c:v>0.44</c:v>
                </c:pt>
                <c:pt idx="1">
                  <c:v>0.51</c:v>
                </c:pt>
                <c:pt idx="2">
                  <c:v>0.51</c:v>
                </c:pt>
              </c:numCache>
            </c:numRef>
          </c:val>
        </c:ser>
        <c:ser>
          <c:idx val="1"/>
          <c:order val="1"/>
          <c:tx>
            <c:strRef>
              <c:f>'2013-2016'!$O$54</c:f>
              <c:strCache>
                <c:ptCount val="1"/>
                <c:pt idx="0">
                  <c:v>успеваемость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'2013-2016'!$P$52:$R$52</c:f>
              <c:strCache>
                <c:ptCount val="3"/>
                <c:pt idx="0">
                  <c:v>1четв.</c:v>
                </c:pt>
                <c:pt idx="1">
                  <c:v>2 четв.</c:v>
                </c:pt>
                <c:pt idx="2">
                  <c:v>3 четв.</c:v>
                </c:pt>
              </c:strCache>
            </c:strRef>
          </c:cat>
          <c:val>
            <c:numRef>
              <c:f>'2013-2016'!$P$54:$R$54</c:f>
              <c:numCache>
                <c:formatCode>0.0%</c:formatCode>
                <c:ptCount val="3"/>
                <c:pt idx="0">
                  <c:v>0.996</c:v>
                </c:pt>
                <c:pt idx="1">
                  <c:v>0.995</c:v>
                </c:pt>
                <c:pt idx="2">
                  <c:v>0.995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3945936"/>
        <c:axId val="353944256"/>
      </c:barChart>
      <c:catAx>
        <c:axId val="35394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3944256"/>
        <c:crosses val="autoZero"/>
        <c:auto val="1"/>
        <c:lblAlgn val="ctr"/>
        <c:lblOffset val="100"/>
        <c:noMultiLvlLbl val="0"/>
      </c:catAx>
      <c:valAx>
        <c:axId val="353944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3945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'2013-2016'!$L$2</c:f>
              <c:strCache>
                <c:ptCount val="1"/>
                <c:pt idx="0">
                  <c:v>1 четв.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'2013-2016'!$K$3:$K$5</c:f>
              <c:strCache>
                <c:ptCount val="3"/>
                <c:pt idx="0">
                  <c:v>3а (2015-2016)</c:v>
                </c:pt>
                <c:pt idx="1">
                  <c:v>3б (2015-2016)</c:v>
                </c:pt>
                <c:pt idx="2">
                  <c:v>3в (2015-2016)</c:v>
                </c:pt>
              </c:strCache>
            </c:strRef>
          </c:cat>
          <c:val>
            <c:numRef>
              <c:f>'2013-2016'!$L$3:$L$5</c:f>
              <c:numCache>
                <c:formatCode>0%</c:formatCode>
                <c:ptCount val="3"/>
                <c:pt idx="0">
                  <c:v>0.7</c:v>
                </c:pt>
                <c:pt idx="1">
                  <c:v>0.46</c:v>
                </c:pt>
                <c:pt idx="2">
                  <c:v>0.69</c:v>
                </c:pt>
              </c:numCache>
            </c:numRef>
          </c:val>
        </c:ser>
        <c:ser>
          <c:idx val="1"/>
          <c:order val="1"/>
          <c:tx>
            <c:strRef>
              <c:f>'2013-2016'!$M$2</c:f>
              <c:strCache>
                <c:ptCount val="1"/>
                <c:pt idx="0">
                  <c:v>2 четв.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'2013-2016'!$K$3:$K$5</c:f>
              <c:strCache>
                <c:ptCount val="3"/>
                <c:pt idx="0">
                  <c:v>3а (2015-2016)</c:v>
                </c:pt>
                <c:pt idx="1">
                  <c:v>3б (2015-2016)</c:v>
                </c:pt>
                <c:pt idx="2">
                  <c:v>3в (2015-2016)</c:v>
                </c:pt>
              </c:strCache>
            </c:strRef>
          </c:cat>
          <c:val>
            <c:numRef>
              <c:f>'2013-2016'!$M$3:$M$5</c:f>
              <c:numCache>
                <c:formatCode>0%</c:formatCode>
                <c:ptCount val="3"/>
                <c:pt idx="0">
                  <c:v>0.81</c:v>
                </c:pt>
                <c:pt idx="1">
                  <c:v>0.46</c:v>
                </c:pt>
                <c:pt idx="2">
                  <c:v>0.64</c:v>
                </c:pt>
              </c:numCache>
            </c:numRef>
          </c:val>
        </c:ser>
        <c:ser>
          <c:idx val="2"/>
          <c:order val="2"/>
          <c:tx>
            <c:strRef>
              <c:f>'2013-2016'!$N$2</c:f>
              <c:strCache>
                <c:ptCount val="1"/>
                <c:pt idx="0">
                  <c:v>3 четв.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'2013-2016'!$K$3:$K$5</c:f>
              <c:strCache>
                <c:ptCount val="3"/>
                <c:pt idx="0">
                  <c:v>3а (2015-2016)</c:v>
                </c:pt>
                <c:pt idx="1">
                  <c:v>3б (2015-2016)</c:v>
                </c:pt>
                <c:pt idx="2">
                  <c:v>3в (2015-2016)</c:v>
                </c:pt>
              </c:strCache>
            </c:strRef>
          </c:cat>
          <c:val>
            <c:numRef>
              <c:f>'2013-2016'!$N$3:$N$5</c:f>
              <c:numCache>
                <c:formatCode>0%</c:formatCode>
                <c:ptCount val="3"/>
                <c:pt idx="0">
                  <c:v>0.67</c:v>
                </c:pt>
                <c:pt idx="1">
                  <c:v>0.54</c:v>
                </c:pt>
                <c:pt idx="2">
                  <c:v>0.64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4434912"/>
        <c:axId val="284435472"/>
      </c:barChart>
      <c:catAx>
        <c:axId val="28443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4435472"/>
        <c:crosses val="autoZero"/>
        <c:auto val="1"/>
        <c:lblAlgn val="ctr"/>
        <c:lblOffset val="100"/>
        <c:noMultiLvlLbl val="0"/>
      </c:catAx>
      <c:valAx>
        <c:axId val="284435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4434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'2013-2016'!$P$7</c:f>
              <c:strCache>
                <c:ptCount val="1"/>
                <c:pt idx="0">
                  <c:v>1 четв.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'2013-2016'!$O$8:$O$10</c:f>
              <c:strCache>
                <c:ptCount val="3"/>
                <c:pt idx="0">
                  <c:v>4а (2015-2016)</c:v>
                </c:pt>
                <c:pt idx="1">
                  <c:v>4б (2015-2016)</c:v>
                </c:pt>
                <c:pt idx="2">
                  <c:v>4в (2015-2016)</c:v>
                </c:pt>
              </c:strCache>
            </c:strRef>
          </c:cat>
          <c:val>
            <c:numRef>
              <c:f>'2013-2016'!$P$8:$P$10</c:f>
              <c:numCache>
                <c:formatCode>0%</c:formatCode>
                <c:ptCount val="3"/>
                <c:pt idx="0">
                  <c:v>0.72</c:v>
                </c:pt>
                <c:pt idx="1">
                  <c:v>0.48</c:v>
                </c:pt>
                <c:pt idx="2">
                  <c:v>0.57999999999999996</c:v>
                </c:pt>
              </c:numCache>
            </c:numRef>
          </c:val>
        </c:ser>
        <c:ser>
          <c:idx val="1"/>
          <c:order val="1"/>
          <c:tx>
            <c:strRef>
              <c:f>'2013-2016'!$Q$7</c:f>
              <c:strCache>
                <c:ptCount val="1"/>
                <c:pt idx="0">
                  <c:v>2 четв.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'2013-2016'!$O$8:$O$10</c:f>
              <c:strCache>
                <c:ptCount val="3"/>
                <c:pt idx="0">
                  <c:v>4а (2015-2016)</c:v>
                </c:pt>
                <c:pt idx="1">
                  <c:v>4б (2015-2016)</c:v>
                </c:pt>
                <c:pt idx="2">
                  <c:v>4в (2015-2016)</c:v>
                </c:pt>
              </c:strCache>
            </c:strRef>
          </c:cat>
          <c:val>
            <c:numRef>
              <c:f>'2013-2016'!$Q$8:$Q$10</c:f>
              <c:numCache>
                <c:formatCode>0%</c:formatCode>
                <c:ptCount val="3"/>
                <c:pt idx="0">
                  <c:v>0.84</c:v>
                </c:pt>
                <c:pt idx="1">
                  <c:v>0.44</c:v>
                </c:pt>
                <c:pt idx="2">
                  <c:v>0.6</c:v>
                </c:pt>
              </c:numCache>
            </c:numRef>
          </c:val>
        </c:ser>
        <c:ser>
          <c:idx val="2"/>
          <c:order val="2"/>
          <c:tx>
            <c:strRef>
              <c:f>'2013-2016'!$R$7</c:f>
              <c:strCache>
                <c:ptCount val="1"/>
                <c:pt idx="0">
                  <c:v>3 четв.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'2013-2016'!$O$8:$O$10</c:f>
              <c:strCache>
                <c:ptCount val="3"/>
                <c:pt idx="0">
                  <c:v>4а (2015-2016)</c:v>
                </c:pt>
                <c:pt idx="1">
                  <c:v>4б (2015-2016)</c:v>
                </c:pt>
                <c:pt idx="2">
                  <c:v>4в (2015-2016)</c:v>
                </c:pt>
              </c:strCache>
            </c:strRef>
          </c:cat>
          <c:val>
            <c:numRef>
              <c:f>'2013-2016'!$R$8:$R$10</c:f>
              <c:numCache>
                <c:formatCode>0%</c:formatCode>
                <c:ptCount val="3"/>
                <c:pt idx="0">
                  <c:v>0.8</c:v>
                </c:pt>
                <c:pt idx="1">
                  <c:v>0.65</c:v>
                </c:pt>
                <c:pt idx="2">
                  <c:v>0.56000000000000005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2773440"/>
        <c:axId val="472771760"/>
      </c:barChart>
      <c:catAx>
        <c:axId val="47277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2771760"/>
        <c:crosses val="autoZero"/>
        <c:auto val="1"/>
        <c:lblAlgn val="ctr"/>
        <c:lblOffset val="100"/>
        <c:noMultiLvlLbl val="0"/>
      </c:catAx>
      <c:valAx>
        <c:axId val="472771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277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8543307005227108E-2"/>
          <c:y val="4.1706357895637286E-2"/>
          <c:w val="0.9183297734842657"/>
          <c:h val="0.8681990851607570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'2013-2016'!$O$45</c:f>
              <c:strCache>
                <c:ptCount val="1"/>
                <c:pt idx="0">
                  <c:v>2-4 классы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'2013-2016'!$P$44:$R$44</c:f>
              <c:strCache>
                <c:ptCount val="3"/>
                <c:pt idx="0">
                  <c:v>1 четв.</c:v>
                </c:pt>
                <c:pt idx="1">
                  <c:v>2 четв.</c:v>
                </c:pt>
                <c:pt idx="2">
                  <c:v>3 четв.</c:v>
                </c:pt>
              </c:strCache>
            </c:strRef>
          </c:cat>
          <c:val>
            <c:numRef>
              <c:f>'2013-2016'!$P$45:$R$45</c:f>
              <c:numCache>
                <c:formatCode>0%</c:formatCode>
                <c:ptCount val="3"/>
                <c:pt idx="0">
                  <c:v>0.63</c:v>
                </c:pt>
                <c:pt idx="1">
                  <c:v>0.65</c:v>
                </c:pt>
                <c:pt idx="2">
                  <c:v>0.64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6055584"/>
        <c:axId val="356056144"/>
        <c:axId val="0"/>
      </c:bar3DChart>
      <c:catAx>
        <c:axId val="35605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6056144"/>
        <c:crosses val="autoZero"/>
        <c:auto val="1"/>
        <c:lblAlgn val="ctr"/>
        <c:lblOffset val="100"/>
        <c:noMultiLvlLbl val="0"/>
      </c:catAx>
      <c:valAx>
        <c:axId val="356056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6055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'2013-2016'!$P$12</c:f>
              <c:strCache>
                <c:ptCount val="1"/>
                <c:pt idx="0">
                  <c:v>1 четв.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'2013-2016'!$O$13:$O$15</c:f>
              <c:strCache>
                <c:ptCount val="3"/>
                <c:pt idx="0">
                  <c:v>5а (2015-2016)</c:v>
                </c:pt>
                <c:pt idx="1">
                  <c:v>5б (2015-2016)</c:v>
                </c:pt>
                <c:pt idx="2">
                  <c:v>5в (2015-2016)</c:v>
                </c:pt>
              </c:strCache>
            </c:strRef>
          </c:cat>
          <c:val>
            <c:numRef>
              <c:f>'2013-2016'!$P$13:$P$15</c:f>
              <c:numCache>
                <c:formatCode>0%</c:formatCode>
                <c:ptCount val="3"/>
                <c:pt idx="0">
                  <c:v>0.72</c:v>
                </c:pt>
                <c:pt idx="1">
                  <c:v>0.26</c:v>
                </c:pt>
                <c:pt idx="2">
                  <c:v>0.33</c:v>
                </c:pt>
              </c:numCache>
            </c:numRef>
          </c:val>
        </c:ser>
        <c:ser>
          <c:idx val="1"/>
          <c:order val="1"/>
          <c:tx>
            <c:strRef>
              <c:f>'2013-2016'!$Q$12</c:f>
              <c:strCache>
                <c:ptCount val="1"/>
                <c:pt idx="0">
                  <c:v>2 четв.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'2013-2016'!$O$13:$O$15</c:f>
              <c:strCache>
                <c:ptCount val="3"/>
                <c:pt idx="0">
                  <c:v>5а (2015-2016)</c:v>
                </c:pt>
                <c:pt idx="1">
                  <c:v>5б (2015-2016)</c:v>
                </c:pt>
                <c:pt idx="2">
                  <c:v>5в (2015-2016)</c:v>
                </c:pt>
              </c:strCache>
            </c:strRef>
          </c:cat>
          <c:val>
            <c:numRef>
              <c:f>'2013-2016'!$Q$13:$Q$15</c:f>
              <c:numCache>
                <c:formatCode>0%</c:formatCode>
                <c:ptCount val="3"/>
                <c:pt idx="0">
                  <c:v>0.76</c:v>
                </c:pt>
                <c:pt idx="1">
                  <c:v>0.41</c:v>
                </c:pt>
                <c:pt idx="2">
                  <c:v>0.41</c:v>
                </c:pt>
              </c:numCache>
            </c:numRef>
          </c:val>
        </c:ser>
        <c:ser>
          <c:idx val="2"/>
          <c:order val="2"/>
          <c:tx>
            <c:strRef>
              <c:f>'2013-2016'!$R$12</c:f>
              <c:strCache>
                <c:ptCount val="1"/>
                <c:pt idx="0">
                  <c:v>3 четв.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'2013-2016'!$O$13:$O$15</c:f>
              <c:strCache>
                <c:ptCount val="3"/>
                <c:pt idx="0">
                  <c:v>5а (2015-2016)</c:v>
                </c:pt>
                <c:pt idx="1">
                  <c:v>5б (2015-2016)</c:v>
                </c:pt>
                <c:pt idx="2">
                  <c:v>5в (2015-2016)</c:v>
                </c:pt>
              </c:strCache>
            </c:strRef>
          </c:cat>
          <c:val>
            <c:numRef>
              <c:f>'2013-2016'!$R$13:$R$15</c:f>
              <c:numCache>
                <c:formatCode>0%</c:formatCode>
                <c:ptCount val="3"/>
                <c:pt idx="0">
                  <c:v>0.84</c:v>
                </c:pt>
                <c:pt idx="1">
                  <c:v>0.33</c:v>
                </c:pt>
                <c:pt idx="2">
                  <c:v>0.41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2766544"/>
        <c:axId val="472768784"/>
      </c:barChart>
      <c:catAx>
        <c:axId val="47276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2768784"/>
        <c:crosses val="autoZero"/>
        <c:auto val="1"/>
        <c:lblAlgn val="ctr"/>
        <c:lblOffset val="100"/>
        <c:noMultiLvlLbl val="0"/>
      </c:catAx>
      <c:valAx>
        <c:axId val="47276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2766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'2013-2016'!$P$17</c:f>
              <c:strCache>
                <c:ptCount val="1"/>
                <c:pt idx="0">
                  <c:v>1 четв.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'2013-2016'!$O$18:$O$20</c:f>
              <c:strCache>
                <c:ptCount val="3"/>
                <c:pt idx="0">
                  <c:v>6а(2015-2016)</c:v>
                </c:pt>
                <c:pt idx="1">
                  <c:v>6б (2015-2016)</c:v>
                </c:pt>
                <c:pt idx="2">
                  <c:v>6в(2015-2016)</c:v>
                </c:pt>
              </c:strCache>
            </c:strRef>
          </c:cat>
          <c:val>
            <c:numRef>
              <c:f>'2013-2016'!$P$18:$P$20</c:f>
              <c:numCache>
                <c:formatCode>0%</c:formatCode>
                <c:ptCount val="3"/>
                <c:pt idx="0">
                  <c:v>0.55000000000000004</c:v>
                </c:pt>
                <c:pt idx="1">
                  <c:v>0.45</c:v>
                </c:pt>
                <c:pt idx="2">
                  <c:v>0.23</c:v>
                </c:pt>
              </c:numCache>
            </c:numRef>
          </c:val>
        </c:ser>
        <c:ser>
          <c:idx val="1"/>
          <c:order val="1"/>
          <c:tx>
            <c:strRef>
              <c:f>'2013-2016'!$Q$17</c:f>
              <c:strCache>
                <c:ptCount val="1"/>
                <c:pt idx="0">
                  <c:v>2 четв.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'2013-2016'!$O$18:$O$20</c:f>
              <c:strCache>
                <c:ptCount val="3"/>
                <c:pt idx="0">
                  <c:v>6а(2015-2016)</c:v>
                </c:pt>
                <c:pt idx="1">
                  <c:v>6б (2015-2016)</c:v>
                </c:pt>
                <c:pt idx="2">
                  <c:v>6в(2015-2016)</c:v>
                </c:pt>
              </c:strCache>
            </c:strRef>
          </c:cat>
          <c:val>
            <c:numRef>
              <c:f>'2013-2016'!$Q$18:$Q$20</c:f>
              <c:numCache>
                <c:formatCode>0%</c:formatCode>
                <c:ptCount val="3"/>
                <c:pt idx="0">
                  <c:v>0.45</c:v>
                </c:pt>
                <c:pt idx="1">
                  <c:v>0.52</c:v>
                </c:pt>
                <c:pt idx="2">
                  <c:v>0.23</c:v>
                </c:pt>
              </c:numCache>
            </c:numRef>
          </c:val>
        </c:ser>
        <c:ser>
          <c:idx val="2"/>
          <c:order val="2"/>
          <c:tx>
            <c:strRef>
              <c:f>'2013-2016'!$R$17</c:f>
              <c:strCache>
                <c:ptCount val="1"/>
                <c:pt idx="0">
                  <c:v>3 четв.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'2013-2016'!$O$18:$O$20</c:f>
              <c:strCache>
                <c:ptCount val="3"/>
                <c:pt idx="0">
                  <c:v>6а(2015-2016)</c:v>
                </c:pt>
                <c:pt idx="1">
                  <c:v>6б (2015-2016)</c:v>
                </c:pt>
                <c:pt idx="2">
                  <c:v>6в(2015-2016)</c:v>
                </c:pt>
              </c:strCache>
            </c:strRef>
          </c:cat>
          <c:val>
            <c:numRef>
              <c:f>'2013-2016'!$R$18:$R$20</c:f>
              <c:numCache>
                <c:formatCode>0%</c:formatCode>
                <c:ptCount val="3"/>
                <c:pt idx="0">
                  <c:v>0.57999999999999996</c:v>
                </c:pt>
                <c:pt idx="1">
                  <c:v>0.48</c:v>
                </c:pt>
                <c:pt idx="2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6578336"/>
        <c:axId val="175489856"/>
      </c:barChart>
      <c:catAx>
        <c:axId val="346578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5489856"/>
        <c:crosses val="autoZero"/>
        <c:auto val="1"/>
        <c:lblAlgn val="ctr"/>
        <c:lblOffset val="100"/>
        <c:noMultiLvlLbl val="0"/>
      </c:catAx>
      <c:valAx>
        <c:axId val="175489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6578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'2013-2016'!$P$23</c:f>
              <c:strCache>
                <c:ptCount val="1"/>
                <c:pt idx="0">
                  <c:v>1 четв.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'2013-2016'!$O$24:$O$25</c:f>
              <c:strCache>
                <c:ptCount val="2"/>
                <c:pt idx="0">
                  <c:v>7а (2015-2016)</c:v>
                </c:pt>
                <c:pt idx="1">
                  <c:v>7б(2015-2016)</c:v>
                </c:pt>
              </c:strCache>
            </c:strRef>
          </c:cat>
          <c:val>
            <c:numRef>
              <c:f>'2013-2016'!$P$24:$P$25</c:f>
              <c:numCache>
                <c:formatCode>0%</c:formatCode>
                <c:ptCount val="2"/>
                <c:pt idx="0">
                  <c:v>0.28000000000000003</c:v>
                </c:pt>
                <c:pt idx="1">
                  <c:v>0.28000000000000003</c:v>
                </c:pt>
              </c:numCache>
            </c:numRef>
          </c:val>
        </c:ser>
        <c:ser>
          <c:idx val="1"/>
          <c:order val="1"/>
          <c:tx>
            <c:strRef>
              <c:f>'2013-2016'!$Q$23</c:f>
              <c:strCache>
                <c:ptCount val="1"/>
                <c:pt idx="0">
                  <c:v>2 четв.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'2013-2016'!$O$24:$O$25</c:f>
              <c:strCache>
                <c:ptCount val="2"/>
                <c:pt idx="0">
                  <c:v>7а (2015-2016)</c:v>
                </c:pt>
                <c:pt idx="1">
                  <c:v>7б(2015-2016)</c:v>
                </c:pt>
              </c:strCache>
            </c:strRef>
          </c:cat>
          <c:val>
            <c:numRef>
              <c:f>'2013-2016'!$Q$24:$Q$25</c:f>
              <c:numCache>
                <c:formatCode>0%</c:formatCode>
                <c:ptCount val="2"/>
                <c:pt idx="0">
                  <c:v>0.28000000000000003</c:v>
                </c:pt>
                <c:pt idx="1">
                  <c:v>0.28000000000000003</c:v>
                </c:pt>
              </c:numCache>
            </c:numRef>
          </c:val>
        </c:ser>
        <c:ser>
          <c:idx val="2"/>
          <c:order val="2"/>
          <c:tx>
            <c:strRef>
              <c:f>'2013-2016'!$R$23</c:f>
              <c:strCache>
                <c:ptCount val="1"/>
                <c:pt idx="0">
                  <c:v>3 четв.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'2013-2016'!$O$24:$O$25</c:f>
              <c:strCache>
                <c:ptCount val="2"/>
                <c:pt idx="0">
                  <c:v>7а (2015-2016)</c:v>
                </c:pt>
                <c:pt idx="1">
                  <c:v>7б(2015-2016)</c:v>
                </c:pt>
              </c:strCache>
            </c:strRef>
          </c:cat>
          <c:val>
            <c:numRef>
              <c:f>'2013-2016'!$R$24:$R$25</c:f>
              <c:numCache>
                <c:formatCode>0%</c:formatCode>
                <c:ptCount val="2"/>
                <c:pt idx="0">
                  <c:v>0.19</c:v>
                </c:pt>
                <c:pt idx="1">
                  <c:v>0.28000000000000003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3010336"/>
        <c:axId val="473009776"/>
      </c:barChart>
      <c:catAx>
        <c:axId val="473010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3009776"/>
        <c:crosses val="autoZero"/>
        <c:auto val="1"/>
        <c:lblAlgn val="ctr"/>
        <c:lblOffset val="100"/>
        <c:noMultiLvlLbl val="0"/>
      </c:catAx>
      <c:valAx>
        <c:axId val="473009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3010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'2013-2016'!$P$27</c:f>
              <c:strCache>
                <c:ptCount val="1"/>
                <c:pt idx="0">
                  <c:v>1 четв.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'2013-2016'!$O$28:$O$30</c:f>
              <c:strCache>
                <c:ptCount val="3"/>
                <c:pt idx="0">
                  <c:v>8а (2015-2016)</c:v>
                </c:pt>
                <c:pt idx="1">
                  <c:v>8б (2015-2016)</c:v>
                </c:pt>
                <c:pt idx="2">
                  <c:v>8в (2015-2016)</c:v>
                </c:pt>
              </c:strCache>
            </c:strRef>
          </c:cat>
          <c:val>
            <c:numRef>
              <c:f>'2013-2016'!$P$28:$P$30</c:f>
              <c:numCache>
                <c:formatCode>0%</c:formatCode>
                <c:ptCount val="3"/>
                <c:pt idx="0">
                  <c:v>0.19</c:v>
                </c:pt>
                <c:pt idx="1">
                  <c:v>0.18</c:v>
                </c:pt>
                <c:pt idx="2">
                  <c:v>0.52</c:v>
                </c:pt>
              </c:numCache>
            </c:numRef>
          </c:val>
        </c:ser>
        <c:ser>
          <c:idx val="1"/>
          <c:order val="1"/>
          <c:tx>
            <c:strRef>
              <c:f>'2013-2016'!$Q$27</c:f>
              <c:strCache>
                <c:ptCount val="1"/>
                <c:pt idx="0">
                  <c:v>2 четв.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'2013-2016'!$O$28:$O$30</c:f>
              <c:strCache>
                <c:ptCount val="3"/>
                <c:pt idx="0">
                  <c:v>8а (2015-2016)</c:v>
                </c:pt>
                <c:pt idx="1">
                  <c:v>8б (2015-2016)</c:v>
                </c:pt>
                <c:pt idx="2">
                  <c:v>8в (2015-2016)</c:v>
                </c:pt>
              </c:strCache>
            </c:strRef>
          </c:cat>
          <c:val>
            <c:numRef>
              <c:f>'2013-2016'!$Q$28:$Q$30</c:f>
              <c:numCache>
                <c:formatCode>0%</c:formatCode>
                <c:ptCount val="3"/>
                <c:pt idx="0">
                  <c:v>0.38</c:v>
                </c:pt>
                <c:pt idx="1">
                  <c:v>0.14000000000000001</c:v>
                </c:pt>
                <c:pt idx="2">
                  <c:v>0.56000000000000005</c:v>
                </c:pt>
              </c:numCache>
            </c:numRef>
          </c:val>
        </c:ser>
        <c:ser>
          <c:idx val="2"/>
          <c:order val="2"/>
          <c:tx>
            <c:strRef>
              <c:f>'2013-2016'!$R$27</c:f>
              <c:strCache>
                <c:ptCount val="1"/>
                <c:pt idx="0">
                  <c:v>3 четв.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'2013-2016'!$O$28:$O$30</c:f>
              <c:strCache>
                <c:ptCount val="3"/>
                <c:pt idx="0">
                  <c:v>8а (2015-2016)</c:v>
                </c:pt>
                <c:pt idx="1">
                  <c:v>8б (2015-2016)</c:v>
                </c:pt>
                <c:pt idx="2">
                  <c:v>8в (2015-2016)</c:v>
                </c:pt>
              </c:strCache>
            </c:strRef>
          </c:cat>
          <c:val>
            <c:numRef>
              <c:f>'2013-2016'!$R$28:$R$30</c:f>
              <c:numCache>
                <c:formatCode>0%</c:formatCode>
                <c:ptCount val="3"/>
                <c:pt idx="0">
                  <c:v>0.38</c:v>
                </c:pt>
                <c:pt idx="1">
                  <c:v>0.18</c:v>
                </c:pt>
                <c:pt idx="2">
                  <c:v>0.52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9918432"/>
        <c:axId val="359912832"/>
      </c:barChart>
      <c:catAx>
        <c:axId val="35991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9912832"/>
        <c:crosses val="autoZero"/>
        <c:auto val="1"/>
        <c:lblAlgn val="ctr"/>
        <c:lblOffset val="100"/>
        <c:noMultiLvlLbl val="0"/>
      </c:catAx>
      <c:valAx>
        <c:axId val="359912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9918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'2013-2016'!$P$32</c:f>
              <c:strCache>
                <c:ptCount val="1"/>
                <c:pt idx="0">
                  <c:v>1 четв.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'2013-2016'!$O$33:$O$35</c:f>
              <c:strCache>
                <c:ptCount val="3"/>
                <c:pt idx="0">
                  <c:v>9а (2015-2016)</c:v>
                </c:pt>
                <c:pt idx="1">
                  <c:v>9б (2015-2016)</c:v>
                </c:pt>
                <c:pt idx="2">
                  <c:v>9в (2015-2016)</c:v>
                </c:pt>
              </c:strCache>
            </c:strRef>
          </c:cat>
          <c:val>
            <c:numRef>
              <c:f>'2013-2016'!$P$33:$P$35</c:f>
              <c:numCache>
                <c:formatCode>0%</c:formatCode>
                <c:ptCount val="3"/>
                <c:pt idx="0">
                  <c:v>0.52</c:v>
                </c:pt>
                <c:pt idx="1">
                  <c:v>0.11</c:v>
                </c:pt>
                <c:pt idx="2">
                  <c:v>0.28000000000000003</c:v>
                </c:pt>
              </c:numCache>
            </c:numRef>
          </c:val>
        </c:ser>
        <c:ser>
          <c:idx val="1"/>
          <c:order val="1"/>
          <c:tx>
            <c:strRef>
              <c:f>'2013-2016'!$Q$32</c:f>
              <c:strCache>
                <c:ptCount val="1"/>
                <c:pt idx="0">
                  <c:v>2 четв.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'2013-2016'!$O$33:$O$35</c:f>
              <c:strCache>
                <c:ptCount val="3"/>
                <c:pt idx="0">
                  <c:v>9а (2015-2016)</c:v>
                </c:pt>
                <c:pt idx="1">
                  <c:v>9б (2015-2016)</c:v>
                </c:pt>
                <c:pt idx="2">
                  <c:v>9в (2015-2016)</c:v>
                </c:pt>
              </c:strCache>
            </c:strRef>
          </c:cat>
          <c:val>
            <c:numRef>
              <c:f>'2013-2016'!$Q$33:$Q$35</c:f>
              <c:numCache>
                <c:formatCode>0%</c:formatCode>
                <c:ptCount val="3"/>
                <c:pt idx="0">
                  <c:v>0.56000000000000005</c:v>
                </c:pt>
                <c:pt idx="1">
                  <c:v>0.05</c:v>
                </c:pt>
                <c:pt idx="2">
                  <c:v>0.2</c:v>
                </c:pt>
              </c:numCache>
            </c:numRef>
          </c:val>
        </c:ser>
        <c:ser>
          <c:idx val="2"/>
          <c:order val="2"/>
          <c:tx>
            <c:strRef>
              <c:f>'2013-2016'!$R$32</c:f>
              <c:strCache>
                <c:ptCount val="1"/>
                <c:pt idx="0">
                  <c:v>3 четв.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'2013-2016'!$O$33:$O$35</c:f>
              <c:strCache>
                <c:ptCount val="3"/>
                <c:pt idx="0">
                  <c:v>9а (2015-2016)</c:v>
                </c:pt>
                <c:pt idx="1">
                  <c:v>9б (2015-2016)</c:v>
                </c:pt>
                <c:pt idx="2">
                  <c:v>9в (2015-2016)</c:v>
                </c:pt>
              </c:strCache>
            </c:strRef>
          </c:cat>
          <c:val>
            <c:numRef>
              <c:f>'2013-2016'!$R$33:$R$35</c:f>
              <c:numCache>
                <c:formatCode>0%</c:formatCode>
                <c:ptCount val="3"/>
                <c:pt idx="0">
                  <c:v>0.6</c:v>
                </c:pt>
                <c:pt idx="1">
                  <c:v>0.05</c:v>
                </c:pt>
                <c:pt idx="2">
                  <c:v>0.32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3013136"/>
        <c:axId val="473015376"/>
      </c:barChart>
      <c:catAx>
        <c:axId val="473013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3015376"/>
        <c:crosses val="autoZero"/>
        <c:auto val="1"/>
        <c:lblAlgn val="ctr"/>
        <c:lblOffset val="100"/>
        <c:noMultiLvlLbl val="0"/>
      </c:catAx>
      <c:valAx>
        <c:axId val="473015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3013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3/21/2016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213945"/>
            <a:ext cx="7766936" cy="2836891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Итоги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III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четверти </a:t>
            </a:r>
            <a:b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2015-2016 </a:t>
            </a:r>
            <a:b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учебного года 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Педагогический совет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86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52663"/>
            <a:ext cx="8596668" cy="1677737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Качественная успеваемость </a:t>
            </a:r>
            <a:b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параллели 9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-х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классов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8379592"/>
              </p:ext>
            </p:extLst>
          </p:nvPr>
        </p:nvGraphicFramePr>
        <p:xfrm>
          <a:off x="541421" y="1636295"/>
          <a:ext cx="9035715" cy="4680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9721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77334" y="168442"/>
            <a:ext cx="8596668" cy="210552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Динамика качества овладения образовательной программой </a:t>
            </a:r>
            <a:b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в 5-9 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классах</a:t>
            </a: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/>
            </a:r>
            <a:b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</a:br>
            <a:endParaRPr lang="ru-RU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6935553"/>
              </p:ext>
            </p:extLst>
          </p:nvPr>
        </p:nvGraphicFramePr>
        <p:xfrm>
          <a:off x="677335" y="1840833"/>
          <a:ext cx="8117750" cy="4740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7229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77334" y="324853"/>
            <a:ext cx="8596668" cy="205739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Динамика качества овладения образовательной программой </a:t>
            </a:r>
            <a:b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во 2-9 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классах</a:t>
            </a: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/>
            </a:r>
            <a:b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</a:br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6959092"/>
              </p:ext>
            </p:extLst>
          </p:nvPr>
        </p:nvGraphicFramePr>
        <p:xfrm>
          <a:off x="926432" y="2057400"/>
          <a:ext cx="8049126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982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6885" y="156411"/>
            <a:ext cx="9420726" cy="223787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Динамика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абсолютной 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успеваемости и качества </a:t>
            </a:r>
            <a:b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овладения образовательной программой </a:t>
            </a:r>
            <a:b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 2-9 классах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502643"/>
              </p:ext>
            </p:extLst>
          </p:nvPr>
        </p:nvGraphicFramePr>
        <p:xfrm>
          <a:off x="818147" y="2057400"/>
          <a:ext cx="9841832" cy="4355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975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igslide.ru/images/15/14134/960/img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189" y="1753977"/>
            <a:ext cx="6424864" cy="4818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1580" y="794084"/>
            <a:ext cx="8734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БЛАГОДАРИМ ЗА ПРОДЕЛАННУЮ РАБОТУ!</a:t>
            </a:r>
            <a:endParaRPr lang="ru-R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126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92505"/>
            <a:ext cx="8596668" cy="1737895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Качественная успеваемость </a:t>
            </a:r>
            <a:b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параллели 2-х классов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8209260"/>
              </p:ext>
            </p:extLst>
          </p:nvPr>
        </p:nvGraphicFramePr>
        <p:xfrm>
          <a:off x="677334" y="1588169"/>
          <a:ext cx="8815581" cy="5065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788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6569"/>
            <a:ext cx="8596668" cy="1713832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Качественная успеваемость </a:t>
            </a:r>
            <a:b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параллели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3-х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классов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4736238"/>
              </p:ext>
            </p:extLst>
          </p:nvPr>
        </p:nvGraphicFramePr>
        <p:xfrm>
          <a:off x="1046747" y="1479884"/>
          <a:ext cx="8446169" cy="4812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706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80474"/>
            <a:ext cx="8596668" cy="1749926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Качественная успеваемость </a:t>
            </a:r>
            <a:b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параллели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4-х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классов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7880407"/>
              </p:ext>
            </p:extLst>
          </p:nvPr>
        </p:nvGraphicFramePr>
        <p:xfrm>
          <a:off x="677335" y="1564105"/>
          <a:ext cx="9200592" cy="4920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5513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99545"/>
            <a:ext cx="8596668" cy="16308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Динамика качества овладения образовательной программой </a:t>
            </a:r>
            <a:b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во 2-4 классах</a:t>
            </a: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/>
            </a:r>
            <a:b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</a:br>
            <a:endParaRPr lang="ru-RU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3655439"/>
              </p:ext>
            </p:extLst>
          </p:nvPr>
        </p:nvGraphicFramePr>
        <p:xfrm>
          <a:off x="677334" y="1930400"/>
          <a:ext cx="8707298" cy="4301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5794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28600"/>
            <a:ext cx="8596668" cy="170180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Качественная успеваемость </a:t>
            </a:r>
            <a:b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параллели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5-х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классов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2478614"/>
              </p:ext>
            </p:extLst>
          </p:nvPr>
        </p:nvGraphicFramePr>
        <p:xfrm>
          <a:off x="677334" y="1588168"/>
          <a:ext cx="8596668" cy="4523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2324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64695"/>
            <a:ext cx="8596668" cy="1665705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Качественная успеваемость </a:t>
            </a:r>
            <a:b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параллели 6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-х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классов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9061353"/>
              </p:ext>
            </p:extLst>
          </p:nvPr>
        </p:nvGraphicFramePr>
        <p:xfrm>
          <a:off x="360947" y="1540043"/>
          <a:ext cx="9312442" cy="4944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0620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40632"/>
            <a:ext cx="8596668" cy="168976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Качественная успеваемость </a:t>
            </a:r>
            <a:b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параллели 7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-х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классов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6477276"/>
              </p:ext>
            </p:extLst>
          </p:nvPr>
        </p:nvGraphicFramePr>
        <p:xfrm>
          <a:off x="300789" y="1564105"/>
          <a:ext cx="9131969" cy="4944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9238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24853"/>
            <a:ext cx="8596668" cy="1605547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Качественная успеваемость </a:t>
            </a:r>
            <a:b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параллели 8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-х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классов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9087626"/>
              </p:ext>
            </p:extLst>
          </p:nvPr>
        </p:nvGraphicFramePr>
        <p:xfrm>
          <a:off x="677334" y="1528011"/>
          <a:ext cx="8596668" cy="4993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168417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143</TotalTime>
  <Words>42</Words>
  <Application>Microsoft Office PowerPoint</Application>
  <PresentationFormat>Широкоэкранный</PresentationFormat>
  <Paragraphs>15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Bookman Old Style</vt:lpstr>
      <vt:lpstr>Trebuchet MS</vt:lpstr>
      <vt:lpstr>Wingdings 3</vt:lpstr>
      <vt:lpstr>Грань</vt:lpstr>
      <vt:lpstr>Итоги III четверти  2015-2016  учебного года </vt:lpstr>
      <vt:lpstr>Качественная успеваемость  в параллели 2-х классов</vt:lpstr>
      <vt:lpstr>Качественная успеваемость  в параллели 3-х классов</vt:lpstr>
      <vt:lpstr>Качественная успеваемость  в параллели 4-х классов</vt:lpstr>
      <vt:lpstr>Динамика качества овладения образовательной программой  во 2-4 классах </vt:lpstr>
      <vt:lpstr>Качественная успеваемость  в параллели 5-х классов</vt:lpstr>
      <vt:lpstr>Качественная успеваемость  в параллели 6-х классов</vt:lpstr>
      <vt:lpstr>Качественная успеваемость  в параллели 7-х классов</vt:lpstr>
      <vt:lpstr>Качественная успеваемость  в параллели 8-х классов</vt:lpstr>
      <vt:lpstr>Качественная успеваемость  в параллели 9-х классов</vt:lpstr>
      <vt:lpstr>Динамика качества овладения образовательной программой  в 5-9 классах </vt:lpstr>
      <vt:lpstr>Динамика качества овладения образовательной программой  во 2-9 классах </vt:lpstr>
      <vt:lpstr>Динамика  абсолютной успеваемости и качества  овладения образовательной программой  во 2-9 классах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III четверти  2015-2016  учебного года</dc:title>
  <dc:creator>207</dc:creator>
  <cp:lastModifiedBy>207</cp:lastModifiedBy>
  <cp:revision>9</cp:revision>
  <dcterms:created xsi:type="dcterms:W3CDTF">2016-03-21T11:10:00Z</dcterms:created>
  <dcterms:modified xsi:type="dcterms:W3CDTF">2016-03-21T13:33:23Z</dcterms:modified>
</cp:coreProperties>
</file>