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6639272" cy="100811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г. Южно-Сахалинск,</a:t>
            </a:r>
          </a:p>
          <a:p>
            <a:r>
              <a:rPr lang="ru-RU" i="1" dirty="0" smtClean="0"/>
              <a:t>МБОУ СОШ №6</a:t>
            </a:r>
            <a:endParaRPr lang="ru-RU" i="1" dirty="0" smtClean="0"/>
          </a:p>
          <a:p>
            <a:r>
              <a:rPr lang="ru-RU" i="1" dirty="0" smtClean="0"/>
              <a:t>Глушкова </a:t>
            </a:r>
            <a:r>
              <a:rPr lang="ru-RU" i="1" dirty="0" smtClean="0"/>
              <a:t>Влада, 9 </a:t>
            </a:r>
            <a:r>
              <a:rPr lang="ru-RU" i="1" dirty="0" smtClean="0"/>
              <a:t>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8" y="332656"/>
            <a:ext cx="4409860" cy="4985592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</a:ln>
          <a:scene3d>
            <a:camera prst="isometricOffAxis2Lef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7020272" cy="171068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latin typeface="Constantia" panose="02030602050306030303" pitchFamily="18" charset="0"/>
                <a:cs typeface="Aharoni" panose="02010803020104030203" pitchFamily="2" charset="-79"/>
              </a:rPr>
              <a:t>Кальций: №</a:t>
            </a:r>
            <a:r>
              <a:rPr lang="ru-RU" sz="6600" i="1" dirty="0" smtClean="0">
                <a:latin typeface="Constantia" panose="02030602050306030303" pitchFamily="18" charset="0"/>
                <a:cs typeface="Aharoni" panose="02010803020104030203" pitchFamily="2" charset="-79"/>
              </a:rPr>
              <a:t>20 </a:t>
            </a:r>
            <a:endParaRPr lang="ru-RU" sz="6600" i="1" dirty="0">
              <a:latin typeface="Constantia" panose="02030602050306030303" pitchFamily="18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3050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2015/12/03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1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Кальций – фтористый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отличие от CaCl</a:t>
            </a:r>
            <a:r>
              <a:rPr lang="ru-RU" baseline="-25000" dirty="0"/>
              <a:t>2</a:t>
            </a:r>
            <a:r>
              <a:rPr lang="ru-RU" dirty="0"/>
              <a:t> и других галогенидов кальция эта соль практически нерастворима в воде. Фтористый кальций входит в состав апатита, там это бесполезная примесь. Зато чистый кристаллический дифторид кальция – вещество очень полезное. Это один из главных металлургических флюсов – веществ, помогающих отделять металлы от пустой породы. В этом качестве фтористый кальций используют очень давно, и не случайно одно из названий этого минерала – плавиковый шпат. Плавиковый – от «плавить».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9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Почему кальций – кальций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латинском языке слово «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calx</a:t>
            </a:r>
            <a:r>
              <a:rPr lang="ru-RU" dirty="0"/>
              <a:t>» обозначает известь и сравнительно мягкие, легко обрабатываемые камни, в первую очередь мел и мрамор. От этого слова и произошло название элемента №20.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52736"/>
            <a:ext cx="3200400" cy="302666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68" y="3429000"/>
            <a:ext cx="3334216" cy="33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9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получают кальций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 Кальций </a:t>
            </a:r>
            <a:r>
              <a:rPr lang="ru-RU" dirty="0"/>
              <a:t>впервые получен Дэви в 1808 г. с помощью электролиза. Но, как и другие щелочные и щелочноземельные металлы, элемент №20 нельзя получить электролизом из водных растворов. Кальций получают при электролизе его расплавленных солей.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2. Другой </a:t>
            </a:r>
            <a:r>
              <a:rPr lang="ru-RU" dirty="0"/>
              <a:t>метод получения кальция – металлотермический – был теоретически обоснован еще в 1865 г. известным русским химиком Н.Н. Бекетовым. Кальций восстанавливают алюминием при давлении всего в 0,01 мм ртутного столба. Температура процесса </a:t>
            </a:r>
            <a:r>
              <a:rPr lang="ru-RU" dirty="0" smtClean="0"/>
              <a:t>1100-1200°C</a:t>
            </a:r>
            <a:r>
              <a:rPr lang="ru-RU" dirty="0"/>
              <a:t>. Кальций получается при этом в виде пара, который затем </a:t>
            </a:r>
            <a:r>
              <a:rPr lang="ru-RU" dirty="0" smtClean="0"/>
              <a:t>конденсируют.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43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/>
          <a:lstStyle/>
          <a:p>
            <a:r>
              <a:rPr lang="ru-RU" dirty="0" smtClean="0"/>
              <a:t>Еда, богатая кальцием: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4230"/>
            <a:ext cx="6084168" cy="405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11" y="764704"/>
            <a:ext cx="5701589" cy="403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812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600" b="1" dirty="0" smtClean="0"/>
              <a:t>	</a:t>
            </a: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 </a:t>
            </a: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</a:rPr>
              <a:t>последнего времени металлический кальций почти не находил применения. США, например, до второй мировой войны потребляли в год всего </a:t>
            </a: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10-25</a:t>
            </a: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</a:rPr>
              <a:t> т кальция, Германия – </a:t>
            </a: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5-10</a:t>
            </a: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</a:rPr>
              <a:t> т. Но для развития новых областей техники нужны многие редкие и тугоплавкие металлы. Выяснилось, что кальции – очень удобный и активный восстановитель многих из них, и элемент №20 стали применять при получении тория, ванадия, циркония, бериллия, ниобия, урана, тантала и других тугоплавких </a:t>
            </a: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металлов.</a:t>
            </a:r>
            <a:b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Способность </a:t>
            </a: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</a:rPr>
              <a:t>кальция связывать кислород и азот позволила применить его для очистки инертных газов и как геттер </a:t>
            </a:r>
            <a:r>
              <a:rPr lang="ru-RU" sz="9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(Геттер – вещество, служащее для поглощения газов и создания глубокого вакуума в электронных приборах.)</a:t>
            </a: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</a:rPr>
              <a:t> в вакуумной </a:t>
            </a: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радиоаппаратуре.</a:t>
            </a:r>
            <a:b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Кальций </a:t>
            </a: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</a:rPr>
              <a:t>используют и в металлургии меди, никеля, специальных сталей и бронз; им связывают вредные примеси серы, фосфора, избыточного углерода. В тех же целях применяют сплавы кальция с кремнием, литием, натрием, бором, алюминием.</a:t>
            </a:r>
          </a:p>
          <a:p>
            <a:endParaRPr lang="ru-RU" sz="3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Применение кальция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19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764703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Каков итог: от кальция никуда, и без него – тоже. Он – прочная основа, одно из важных составляющих, которое можно встретить повсюду. Что говорить, если в самом человеке содержится от 1 до 2,2 килограммов элемента №20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435" y="4941168"/>
            <a:ext cx="8433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17" y="1966775"/>
            <a:ext cx="4534143" cy="3083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05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837" y="11663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Общая</a:t>
            </a:r>
            <a:br>
              <a:rPr lang="ru-RU" dirty="0" smtClean="0"/>
            </a:br>
            <a:r>
              <a:rPr lang="ru-RU" dirty="0" smtClean="0"/>
              <a:t>информация: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4008" y="202849"/>
            <a:ext cx="4343400" cy="6624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Кальций – один из самых распространенных элементов на Земле. В природе его очень много: из солей кальция образованы горные массивы и глинистые породы, он есть в морской и речной воде, входит в состав растительных и животных </a:t>
            </a:r>
            <a:r>
              <a:rPr lang="ru-RU" sz="3400" dirty="0" smtClean="0"/>
              <a:t>организмов. 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Электронная 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конфигурация: </a:t>
            </a:r>
            <a:r>
              <a:rPr lang="ru-RU" sz="3400" dirty="0"/>
              <a:t>[Ar]4s</a:t>
            </a:r>
            <a:r>
              <a:rPr lang="ru-RU" sz="3400" baseline="30000" dirty="0"/>
              <a:t>2</a:t>
            </a:r>
            <a:endParaRPr lang="ru-RU" sz="3400" dirty="0"/>
          </a:p>
          <a:p>
            <a:pPr marL="0" indent="0">
              <a:buNone/>
            </a:pP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Порядковый номер: </a:t>
            </a:r>
            <a:r>
              <a:rPr lang="ru-RU" sz="3400" dirty="0">
                <a:solidFill>
                  <a:schemeClr val="tx1"/>
                </a:solidFill>
              </a:rPr>
              <a:t>20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Открытие: </a:t>
            </a:r>
            <a:r>
              <a:rPr lang="ru-RU" sz="3400" dirty="0">
                <a:solidFill>
                  <a:schemeClr val="tx1"/>
                </a:solidFill>
              </a:rPr>
              <a:t>1808 г.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Температура плавления: </a:t>
            </a:r>
            <a:r>
              <a:rPr lang="ru-RU" sz="3400" dirty="0">
                <a:solidFill>
                  <a:schemeClr val="tx1"/>
                </a:solidFill>
              </a:rPr>
              <a:t>842°C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Атомная масса: </a:t>
            </a:r>
            <a:r>
              <a:rPr lang="ru-RU" sz="3400" dirty="0">
                <a:solidFill>
                  <a:schemeClr val="tx1"/>
                </a:solidFill>
              </a:rPr>
              <a:t>40,078 ± 0,004 а. е. м.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Первооткрыватель: </a:t>
            </a:r>
            <a:r>
              <a:rPr lang="ru-RU" sz="3400" dirty="0">
                <a:solidFill>
                  <a:schemeClr val="tx1"/>
                </a:solidFill>
              </a:rPr>
              <a:t>Дэви, </a:t>
            </a:r>
            <a:r>
              <a:rPr lang="ru-RU" sz="3400" dirty="0" smtClean="0">
                <a:solidFill>
                  <a:schemeClr val="tx1"/>
                </a:solidFill>
              </a:rPr>
              <a:t>Гемфри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9" y="1052736"/>
            <a:ext cx="3682944" cy="295232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" y="3783619"/>
            <a:ext cx="4544471" cy="30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Этот </a:t>
            </a:r>
            <a:r>
              <a:rPr lang="ru-RU" dirty="0"/>
              <a:t>металл и внешне и по поведению совсем непохож на щелочные металлы, общение с которыми чревато опасностью пожаров и ожогов. Его можно спокойно хранить на воздухе, он не воспламеняется от воды. Механические свойства элементарного кальция не делают его «белой вороной» в семье металлов: по прочности и твердости кальций превосходит многие из них; его можно обтачивать на токарном станке, вытягивать в проволоку, ковать, прессовать.</a:t>
            </a:r>
          </a:p>
        </p:txBody>
      </p:sp>
    </p:spTree>
    <p:extLst>
      <p:ext uri="{BB962C8B-B14F-4D97-AF65-F5344CB8AC3E}">
        <p14:creationId xmlns:p14="http://schemas.microsoft.com/office/powerpoint/2010/main" val="180668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 rot="10800000" flipV="1">
            <a:off x="179508" y="188640"/>
            <a:ext cx="8784979" cy="64807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dirty="0" smtClean="0"/>
              <a:t>	Кальций </a:t>
            </a:r>
            <a:r>
              <a:rPr lang="ru-RU" dirty="0"/>
              <a:t>легко реагирует с кислородом, серой, галогенами. Даже с азотом и водородом при определенных условиях он вступает в реакции. Среда окислов углерода, инертная для большинства металлов, для кальция – агрессивная. Он сгорает в атмосфере CO и CO</a:t>
            </a:r>
            <a:r>
              <a:rPr lang="ru-RU" baseline="-25000" dirty="0"/>
              <a:t>2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Естественно, что, обладая такими химическими свойствами, кальций не может находиться в природе в свободном состоянии. Зато соединения кальция – и природные и искусственные – приобрели первостепенное значение. О них (хотя бы самых важных) стоит рассказать подробнее.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21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Кальций – углекислый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Карбонат </a:t>
            </a:r>
            <a:r>
              <a:rPr lang="ru-RU" dirty="0"/>
              <a:t>кальция СаCO</a:t>
            </a:r>
            <a:r>
              <a:rPr lang="ru-RU" baseline="-25000" dirty="0"/>
              <a:t>3</a:t>
            </a:r>
            <a:r>
              <a:rPr lang="ru-RU" dirty="0"/>
              <a:t> – одно из самых распространенных на Земле соединений. Минералы на основе СаCO</a:t>
            </a:r>
            <a:r>
              <a:rPr lang="ru-RU" baseline="-25000" dirty="0"/>
              <a:t>3</a:t>
            </a:r>
            <a:r>
              <a:rPr lang="ru-RU" dirty="0"/>
              <a:t> покрывают около 40 млн км</a:t>
            </a:r>
            <a:r>
              <a:rPr lang="ru-RU" baseline="30000" dirty="0"/>
              <a:t>2</a:t>
            </a:r>
            <a:r>
              <a:rPr lang="ru-RU" dirty="0"/>
              <a:t> земной поверхности. Мел, мрамор, известняки, ракушечники – все это СаCO</a:t>
            </a:r>
            <a:r>
              <a:rPr lang="ru-RU" baseline="-25000" dirty="0"/>
              <a:t>3</a:t>
            </a:r>
            <a:r>
              <a:rPr lang="ru-RU" dirty="0"/>
              <a:t> с незначительными примесями, а кальцит – чистый СаCO</a:t>
            </a:r>
            <a:r>
              <a:rPr lang="ru-RU" baseline="-25000" dirty="0"/>
              <a:t>3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79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32656"/>
                <a:ext cx="8686800" cy="841248"/>
              </a:xfrm>
            </p:spPr>
            <p:txBody>
              <a:bodyPr/>
              <a:lstStyle/>
              <a:p>
                <a:r>
                  <a:rPr lang="ru-RU" dirty="0" smtClean="0"/>
                  <a:t>Соединение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 </m:t>
                    </m:r>
                    <m:r>
                      <a:rPr lang="en-US" b="1" i="1" smtClean="0"/>
                      <m:t>𝑪𝒂</m:t>
                    </m:r>
                    <m:sSub>
                      <m:sSubPr>
                        <m:ctrlPr>
                          <a:rPr lang="en-US" b="1" i="1" smtClean="0"/>
                        </m:ctrlPr>
                      </m:sSubPr>
                      <m:e>
                        <m:r>
                          <a:rPr lang="en-US" b="1" i="1" smtClean="0"/>
                          <m:t>𝑪𝑶</m:t>
                        </m:r>
                      </m:e>
                      <m:sub>
                        <m:r>
                          <a:rPr lang="en-US" b="1" i="1" smtClean="0"/>
                          <m:t>𝟑</m:t>
                        </m:r>
                      </m:sub>
                    </m:sSub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32656"/>
                <a:ext cx="8686800" cy="841248"/>
              </a:xfrm>
              <a:blipFill rotWithShape="1">
                <a:blip r:embed="rId2"/>
                <a:stretch>
                  <a:fillRect l="-2246" b="-18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24" y="52654"/>
            <a:ext cx="4788024" cy="364502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242"/>
            <a:ext cx="4354724" cy="403946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9525"/>
            <a:ext cx="5253203" cy="3939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598"/>
            <a:ext cx="4762500" cy="4762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191250" cy="4381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0"/>
            <a:ext cx="3015208" cy="30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4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Кальций – сернокислый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Сульфат </a:t>
            </a:r>
            <a:r>
              <a:rPr lang="ru-RU" dirty="0"/>
              <a:t>кальция СаSO</a:t>
            </a:r>
            <a:r>
              <a:rPr lang="ru-RU" baseline="-25000" dirty="0"/>
              <a:t>4</a:t>
            </a:r>
            <a:r>
              <a:rPr lang="ru-RU" dirty="0"/>
              <a:t> тоже широко распространен в природе. Известный минерал гипс – это кристаллогидрат СаSO</a:t>
            </a:r>
            <a:r>
              <a:rPr lang="ru-RU" baseline="-25000" dirty="0"/>
              <a:t>4</a:t>
            </a:r>
            <a:r>
              <a:rPr lang="ru-RU" dirty="0"/>
              <a:t> · 2Н</a:t>
            </a:r>
            <a:r>
              <a:rPr lang="ru-RU" baseline="-25000" dirty="0"/>
              <a:t>2</a:t>
            </a:r>
            <a:r>
              <a:rPr lang="ru-RU" dirty="0"/>
              <a:t>О. Как вяжущее гипс используют уже много веков, чуть ли не со времен египетских пирамид. Но природному гипсу (гипсовому камню) несвойственна способность твердеть на воздухе и при этом скреплять камни.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8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Кальций – фосфорнокислый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Кальциевая </a:t>
            </a:r>
            <a:r>
              <a:rPr lang="ru-RU" dirty="0"/>
              <a:t>соль ортофосфорной кислоты – основной компонент фосфоритов и апатитов. Эти минералы (тоже достаточно распространенные) – сырье для производства фосфорных удобрений и некоторых других химических продуктов. </a:t>
            </a:r>
            <a:r>
              <a:rPr lang="ru-RU" dirty="0"/>
              <a:t>К</a:t>
            </a:r>
            <a:r>
              <a:rPr lang="ru-RU" dirty="0" smtClean="0"/>
              <a:t>альциевые </a:t>
            </a:r>
            <a:r>
              <a:rPr lang="ru-RU" dirty="0"/>
              <a:t>соли фосфорных кислот, прежде всего трикальцийфосфат Са</a:t>
            </a:r>
            <a:r>
              <a:rPr lang="ru-RU" baseline="-25000" dirty="0"/>
              <a:t>3</a:t>
            </a:r>
            <a:r>
              <a:rPr lang="ru-RU" dirty="0"/>
              <a:t>(РO</a:t>
            </a:r>
            <a:r>
              <a:rPr lang="ru-RU" baseline="-25000" dirty="0"/>
              <a:t>4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, всегда есть в организмах людей и животных. Са</a:t>
            </a:r>
            <a:r>
              <a:rPr lang="ru-RU" baseline="-25000" dirty="0"/>
              <a:t>3</a:t>
            </a:r>
            <a:r>
              <a:rPr lang="ru-RU" dirty="0"/>
              <a:t>(РO</a:t>
            </a:r>
            <a:r>
              <a:rPr lang="ru-RU" baseline="-25000" dirty="0"/>
              <a:t>4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 – главный «конструкционный материал» наших костей.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23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Кальций – хлористый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Эта </a:t>
            </a:r>
            <a:r>
              <a:rPr lang="ru-RU" dirty="0"/>
              <a:t>соль кальция встречается в природе намного реже, чем карбонат, сульфат или фосфаты кальция. Ее получают как побочный продукт в производстве соды аммиачным способом. Природный хлористый кальций это обычно кристаллогидрат СаСl</a:t>
            </a:r>
            <a:r>
              <a:rPr lang="ru-RU" baseline="-25000" dirty="0"/>
              <a:t>2</a:t>
            </a:r>
            <a:r>
              <a:rPr lang="ru-RU" dirty="0"/>
              <a:t> · 6Н</a:t>
            </a:r>
            <a:r>
              <a:rPr lang="ru-RU" baseline="-25000" dirty="0"/>
              <a:t>2</a:t>
            </a:r>
            <a:r>
              <a:rPr lang="ru-RU" dirty="0"/>
              <a:t>O, который при нагревании теряет сначала четыре молекулы воды, а затем и остальные.</a:t>
            </a:r>
          </a:p>
          <a:p>
            <a:r>
              <a:rPr lang="ru-RU" dirty="0"/>
              <a:t>Безводный хлористый кальций сильно гигроскопичен, его применяют для сушки жидкостей и газов.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78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</TotalTime>
  <Words>352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Кальций: №20 </vt:lpstr>
      <vt:lpstr>Общая информация:</vt:lpstr>
      <vt:lpstr>Презентация PowerPoint</vt:lpstr>
      <vt:lpstr>Презентация PowerPoint</vt:lpstr>
      <vt:lpstr>Кальций – углекислый </vt:lpstr>
      <vt:lpstr>Соединение Ca〖CO〗_3</vt:lpstr>
      <vt:lpstr>Кальций – сернокислый </vt:lpstr>
      <vt:lpstr>Кальций – фосфорнокислый </vt:lpstr>
      <vt:lpstr>Кальций – хлористый </vt:lpstr>
      <vt:lpstr>Кальций – фтористый </vt:lpstr>
      <vt:lpstr>Почему кальций – кальций </vt:lpstr>
      <vt:lpstr>Как получают кальций </vt:lpstr>
      <vt:lpstr>Еда, богатая кальцием:</vt:lpstr>
      <vt:lpstr>Применение кальция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---</cp:lastModifiedBy>
  <cp:revision>20</cp:revision>
  <dcterms:created xsi:type="dcterms:W3CDTF">2015-12-03T08:51:00Z</dcterms:created>
  <dcterms:modified xsi:type="dcterms:W3CDTF">2015-12-03T12:59:45Z</dcterms:modified>
</cp:coreProperties>
</file>