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03" r:id="rId3"/>
    <p:sldId id="257" r:id="rId4"/>
    <p:sldId id="258" r:id="rId5"/>
    <p:sldId id="279" r:id="rId6"/>
    <p:sldId id="259" r:id="rId7"/>
    <p:sldId id="280" r:id="rId8"/>
    <p:sldId id="261" r:id="rId9"/>
    <p:sldId id="263" r:id="rId10"/>
    <p:sldId id="281" r:id="rId11"/>
    <p:sldId id="291" r:id="rId12"/>
    <p:sldId id="292" r:id="rId13"/>
    <p:sldId id="265" r:id="rId14"/>
    <p:sldId id="266" r:id="rId15"/>
    <p:sldId id="267" r:id="rId16"/>
    <p:sldId id="268" r:id="rId17"/>
    <p:sldId id="293" r:id="rId18"/>
    <p:sldId id="269" r:id="rId19"/>
    <p:sldId id="295" r:id="rId20"/>
    <p:sldId id="271" r:id="rId21"/>
    <p:sldId id="275" r:id="rId22"/>
    <p:sldId id="276" r:id="rId23"/>
    <p:sldId id="298" r:id="rId24"/>
    <p:sldId id="299" r:id="rId25"/>
    <p:sldId id="300" r:id="rId26"/>
    <p:sldId id="301" r:id="rId27"/>
    <p:sldId id="30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279" autoAdjust="0"/>
    <p:restoredTop sz="94660"/>
  </p:normalViewPr>
  <p:slideViewPr>
    <p:cSldViewPr>
      <p:cViewPr>
        <p:scale>
          <a:sx n="66" d="100"/>
          <a:sy n="66" d="100"/>
        </p:scale>
        <p:origin x="-1638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6.8436938803702274E-2"/>
          <c:y val="3.1434643065938281E-2"/>
          <c:w val="0.76315731915089624"/>
          <c:h val="0.82516048521839114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белый </c:v>
                </c:pt>
                <c:pt idx="1">
                  <c:v>горький</c:v>
                </c:pt>
                <c:pt idx="2">
                  <c:v>тёмный</c:v>
                </c:pt>
                <c:pt idx="3">
                  <c:v>молочный</c:v>
                </c:pt>
                <c:pt idx="4">
                  <c:v>пористый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55</c:v>
                </c:pt>
                <c:pt idx="2">
                  <c:v>40</c:v>
                </c:pt>
                <c:pt idx="3">
                  <c:v>25</c:v>
                </c:pt>
                <c:pt idx="4">
                  <c:v>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белый </c:v>
                </c:pt>
                <c:pt idx="1">
                  <c:v>горький</c:v>
                </c:pt>
                <c:pt idx="2">
                  <c:v>тёмный</c:v>
                </c:pt>
                <c:pt idx="3">
                  <c:v>молочный</c:v>
                </c:pt>
                <c:pt idx="4">
                  <c:v>пористый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белый </c:v>
                </c:pt>
                <c:pt idx="1">
                  <c:v>горький</c:v>
                </c:pt>
                <c:pt idx="2">
                  <c:v>тёмный</c:v>
                </c:pt>
                <c:pt idx="3">
                  <c:v>молочный</c:v>
                </c:pt>
                <c:pt idx="4">
                  <c:v>пористый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cone"/>
        <c:axId val="102027648"/>
        <c:axId val="71201920"/>
        <c:axId val="0"/>
      </c:bar3DChart>
      <c:catAx>
        <c:axId val="102027648"/>
        <c:scaling>
          <c:orientation val="minMax"/>
        </c:scaling>
        <c:axPos val="b"/>
        <c:tickLblPos val="nextTo"/>
        <c:crossAx val="71201920"/>
        <c:crosses val="autoZero"/>
        <c:auto val="1"/>
        <c:lblAlgn val="ctr"/>
        <c:lblOffset val="100"/>
      </c:catAx>
      <c:valAx>
        <c:axId val="71201920"/>
        <c:scaling>
          <c:orientation val="minMax"/>
        </c:scaling>
        <c:axPos val="l"/>
        <c:majorGridlines/>
        <c:numFmt formatCode="General" sourceLinked="1"/>
        <c:tickLblPos val="nextTo"/>
        <c:crossAx val="102027648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Любите ли вы шоколад?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Да-90%</c:v>
                </c:pt>
                <c:pt idx="1">
                  <c:v>Нет-7,5%</c:v>
                </c:pt>
                <c:pt idx="2">
                  <c:v>не совсем-2,5%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36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Да-90%</c:v>
                </c:pt>
                <c:pt idx="1">
                  <c:v>Нет-7,5%</c:v>
                </c:pt>
                <c:pt idx="2">
                  <c:v>не совсем-2,5%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Лист1!$A$2:$A$5</c:f>
              <c:strCache>
                <c:ptCount val="3"/>
                <c:pt idx="0">
                  <c:v>Да-90%</c:v>
                </c:pt>
                <c:pt idx="1">
                  <c:v>Нет-7,5%</c:v>
                </c:pt>
                <c:pt idx="2">
                  <c:v>не совсем-2,5%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axId val="71395584"/>
        <c:axId val="71397376"/>
      </c:barChart>
      <c:catAx>
        <c:axId val="71395584"/>
        <c:scaling>
          <c:orientation val="minMax"/>
        </c:scaling>
        <c:axPos val="b"/>
        <c:tickLblPos val="nextTo"/>
        <c:crossAx val="71397376"/>
        <c:crosses val="autoZero"/>
        <c:auto val="1"/>
        <c:lblAlgn val="ctr"/>
        <c:lblOffset val="100"/>
      </c:catAx>
      <c:valAx>
        <c:axId val="71397376"/>
        <c:scaling>
          <c:orientation val="minMax"/>
        </c:scaling>
        <c:axPos val="l"/>
        <c:majorGridlines/>
        <c:numFmt formatCode="General" sourceLinked="1"/>
        <c:tickLblPos val="nextTo"/>
        <c:crossAx val="71395584"/>
        <c:crosses val="autoZero"/>
        <c:crossBetween val="between"/>
      </c:valAx>
    </c:plotArea>
    <c:legend>
      <c:legendPos val="r"/>
      <c:legendEntry>
        <c:idx val="1"/>
        <c:delete val="1"/>
      </c:legendEntry>
      <c:legendEntry>
        <c:idx val="2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 считаете, что шоколад портит зубы?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да-70%</c:v>
                </c:pt>
                <c:pt idx="1">
                  <c:v>нет-25%</c:v>
                </c:pt>
                <c:pt idx="2">
                  <c:v>У разных людей разные зубы-2,5%</c:v>
                </c:pt>
                <c:pt idx="3">
                  <c:v>У некоторых да-2,5%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28</c:v>
                </c:pt>
                <c:pt idx="1">
                  <c:v>10</c:v>
                </c:pt>
                <c:pt idx="2">
                  <c:v>1</c:v>
                </c:pt>
                <c:pt idx="3">
                  <c:v>1.2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Знаете ли вы где родина шоколада?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нет-70%</c:v>
                </c:pt>
                <c:pt idx="1">
                  <c:v>да-10%</c:v>
                </c:pt>
                <c:pt idx="2">
                  <c:v>альпы-7,5%</c:v>
                </c:pt>
                <c:pt idx="3">
                  <c:v>китай-5%</c:v>
                </c:pt>
                <c:pt idx="4">
                  <c:v>не знаю-7,5%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28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нет-70%</c:v>
                </c:pt>
                <c:pt idx="1">
                  <c:v>да-10%</c:v>
                </c:pt>
                <c:pt idx="2">
                  <c:v>альпы-7,5%</c:v>
                </c:pt>
                <c:pt idx="3">
                  <c:v>китай-5%</c:v>
                </c:pt>
                <c:pt idx="4">
                  <c:v>не знаю-7,5%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нет-70%</c:v>
                </c:pt>
                <c:pt idx="1">
                  <c:v>да-10%</c:v>
                </c:pt>
                <c:pt idx="2">
                  <c:v>альпы-7,5%</c:v>
                </c:pt>
                <c:pt idx="3">
                  <c:v>китай-5%</c:v>
                </c:pt>
                <c:pt idx="4">
                  <c:v>не знаю-7,5%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pyramid"/>
        <c:axId val="96948992"/>
        <c:axId val="96950528"/>
        <c:axId val="0"/>
      </c:bar3DChart>
      <c:catAx>
        <c:axId val="96948992"/>
        <c:scaling>
          <c:orientation val="minMax"/>
        </c:scaling>
        <c:axPos val="b"/>
        <c:tickLblPos val="nextTo"/>
        <c:crossAx val="96950528"/>
        <c:crosses val="autoZero"/>
        <c:auto val="1"/>
        <c:lblAlgn val="ctr"/>
        <c:lblOffset val="100"/>
      </c:catAx>
      <c:valAx>
        <c:axId val="96950528"/>
        <c:scaling>
          <c:orientation val="minMax"/>
        </c:scaling>
        <c:axPos val="l"/>
        <c:majorGridlines/>
        <c:numFmt formatCode="General" sourceLinked="1"/>
        <c:tickLblPos val="nextTo"/>
        <c:crossAx val="96948992"/>
        <c:crosses val="autoZero"/>
        <c:crossBetween val="between"/>
      </c:valAx>
    </c:plotArea>
    <c:legend>
      <c:legendPos val="r"/>
      <c:legendEntry>
        <c:idx val="2"/>
        <c:delete val="1"/>
      </c:legendEntry>
      <c:legendEntry>
        <c:idx val="1"/>
        <c:delete val="1"/>
      </c:legendEntry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Считаете ли вы, что шоколад полезен для здоровья?</c:v>
                </c:pt>
              </c:strCache>
            </c:strRef>
          </c:tx>
          <c:cat>
            <c:strRef>
              <c:f>Лист1!$A$2:$A$7</c:f>
              <c:strCache>
                <c:ptCount val="6"/>
                <c:pt idx="0">
                  <c:v>да-30%</c:v>
                </c:pt>
                <c:pt idx="1">
                  <c:v>нет-55%</c:v>
                </c:pt>
                <c:pt idx="2">
                  <c:v>тёмный-2,5%</c:v>
                </c:pt>
                <c:pt idx="3">
                  <c:v>иногдда-2,5%</c:v>
                </c:pt>
                <c:pt idx="4">
                  <c:v>для ума-2,5%</c:v>
                </c:pt>
                <c:pt idx="5">
                  <c:v>на половину да,а на половину нет-2,5%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12</c:v>
                </c:pt>
                <c:pt idx="1">
                  <c:v>22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какой шоколад предпочитаете?</c:v>
                </c:pt>
              </c:strCache>
            </c:strRef>
          </c:tx>
          <c:explosion val="25"/>
          <c:cat>
            <c:strRef>
              <c:f>Лист1!$A$2:$A$5</c:f>
              <c:strCache>
                <c:ptCount val="4"/>
                <c:pt idx="0">
                  <c:v>молочный-57,5%</c:v>
                </c:pt>
                <c:pt idx="1">
                  <c:v>тёмный-7,5%</c:v>
                </c:pt>
                <c:pt idx="2">
                  <c:v>с различными добавками-20%</c:v>
                </c:pt>
                <c:pt idx="3">
                  <c:v>горький-15%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3</c:v>
                </c:pt>
                <c:pt idx="2">
                  <c:v>8</c:v>
                </c:pt>
                <c:pt idx="3">
                  <c:v>1.2</c:v>
                </c:pt>
              </c:numCache>
            </c:numRef>
          </c:val>
        </c:ser>
        <c:firstSliceAng val="0"/>
      </c:pie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5FF3F05-AC29-45CF-927E-C87A434C3AAF}" type="datetimeFigureOut">
              <a:rPr lang="ru-RU" smtClean="0"/>
              <a:pPr/>
              <a:t>16.04.2015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F64DB2B-BBF7-475F-83BE-46A712B9AE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НАУЧНО- ИССЛЕДОВАТЕЛЬСКАЯ РАБОТА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E:\sweets_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357430"/>
            <a:ext cx="4608923" cy="378621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643042" y="1214422"/>
            <a:ext cx="45005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«Всё о шоколаде».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72066" y="2428868"/>
            <a:ext cx="4071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Подготовили ученицы 4-г   класса </a:t>
            </a:r>
          </a:p>
          <a:p>
            <a:r>
              <a:rPr lang="ru-RU" dirty="0" smtClean="0"/>
              <a:t> МБОУ СОШ №1         </a:t>
            </a:r>
          </a:p>
          <a:p>
            <a:r>
              <a:rPr lang="ru-RU" dirty="0" smtClean="0"/>
              <a:t>   </a:t>
            </a:r>
            <a:r>
              <a:rPr lang="ru-RU" b="1" dirty="0" smtClean="0"/>
              <a:t>ГЕРАСИМЕНКО Лилия    И</a:t>
            </a:r>
            <a:br>
              <a:rPr lang="ru-RU" b="1" dirty="0" smtClean="0"/>
            </a:br>
            <a:r>
              <a:rPr lang="ru-RU" b="1" dirty="0" smtClean="0"/>
              <a:t>    ЗАКОНДРАЕВА  Анна</a:t>
            </a:r>
          </a:p>
          <a:p>
            <a:r>
              <a:rPr lang="ru-RU" b="1" dirty="0" smtClean="0"/>
              <a:t>НАУЧНЫЙ РУКОВОДИТЕЛЬ </a:t>
            </a:r>
          </a:p>
          <a:p>
            <a:r>
              <a:rPr lang="ru-RU" b="1" dirty="0" smtClean="0"/>
              <a:t>РУЛЕВА </a:t>
            </a:r>
            <a:r>
              <a:rPr lang="ru-RU" b="1" dirty="0" err="1" smtClean="0"/>
              <a:t>Элия</a:t>
            </a:r>
            <a:r>
              <a:rPr lang="ru-RU" b="1" dirty="0" smtClean="0"/>
              <a:t> </a:t>
            </a:r>
            <a:r>
              <a:rPr lang="ru-RU" b="1" dirty="0" err="1" smtClean="0"/>
              <a:t>Халитовна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857232"/>
            <a:ext cx="8686800" cy="4525963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8000" dirty="0" smtClean="0"/>
              <a:t>А еще шоколад: - улучшает настроение, вызывает прилив сил, заряжает бодростью; - повышает работоспособность; - стимулирует память и мозговую деятельность человека; - повышает внимание; - используется как средство для профилактики простуды; - укрепляет иммунитет; - укрепляет сердце, улучшает кровообращение; - нормализует кровяное давление; - горький шоколад сжигает жир; - препятствует образованию зубного камня;</a:t>
            </a:r>
          </a:p>
          <a:p>
            <a:endParaRPr lang="ru-RU" sz="8000" dirty="0" smtClean="0"/>
          </a:p>
          <a:p>
            <a:r>
              <a:rPr lang="ru-RU" sz="8000" dirty="0" smtClean="0"/>
              <a:t>Шоколад  при умеренном употреблении может быть очень вкусным лекарством.</a:t>
            </a:r>
          </a:p>
          <a:p>
            <a:r>
              <a:rPr lang="ru-RU" sz="8000" dirty="0" smtClean="0"/>
              <a:t>Шоколад очень полезен для десен и зубов. В нем содержатся эфирные масла, обволакивающие зубную эмаль, не дающую размножаться бактериям. Причем, это полезное свойство относится не только к горькому, но и ко всем другим видам шоколада. Дело в том, что эти полезные вещества содержат не сами какао-бобы, которые идут в производство шоколада, а их кожура, которая в основном идет в отходы. Но даже самое незначительное ее количество, содержащееся в шоколаде, способно защитить зубную эмаль от размножения микробов даже не применяя зубную пасту.</a:t>
            </a:r>
          </a:p>
          <a:p>
            <a:r>
              <a:rPr lang="ru-RU" sz="8000" dirty="0" smtClean="0"/>
              <a:t>Японские ученые утверждают, что ежедневное употребление 20-30 граммов шоколада обезопасит вас от заражения раковыми или язвенными заболеваниями.</a:t>
            </a:r>
          </a:p>
          <a:p>
            <a:endParaRPr lang="ru-RU" sz="8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Ученые провели эксперименты и выяснили, что если есть шоколад 3 раза в месяц, вы проживете на год дольше тех, кто отказывает себе в этом удовольствии. Эти же исследования показывают, что люди, которые едят слишком много шоколада, живут меньше. Шоколад содержит белки, жиры, углеводы, которые нужны для нашего организма. Поэтому шоколад подкрепляет и восстанавливает силы человека.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Вред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Вред шоколада может быть из-за  наполнителей </a:t>
            </a:r>
            <a:endParaRPr lang="en-US" b="1" dirty="0" smtClean="0"/>
          </a:p>
          <a:p>
            <a:pPr>
              <a:buNone/>
            </a:pPr>
            <a:r>
              <a:rPr lang="ru-RU" b="1" dirty="0" smtClean="0"/>
              <a:t>которые в нём присутствуют .В него добавляют орехи джемы изюм и другие ингредиенты. Встречаются случаи аллергических реакций на добавки.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Шоколадное семейство.</a:t>
            </a:r>
            <a:br>
              <a:rPr lang="ru-RU" dirty="0" smtClean="0"/>
            </a:br>
            <a:r>
              <a:rPr lang="ru-RU" dirty="0" smtClean="0"/>
              <a:t> Какой бывает шоколад?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714356"/>
            <a:ext cx="8686800" cy="4525963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Начинка у шоколада может быть самой разнообразной – орехи, изюм, печенье, грильяж, вафли, со специальными добавками, такими как витаминосодержащие или медицинские препараты.</a:t>
            </a:r>
          </a:p>
          <a:p>
            <a:endParaRPr lang="ru-RU" dirty="0" smtClean="0"/>
          </a:p>
          <a:p>
            <a:r>
              <a:rPr lang="ru-RU" b="1" dirty="0" smtClean="0"/>
              <a:t>Чёрный (горький) шоколад</a:t>
            </a:r>
            <a:r>
              <a:rPr lang="ru-RU" dirty="0" smtClean="0"/>
              <a:t>  делают из какао тёртого, сахарной пудры и масла какао. Для настоящих специалистов – это единственный и неповторимый сорт шоколада. В нем содержится 30-75% какао – бобов. Изменяя соотношение между сахарной пудрой и какао тёртым, можно изменять вкусовые особенности получаемого шоколада — от горького до сладкого. Чем больше в шоколаде какао тёртого, тем более горьким вкусом и более ярким ароматом обладает шоколад и тем более он ценится.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Молочный шоколад </a:t>
            </a:r>
            <a:r>
              <a:rPr lang="ru-RU" dirty="0" smtClean="0"/>
              <a:t>изготавливают из какао тёртого, масла какао, сахарной пудры и сухого молока, чаще всего используют плёночное сухое молоко жирностью 25 % или сухие сливки.. В нем содержится меньше какао – бобов и больше сахара. Аромат молочному шоколаду придаёт какао, вкус складывается из сахарной пудры и сухого молока. Молочный шоколад больше подходит для украшения выпечки. </a:t>
            </a:r>
          </a:p>
          <a:p>
            <a:r>
              <a:rPr lang="ru-RU" b="1" dirty="0" smtClean="0"/>
              <a:t>Белый шоколад </a:t>
            </a:r>
            <a:r>
              <a:rPr lang="ru-RU" dirty="0" smtClean="0"/>
              <a:t>готовят из масла какао, сахара, плёночного сухого молока и ванилина без добавления какао-порошка, поэтому он имеет кремовый цвет (белый) и не содержит теобромина. Неповторимый вкус белый шоколад приобретает благодаря особому сухому молоку, имеющему карамельный привкус.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Пористый шоколад </a:t>
            </a:r>
            <a:r>
              <a:rPr lang="ru-RU" dirty="0" smtClean="0"/>
              <a:t>получают в основном из десертной шоколадной массы, которую разливают в формы на объёма, помещают в вакуум - котлы и выдерживают в жидком состоянии (при температуре 40° С) в течение 4 ч. В вакууме благодаря расширению пузырьков воздуха образуется пористая структура плитки.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Розовый</a:t>
            </a:r>
            <a:r>
              <a:rPr lang="ru-RU" b="1" dirty="0" smtClean="0"/>
              <a:t> шоколад. </a:t>
            </a:r>
            <a:r>
              <a:rPr lang="ru-RU" dirty="0" smtClean="0"/>
              <a:t>В белый шоколад добавляют клубнику и йогурт, получается очень вкусно и необычно. Содержит много витаминов.</a:t>
            </a:r>
          </a:p>
          <a:p>
            <a:r>
              <a:rPr lang="ru-RU" b="1" dirty="0" smtClean="0"/>
              <a:t>Темный шоколад </a:t>
            </a:r>
            <a:r>
              <a:rPr lang="ru-RU" dirty="0" smtClean="0"/>
              <a:t>- готовят из какао-масла и какао-порошка, добавляя сахар и ваниль, но без молока</a:t>
            </a:r>
            <a:r>
              <a:rPr lang="ru-RU" dirty="0" smtClean="0"/>
              <a:t>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 smtClean="0"/>
              <a:t>Таблица «Пищевая ценность шоколадных изделий»</a:t>
            </a:r>
            <a:br>
              <a:rPr lang="ru-RU" b="1" u="sng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2494280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1737360"/>
                <a:gridCol w="1737360"/>
                <a:gridCol w="1737360"/>
                <a:gridCol w="1737360"/>
                <a:gridCol w="173736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белки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жиры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углеводы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калории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молочный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548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горький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539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тёмный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35,1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536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 различными добавками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73,3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467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белый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0" y="4857760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Вывод: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шоколад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очень питательный продукт, поэтому исключать его из своего меню не нужно.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Состав шоколада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600000">
            <a:off x="304800" y="1554162"/>
            <a:ext cx="86868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Какао-бобов  должно быть  не меньше половины (50%) всего состава. Изучая состав шоколада, мы выясняли, какой процент какао содержится в шоколадной массе. Качество шоколада считается хорошим, если в нем много какао-продуктов. </a:t>
            </a:r>
          </a:p>
          <a:p>
            <a:r>
              <a:rPr lang="ru-RU" dirty="0" smtClean="0"/>
              <a:t>Обязательно - какао-масло, какао-порошок и сахар.</a:t>
            </a:r>
          </a:p>
          <a:p>
            <a:r>
              <a:rPr lang="ru-RU" dirty="0" smtClean="0"/>
              <a:t>Дополнительно - молоко, ваниль, корица, орехи, семечки, изюм, сухофрукты, цукаты, воздушные зёрна.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График «Содержание какао-бобов в разных видах шоколада»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071546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71604" y="5500702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Вывод: </a:t>
            </a:r>
            <a:r>
              <a:rPr lang="ru-RU" sz="2000" dirty="0" smtClean="0"/>
              <a:t>Все плитки шоколада, кроме белого, содержат какао. Самый высокий процент какао содержится в темном горьком шоколаде.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4937141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Задачи:</a:t>
            </a:r>
          </a:p>
          <a:p>
            <a:r>
              <a:rPr lang="ru-RU" dirty="0" smtClean="0"/>
              <a:t>1. Изучить историю возникновения шоколада;</a:t>
            </a:r>
          </a:p>
          <a:p>
            <a:r>
              <a:rPr lang="ru-RU" dirty="0" smtClean="0"/>
              <a:t>2. Выявить полезные и вредные свойства шоколада.</a:t>
            </a:r>
          </a:p>
          <a:p>
            <a:r>
              <a:rPr lang="ru-RU" b="1" dirty="0" smtClean="0"/>
              <a:t>Объект исследования </a:t>
            </a:r>
            <a:r>
              <a:rPr lang="ru-RU" dirty="0" smtClean="0"/>
              <a:t>– шоколад</a:t>
            </a:r>
          </a:p>
          <a:p>
            <a:r>
              <a:rPr lang="ru-RU" b="1" dirty="0" smtClean="0"/>
              <a:t>Предмет исследования </a:t>
            </a:r>
            <a:r>
              <a:rPr lang="ru-RU" dirty="0" smtClean="0"/>
              <a:t>– свойства шоколада</a:t>
            </a:r>
          </a:p>
          <a:p>
            <a:r>
              <a:rPr lang="ru-RU" b="1" dirty="0" smtClean="0"/>
              <a:t>Гипотеза: </a:t>
            </a:r>
            <a:r>
              <a:rPr lang="ru-RU" dirty="0" smtClean="0"/>
              <a:t>Действительно ли имеющиеся свойства шоколада вредны для нашего организма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свойства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68680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Мнение о влиянии шоколада на здоровье расходятся. Вот каково научное мнение по самым частым «шоколадным» вопросам… Полезной порцией считается только одна треть плитки шоколада в день. Все остальное – это уже баловство.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 для анкетирования: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b="1" dirty="0" smtClean="0"/>
              <a:t>1)Любишь ли ты шоколад?</a:t>
            </a:r>
            <a:endParaRPr lang="ru-RU" dirty="0" smtClean="0"/>
          </a:p>
          <a:p>
            <a:pPr lvl="0"/>
            <a:r>
              <a:rPr lang="ru-RU" b="1" dirty="0" smtClean="0"/>
              <a:t>2)Ты считаешь ,что шоколад портит зубы?</a:t>
            </a:r>
            <a:endParaRPr lang="ru-RU" dirty="0" smtClean="0"/>
          </a:p>
          <a:p>
            <a:pPr lvl="0"/>
            <a:r>
              <a:rPr lang="ru-RU" b="1" dirty="0" smtClean="0"/>
              <a:t>3)Знаешь ли  ты где Родина шоколада?</a:t>
            </a:r>
            <a:endParaRPr lang="ru-RU" dirty="0" smtClean="0"/>
          </a:p>
          <a:p>
            <a:pPr lvl="0"/>
            <a:r>
              <a:rPr lang="ru-RU" b="1" dirty="0" smtClean="0"/>
              <a:t>4)Считаете ли вы, что шоколад полезен для здоровья?</a:t>
            </a:r>
            <a:endParaRPr lang="ru-RU" dirty="0" smtClean="0"/>
          </a:p>
          <a:p>
            <a:pPr lvl="0"/>
            <a:r>
              <a:rPr lang="ru-RU" b="1" dirty="0" smtClean="0"/>
              <a:t>5)Какой шоколад предпочитаете?</a:t>
            </a:r>
            <a:endParaRPr lang="ru-RU" dirty="0" smtClean="0"/>
          </a:p>
          <a:p>
            <a:r>
              <a:rPr lang="ru-RU" b="1" dirty="0" smtClean="0"/>
              <a:t>а)молочный   б)тёмный  в)с различными добавками  г)горький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Опрос производился среди учеников 4-х классов</a:t>
            </a:r>
            <a:r>
              <a:rPr lang="en-US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600000">
            <a:off x="457200" y="1928802"/>
            <a:ext cx="86868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1)На вопрос, любите ли вы шоколад 38 человек ответили - да</a:t>
            </a:r>
            <a:r>
              <a:rPr lang="en-US" dirty="0" smtClean="0"/>
              <a:t>,</a:t>
            </a:r>
            <a:r>
              <a:rPr lang="ru-RU" dirty="0" smtClean="0"/>
              <a:t>2человека - нет.</a:t>
            </a:r>
          </a:p>
          <a:p>
            <a:r>
              <a:rPr lang="ru-RU" dirty="0" smtClean="0"/>
              <a:t>2)На вопрос ,вы считаете, что шоколад портит зубы? 30 человек ответили  да</a:t>
            </a:r>
            <a:r>
              <a:rPr lang="en-US" dirty="0" smtClean="0"/>
              <a:t>,</a:t>
            </a:r>
            <a:r>
              <a:rPr lang="ru-RU" dirty="0" smtClean="0"/>
              <a:t>10 человек нет </a:t>
            </a:r>
          </a:p>
          <a:p>
            <a:r>
              <a:rPr lang="ru-RU" dirty="0" smtClean="0"/>
              <a:t>3)На вопрос </a:t>
            </a:r>
            <a:r>
              <a:rPr lang="en-US" dirty="0" smtClean="0"/>
              <a:t>,</a:t>
            </a:r>
            <a:r>
              <a:rPr lang="ru-RU" dirty="0" smtClean="0"/>
              <a:t>знаете ли вы где родина шоколада? 8 человек ответили  да</a:t>
            </a:r>
            <a:r>
              <a:rPr lang="en-US" dirty="0" smtClean="0"/>
              <a:t>,</a:t>
            </a:r>
            <a:r>
              <a:rPr lang="ru-RU" dirty="0" smtClean="0"/>
              <a:t>32 человека ответили  нет.</a:t>
            </a:r>
          </a:p>
          <a:p>
            <a:r>
              <a:rPr lang="ru-RU" dirty="0" smtClean="0"/>
              <a:t>4)На вопрос </a:t>
            </a:r>
            <a:r>
              <a:rPr lang="en-US" dirty="0" smtClean="0"/>
              <a:t>,</a:t>
            </a:r>
            <a:r>
              <a:rPr lang="ru-RU" dirty="0" smtClean="0"/>
              <a:t>считаете что шоколад полезен для здоровья?17 человек ответили  да </a:t>
            </a:r>
            <a:r>
              <a:rPr lang="en-US" dirty="0" smtClean="0"/>
              <a:t>,</a:t>
            </a:r>
            <a:r>
              <a:rPr lang="ru-RU" dirty="0" smtClean="0"/>
              <a:t>23 человека ответили нет</a:t>
            </a:r>
            <a:r>
              <a:rPr lang="en-US" dirty="0" smtClean="0"/>
              <a:t>.</a:t>
            </a:r>
            <a:endParaRPr lang="ru-RU" dirty="0" smtClean="0"/>
          </a:p>
          <a:p>
            <a:r>
              <a:rPr lang="ru-RU" dirty="0" smtClean="0"/>
              <a:t>5)На вопрос ,какой шоколад предпочитаете молочный</a:t>
            </a:r>
            <a:r>
              <a:rPr lang="en-US" dirty="0" smtClean="0"/>
              <a:t>, </a:t>
            </a:r>
            <a:r>
              <a:rPr lang="ru-RU" dirty="0" smtClean="0"/>
              <a:t>тёмный</a:t>
            </a:r>
            <a:r>
              <a:rPr lang="en-US" dirty="0" smtClean="0"/>
              <a:t>,</a:t>
            </a:r>
            <a:r>
              <a:rPr lang="ru-RU" dirty="0" smtClean="0"/>
              <a:t>с различными добавками</a:t>
            </a:r>
            <a:r>
              <a:rPr lang="en-US" dirty="0" smtClean="0"/>
              <a:t>,</a:t>
            </a:r>
            <a:r>
              <a:rPr lang="ru-RU" dirty="0" smtClean="0"/>
              <a:t>горький ? а-25</a:t>
            </a:r>
            <a:r>
              <a:rPr lang="en-US" dirty="0" smtClean="0"/>
              <a:t>, </a:t>
            </a:r>
            <a:r>
              <a:rPr lang="ru-RU" dirty="0" smtClean="0"/>
              <a:t>б-3</a:t>
            </a:r>
            <a:r>
              <a:rPr lang="en-US" dirty="0" smtClean="0"/>
              <a:t>, </a:t>
            </a:r>
            <a:r>
              <a:rPr lang="ru-RU" dirty="0" smtClean="0"/>
              <a:t>в-8</a:t>
            </a:r>
            <a:r>
              <a:rPr lang="en-US" dirty="0" smtClean="0"/>
              <a:t>, </a:t>
            </a:r>
            <a:r>
              <a:rPr lang="ru-RU" dirty="0" smtClean="0"/>
              <a:t>г-4.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428736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Шоколад </a:t>
            </a:r>
            <a:r>
              <a:rPr lang="ru-RU" sz="2700" dirty="0" smtClean="0"/>
              <a:t>любимое лакомство детей и взрослых.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Споры учёных о вреде и пользе шоколада продолжается до сегодняшнего дня.</a:t>
            </a:r>
          </a:p>
          <a:p>
            <a:r>
              <a:rPr lang="ru-RU" dirty="0" smtClean="0"/>
              <a:t> Так одни специалисты считают, что масло какао предохраняет зубы от разрушения. </a:t>
            </a:r>
          </a:p>
          <a:p>
            <a:r>
              <a:rPr lang="ru-RU" dirty="0" smtClean="0"/>
              <a:t>Другие же напротив, поддерживаются мнения о том, что шоколад, как и все сладкое, вреден для зубов. Мы очень любим шоколад и шоколадные изделия. Отломив и отправив в рот кусочек шоколада мы испытываем чувства удовольствия и наслаждения. Прейдя в магазин, мы просим своих родителей купить нам шоколадку, на что они очень часто говорят, что он вреден для зубов.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 Поэтому, мы бы хотели выяснить когда и для чего люди придумали шоколад, из чего его изготавливают? А ещё мы хотим узнать портятся ли у нас зубы и почему его нельзя много есть? И вообще, насколько вреден шоколад?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История происхождения шоколада.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Плод дерева какао растет на стволе. Он выглядит как маленькая дыня, а во внутренней мякоти содержится от 20 до 40 зерен или бобов.</a:t>
            </a:r>
          </a:p>
          <a:p>
            <a:r>
              <a:rPr lang="ru-RU" dirty="0" smtClean="0"/>
              <a:t>История шоколада началась очень давно. Примерно 1500 лет до нашей эры в низменностях на берегу Мексиканского залива в Америке возникла цивилизация </a:t>
            </a:r>
            <a:r>
              <a:rPr lang="ru-RU" dirty="0" err="1" smtClean="0"/>
              <a:t>ольмеков</a:t>
            </a:r>
            <a:r>
              <a:rPr lang="ru-RU" dirty="0" smtClean="0"/>
              <a:t>. От их культуры осталось очень мало, но некоторые лингвисты полагают, что слово "какао" впервые прозвучало как "</a:t>
            </a:r>
            <a:r>
              <a:rPr lang="ru-RU" dirty="0" err="1" smtClean="0"/>
              <a:t>kakawa</a:t>
            </a:r>
            <a:r>
              <a:rPr lang="ru-RU" dirty="0" smtClean="0"/>
              <a:t>" примерно 1000 лет до нашей эры, в эпоху расцвета цивилизации </a:t>
            </a:r>
            <a:r>
              <a:rPr lang="ru-RU" dirty="0" err="1" smtClean="0"/>
              <a:t>ольмеков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792ee756efa522d7779952b6c95aac4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3728" y="1554163"/>
            <a:ext cx="67889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На смену </a:t>
            </a:r>
            <a:r>
              <a:rPr lang="ru-RU" dirty="0" err="1" smtClean="0"/>
              <a:t>ольмеков</a:t>
            </a:r>
            <a:r>
              <a:rPr lang="ru-RU" dirty="0" smtClean="0"/>
              <a:t> пришла цивилизация индейцев майя. Спустившись с плоскогорья Северной Гватемалы, майя увидели какао-дерева и начали их культивировать и готовить его плоды. Первым европейцем, которому довелось попробовать шоколад, был Христофор Колумб. Случилось это в 1502 году, когда жители острова Гайана от всей души потчевали дорогого гостя напитком из какао-бобов.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3287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Шоколад содержит белки, жиры, углеводы, которые нужны для нашего организма. Поэтому шоколад подкрепляет и восстанавливает силы человека.</a:t>
            </a:r>
            <a:br>
              <a:rPr lang="ru-RU" sz="2800" dirty="0" smtClean="0"/>
            </a:br>
            <a:r>
              <a:rPr lang="ru-RU" sz="3100" b="1" dirty="0" smtClean="0"/>
              <a:t>Какао дерево</a:t>
            </a:r>
            <a:endParaRPr lang="ru-RU" sz="3100" b="1" dirty="0"/>
          </a:p>
        </p:txBody>
      </p:sp>
      <p:pic>
        <p:nvPicPr>
          <p:cNvPr id="3074" name="Picture 2" descr="E:\512cdf_0245fcf79c75189e68ef569855e8ac6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643182"/>
            <a:ext cx="6574614" cy="35179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85794"/>
            <a:ext cx="8686800" cy="4525963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4500" dirty="0" smtClean="0"/>
              <a:t>Говорят, что Колумб доставил загадочные зерна королю Фердинанду из своей четвертой экспедиции в Новый Свет, но никто так и не обратил на них внимания - слишком много других сокровищ привез мореплаватель.</a:t>
            </a:r>
          </a:p>
          <a:p>
            <a:r>
              <a:rPr lang="ru-RU" sz="4500" dirty="0" smtClean="0"/>
              <a:t>  А когда в 1700 году англичане додумались добавлять в него молоко, он приобрел современный вкус. С тех пор стали зарождаться специальные дома, где можно было отведать и плиточный шоколад. Один французский повар догадаться добавить сахар к горькому какао: и шоколад тут же превратился в обожаемый предмет гурманами всего мира.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Полезные свойства шоколада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Шоколад – это очень вкусное кондитерское изделие. Основным сырьём для изготовления этого чудесного продукта являются какао-бобы – семена какао-дерева. Шоколад – это очень вкусное кондитерское изделие. Основным сырьём для изготовления этого чудесного продукта являются какао-бобы – семена какао-дерева, произрастающего в тропических районах земного шара. В процессе технологической обработки из какао-бобов получают основные полуфабрикаты: тёртое какао и масло какао. Их с сахарной пудрой используют для приготовления шоколада. Чтобы сварить шоколад какао – бобы сортируют, обжаривают. Затем измельчают на специальных мельницах, чем мельче крупицы зерен, тем лучше качество шоколада. Шоколад наполняют сахаром, какао-маслом, сухим молоком, разными орехами, изюмом, пастилой.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668</TotalTime>
  <Words>1550</Words>
  <Application>Microsoft Office PowerPoint</Application>
  <PresentationFormat>Экран (4:3)</PresentationFormat>
  <Paragraphs>110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Трек</vt:lpstr>
      <vt:lpstr>НАУЧНО- ИССЛЕДОВАТЕЛЬСКАЯ РАБОТА. </vt:lpstr>
      <vt:lpstr>Слайд 2</vt:lpstr>
      <vt:lpstr>Шоколад любимое лакомство детей и взрослых. </vt:lpstr>
      <vt:lpstr>История происхождения шоколада. </vt:lpstr>
      <vt:lpstr>Слайд 5</vt:lpstr>
      <vt:lpstr>Слайд 6</vt:lpstr>
      <vt:lpstr>Шоколад содержит белки, жиры, углеводы, которые нужны для нашего организма. Поэтому шоколад подкрепляет и восстанавливает силы человека. Какао дерево</vt:lpstr>
      <vt:lpstr>Слайд 8</vt:lpstr>
      <vt:lpstr>Полезные свойства шоколада</vt:lpstr>
      <vt:lpstr>Слайд 10</vt:lpstr>
      <vt:lpstr>Слайд 11</vt:lpstr>
      <vt:lpstr>Вред шоколада</vt:lpstr>
      <vt:lpstr>Шоколадное семейство.  Какой бывает шоколад?</vt:lpstr>
      <vt:lpstr>Слайд 14</vt:lpstr>
      <vt:lpstr>Слайд 15</vt:lpstr>
      <vt:lpstr>Слайд 16</vt:lpstr>
      <vt:lpstr>Таблица «Пищевая ценность шоколадных изделий» </vt:lpstr>
      <vt:lpstr>Состав шоколада </vt:lpstr>
      <vt:lpstr>График «Содержание какао-бобов в разных видах шоколада» </vt:lpstr>
      <vt:lpstr>Полезные свойства шоколада</vt:lpstr>
      <vt:lpstr>Вопросы для анкетирования:</vt:lpstr>
      <vt:lpstr>Опрос производился среди учеников 4-х классов. 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5</cp:lastModifiedBy>
  <cp:revision>69</cp:revision>
  <dcterms:created xsi:type="dcterms:W3CDTF">2015-04-04T08:29:54Z</dcterms:created>
  <dcterms:modified xsi:type="dcterms:W3CDTF">2015-04-16T06:58:39Z</dcterms:modified>
</cp:coreProperties>
</file>