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18"/>
  </p:notesMasterIdLst>
  <p:sldIdLst>
    <p:sldId id="300" r:id="rId2"/>
    <p:sldId id="289" r:id="rId3"/>
    <p:sldId id="301" r:id="rId4"/>
    <p:sldId id="291" r:id="rId5"/>
    <p:sldId id="292" r:id="rId6"/>
    <p:sldId id="306" r:id="rId7"/>
    <p:sldId id="294" r:id="rId8"/>
    <p:sldId id="272" r:id="rId9"/>
    <p:sldId id="263" r:id="rId10"/>
    <p:sldId id="293" r:id="rId11"/>
    <p:sldId id="302" r:id="rId12"/>
    <p:sldId id="303" r:id="rId13"/>
    <p:sldId id="304" r:id="rId14"/>
    <p:sldId id="305" r:id="rId15"/>
    <p:sldId id="307" r:id="rId16"/>
    <p:sldId id="29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1692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B367B-9718-44DA-B8E8-4073B0535364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AC369-A12E-4BEE-83AF-1993A78089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169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AC369-A12E-4BEE-83AF-1993A780898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AC369-A12E-4BEE-83AF-1993A780898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6F1D81-CF9F-4EED-A0F5-2564FBF48B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10C54A-611F-4FBE-8741-11603FA938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61DD8F8-AB10-4BCE-9EB9-7C35859CB3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523A92-E3E9-4DF3-9314-CA00327BF6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D1EE89-702B-4283-8560-E786B03238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81C3D8-84AB-434F-AF2C-282E72061E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750D3F-9FFF-4783-ABF8-ED7E3131E7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2B5FAE-40F6-474B-9C5A-A2C53142B5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830C89-7F2B-4257-801D-7B08DA0911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EA0EED3-03BA-400D-B654-AA89EF79CC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A8DFA03-7DDC-4F16-A045-5D2AD22F93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3D91BC70-D4BC-49C5-91F9-FC7780BD653F}" type="datetimeFigureOut">
              <a:rPr lang="ru-RU" smtClean="0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3A881C7D-DDBD-4D3B-A45F-CBD826271D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8/89/SaltInWaterSolutionLiquid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285720" y="857232"/>
            <a:ext cx="8572560" cy="31686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6600" i="1" dirty="0" smtClean="0">
                <a:solidFill>
                  <a:schemeClr val="accent1"/>
                </a:solidFill>
              </a:rPr>
              <a:t>Растворимость в воде пищевых веществ</a:t>
            </a:r>
            <a:endParaRPr lang="ru-RU" sz="6600" i="1" dirty="0">
              <a:solidFill>
                <a:schemeClr val="accent1"/>
              </a:solidFill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714744" y="5857892"/>
            <a:ext cx="4968875" cy="2592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642910" y="1214422"/>
            <a:ext cx="7272338" cy="2376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i="1" kern="10">
              <a:ln w="9525">
                <a:solidFill>
                  <a:srgbClr val="005A00"/>
                </a:solidFill>
                <a:round/>
                <a:headEnd/>
                <a:tailEnd/>
              </a:ln>
              <a:solidFill>
                <a:srgbClr val="CEEEEE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4714884"/>
            <a:ext cx="42148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/>
              <a:t>Проект  </a:t>
            </a:r>
            <a:r>
              <a:rPr lang="ru-RU" sz="2000" b="1" i="1" u="sng" dirty="0" smtClean="0"/>
              <a:t>подготовил</a:t>
            </a:r>
            <a:r>
              <a:rPr lang="ru-RU" sz="2000" b="1" i="1" u="sng" dirty="0" smtClean="0"/>
              <a:t>: </a:t>
            </a:r>
          </a:p>
          <a:p>
            <a:r>
              <a:rPr lang="ru-RU" sz="2000" dirty="0" smtClean="0"/>
              <a:t>ученик 3А класса </a:t>
            </a:r>
            <a:r>
              <a:rPr lang="ru-RU" sz="2000" dirty="0" smtClean="0"/>
              <a:t>МБОУ СОШ №2 Панов </a:t>
            </a:r>
            <a:r>
              <a:rPr lang="ru-RU" sz="2000" dirty="0" smtClean="0"/>
              <a:t>Егор</a:t>
            </a:r>
            <a:br>
              <a:rPr lang="ru-RU" sz="2000" dirty="0" smtClean="0"/>
            </a:br>
            <a:r>
              <a:rPr lang="ru-RU" sz="2000" b="1" i="1" u="sng" dirty="0" smtClean="0"/>
              <a:t>Руководитель проекта: </a:t>
            </a:r>
            <a:r>
              <a:rPr lang="ru-RU" sz="2000" dirty="0" smtClean="0"/>
              <a:t>Мукосий Мария Васильевна 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52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00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733" y="1500174"/>
            <a:ext cx="4041655" cy="2899477"/>
          </a:xfrm>
          <a:prstGeom prst="rect">
            <a:avLst/>
          </a:prstGeom>
        </p:spPr>
      </p:pic>
      <p:pic>
        <p:nvPicPr>
          <p:cNvPr id="5" name="Рисунок 4" descr="DSC_0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5157" y="1500174"/>
            <a:ext cx="4365619" cy="2857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4572008"/>
            <a:ext cx="8572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/>
              <a:t>Вывод:   </a:t>
            </a:r>
            <a:r>
              <a:rPr lang="ru-RU" sz="2800" dirty="0" smtClean="0"/>
              <a:t>растворяется хорошо окраски не наблюдается  частички вещества почти не оседают на дне придает воде соленый привкус </a:t>
            </a:r>
            <a:endParaRPr lang="ru-RU" sz="2800" dirty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285720" y="428604"/>
            <a:ext cx="8398194" cy="71438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ОПЫТ №1: РАСТВОРИМОСТЬ СОЛИ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00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4214842" cy="2975183"/>
          </a:xfrm>
          <a:prstGeom prst="rect">
            <a:avLst/>
          </a:prstGeom>
        </p:spPr>
      </p:pic>
      <p:pic>
        <p:nvPicPr>
          <p:cNvPr id="5" name="Рисунок 4" descr="DSC_0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050453" y="1781399"/>
            <a:ext cx="3758000" cy="2857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4929198"/>
            <a:ext cx="8572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/>
              <a:t>Вывод: </a:t>
            </a:r>
            <a:r>
              <a:rPr lang="ru-RU" sz="2800" dirty="0" smtClean="0"/>
              <a:t>растворяется средне, делает воду немного мутноватой, большое количество соды оседает на дне, смягчает воду.</a:t>
            </a:r>
            <a:endParaRPr lang="ru-RU" sz="2800" dirty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357158" y="428604"/>
            <a:ext cx="8572560" cy="78581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ОПЫТ №2: РАСТВОРИМОСТЬ СОДЫ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00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785926"/>
            <a:ext cx="3643338" cy="2571768"/>
          </a:xfrm>
          <a:prstGeom prst="rect">
            <a:avLst/>
          </a:prstGeom>
        </p:spPr>
      </p:pic>
      <p:pic>
        <p:nvPicPr>
          <p:cNvPr id="5" name="Рисунок 4" descr="DSC_0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857364"/>
            <a:ext cx="3929057" cy="25003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4572008"/>
            <a:ext cx="8572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/>
              <a:t>Вывод: </a:t>
            </a:r>
            <a:r>
              <a:rPr lang="ru-RU" sz="2800" dirty="0" smtClean="0"/>
              <a:t>растворяется хорошо, окраски не наблюдается,  частички вещества почти не оседают на дне, придает воде сладкий привкус. </a:t>
            </a:r>
            <a:endParaRPr lang="ru-RU" sz="2800" dirty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142844" y="428604"/>
            <a:ext cx="9001156" cy="78581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ОПЫТ №3: РАСТВОРИМОСТЬ САХАРА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00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857364"/>
            <a:ext cx="3643338" cy="2500330"/>
          </a:xfrm>
          <a:prstGeom prst="rect">
            <a:avLst/>
          </a:prstGeom>
        </p:spPr>
      </p:pic>
      <p:pic>
        <p:nvPicPr>
          <p:cNvPr id="5" name="Рисунок 4" descr="DSC_0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857364"/>
            <a:ext cx="3929057" cy="25003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4572008"/>
            <a:ext cx="8572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/>
              <a:t>Вывод: </a:t>
            </a:r>
          </a:p>
          <a:p>
            <a:r>
              <a:rPr lang="ru-RU" sz="2800" dirty="0" smtClean="0"/>
              <a:t>Не растворяется  окраска начинает проявляться не сразу частички вещества (чаинки) оседают на дне частично вода приобретает привкус </a:t>
            </a:r>
            <a:endParaRPr lang="ru-RU" sz="2800" dirty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00034" y="428604"/>
            <a:ext cx="8183880" cy="105156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ОПЫТ №4: РАСТВОРИМОСТЬ ЧАЯ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00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3643338" cy="2500330"/>
          </a:xfrm>
          <a:prstGeom prst="rect">
            <a:avLst/>
          </a:prstGeom>
        </p:spPr>
      </p:pic>
      <p:pic>
        <p:nvPicPr>
          <p:cNvPr id="5" name="Рисунок 4" descr="DSC_0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643050"/>
            <a:ext cx="3929057" cy="25003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4143380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/>
              <a:t>Дополнение к выводу: </a:t>
            </a:r>
            <a:r>
              <a:rPr lang="ru-RU" sz="2400" dirty="0" smtClean="0"/>
              <a:t>Впрочем, изменение цвета и вкуса произошли спустя некоторое время, форма вещества также поменялась. </a:t>
            </a:r>
          </a:p>
          <a:p>
            <a:r>
              <a:rPr lang="ru-RU" sz="2400" dirty="0" smtClean="0"/>
              <a:t>    При увеличении температуры воды  (100 градусов по Цельсию</a:t>
            </a:r>
            <a:r>
              <a:rPr lang="en-US" sz="2400" dirty="0" smtClean="0"/>
              <a:t>)</a:t>
            </a:r>
            <a:r>
              <a:rPr lang="ru-RU" sz="2400" dirty="0" smtClean="0"/>
              <a:t> вещество почти моментально меняет свою форму, изменяя вкус и цвет воды.    </a:t>
            </a:r>
            <a:endParaRPr lang="ru-RU" sz="2400" dirty="0"/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00034" y="428604"/>
            <a:ext cx="8183880" cy="105156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ОПЫТ №4: РАСТВОРИМОСТЬ ЧАЯ (ПРОДОЛЖЕНИЕ)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5318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ВЫВОДЫ ИССЛЕДОВАНИЯ</a:t>
            </a:r>
            <a:endParaRPr lang="ru-RU" sz="40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000108"/>
            <a:ext cx="8358246" cy="63579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По результатам исследованиям выявлено следующее: </a:t>
            </a:r>
          </a:p>
          <a:p>
            <a:pPr marL="0" indent="0" algn="just">
              <a:buAutoNum type="arabicParenR"/>
            </a:pPr>
            <a:r>
              <a:rPr lang="ru-RU" sz="2400" dirty="0" smtClean="0"/>
              <a:t> Вода – отличный растворитель, но некоторые вещества слабо растворяются в ней;</a:t>
            </a:r>
          </a:p>
          <a:p>
            <a:pPr marL="0" indent="0" algn="just">
              <a:buAutoNum type="arabicParenR"/>
            </a:pPr>
            <a:r>
              <a:rPr lang="ru-RU" sz="2400" dirty="0" smtClean="0"/>
              <a:t> Скорость растворения веществ в воде зависит как от самого вещества, так и от температуры и объема воды;</a:t>
            </a:r>
          </a:p>
          <a:p>
            <a:pPr marL="0" indent="0" algn="just">
              <a:buAutoNum type="arabicParenR"/>
            </a:pPr>
            <a:r>
              <a:rPr lang="ru-RU" sz="2400" dirty="0" smtClean="0"/>
              <a:t> Каждое растворяемое вещество способно изменить вкус воды, но цвет воды изменяет лишь часть веществ.</a:t>
            </a:r>
          </a:p>
          <a:p>
            <a:pPr marL="0" indent="0" algn="ctr">
              <a:buNone/>
            </a:pPr>
            <a:r>
              <a:rPr lang="ru-RU" sz="2400" i="1" dirty="0" smtClean="0"/>
              <a:t>Полученные выводы свидетельствуют о справедливости общепризнанного химической наукой постулата: «Вода – универсальный растворитель». </a:t>
            </a:r>
          </a:p>
          <a:p>
            <a:pPr marL="742950" indent="-742950" algn="ctr">
              <a:buAutoNum type="arabicParenR"/>
            </a:pP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807249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/>
                </a:solidFill>
              </a:rPr>
              <a:t>БЛАГОДАРЮ ЗА ВНИМАНИЕ! </a:t>
            </a:r>
          </a:p>
          <a:p>
            <a:pPr algn="ctr"/>
            <a:r>
              <a:rPr lang="ru-RU" sz="4800" b="1" dirty="0" smtClean="0">
                <a:solidFill>
                  <a:schemeClr val="accent2"/>
                </a:solidFill>
              </a:rPr>
              <a:t>ОСОБУЮ БЛАГОДАРНОСТЬ ВЫРАЖАЮ СВОЕМУ РУКОВОДИТЕЛЮ МУКОСИЙ МАРИИ ВАСИЛЬЕВНЕ! </a:t>
            </a:r>
            <a:endParaRPr lang="ru-RU" sz="4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ЦЕЛЬ ИССЛЕДОВАНИЯ</a:t>
            </a:r>
            <a:endParaRPr lang="ru-RU" sz="40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28662" y="2214554"/>
            <a:ext cx="7572428" cy="225570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dirty="0" smtClean="0"/>
              <a:t>   Понять растворимость часто  используемых в бытовых </a:t>
            </a:r>
          </a:p>
          <a:p>
            <a:pPr marL="0" indent="0">
              <a:buNone/>
            </a:pPr>
            <a:r>
              <a:rPr lang="ru-RU" sz="3600" dirty="0" smtClean="0"/>
              <a:t>условиях пищевых веществ </a:t>
            </a:r>
          </a:p>
          <a:p>
            <a:pPr marL="0" indent="0">
              <a:buNone/>
            </a:pPr>
            <a:r>
              <a:rPr lang="ru-RU" sz="3600" dirty="0" smtClean="0"/>
              <a:t>(соли, сахара, соды, чая) в воде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571612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1938" algn="just">
              <a:buAutoNum type="arabicParenR"/>
              <a:tabLst>
                <a:tab pos="536575" algn="l"/>
                <a:tab pos="711200" algn="l"/>
              </a:tabLst>
            </a:pPr>
            <a:r>
              <a:rPr lang="ru-RU" sz="2400" dirty="0" smtClean="0"/>
              <a:t> Выбор необходимых для исследования веществ;</a:t>
            </a:r>
          </a:p>
          <a:p>
            <a:pPr indent="261938" algn="just">
              <a:buAutoNum type="arabicParenR"/>
              <a:tabLst>
                <a:tab pos="536575" algn="l"/>
                <a:tab pos="711200" algn="l"/>
              </a:tabLst>
            </a:pPr>
            <a:r>
              <a:rPr lang="ru-RU" sz="2400" dirty="0" smtClean="0"/>
              <a:t> Подготовка технической базы для проведения эксперимента;</a:t>
            </a:r>
          </a:p>
          <a:p>
            <a:pPr indent="261938" algn="just">
              <a:buAutoNum type="arabicParenR"/>
              <a:tabLst>
                <a:tab pos="536575" algn="l"/>
                <a:tab pos="711200" algn="l"/>
              </a:tabLst>
            </a:pPr>
            <a:r>
              <a:rPr lang="ru-RU" sz="2400" dirty="0" smtClean="0"/>
              <a:t> Сбор предварительной эмпирической информации по теме исследования;</a:t>
            </a:r>
          </a:p>
          <a:p>
            <a:pPr indent="261938" algn="just">
              <a:buAutoNum type="arabicParenR"/>
              <a:tabLst>
                <a:tab pos="536575" algn="l"/>
                <a:tab pos="711200" algn="l"/>
              </a:tabLst>
            </a:pPr>
            <a:r>
              <a:rPr lang="ru-RU" sz="2400" dirty="0" smtClean="0"/>
              <a:t> Непосредственное проведение эксперимента;</a:t>
            </a:r>
          </a:p>
          <a:p>
            <a:pPr indent="261938" algn="just">
              <a:buAutoNum type="arabicParenR"/>
              <a:tabLst>
                <a:tab pos="536575" algn="l"/>
                <a:tab pos="711200" algn="l"/>
              </a:tabLst>
            </a:pPr>
            <a:r>
              <a:rPr lang="ru-RU" sz="2400" dirty="0" smtClean="0"/>
              <a:t> Наблюдение над экспериментом;</a:t>
            </a:r>
          </a:p>
          <a:p>
            <a:pPr indent="261938" algn="just">
              <a:buAutoNum type="arabicParenR"/>
              <a:tabLst>
                <a:tab pos="536575" algn="l"/>
                <a:tab pos="711200" algn="l"/>
              </a:tabLst>
            </a:pPr>
            <a:r>
              <a:rPr lang="ru-RU" sz="2400" dirty="0" smtClean="0"/>
              <a:t> Подведение итогов и выявление общих закономерностей в растворимости разных веществ в воде;</a:t>
            </a:r>
          </a:p>
          <a:p>
            <a:pPr indent="261938" algn="just">
              <a:buAutoNum type="arabicParenR"/>
              <a:tabLst>
                <a:tab pos="536575" algn="l"/>
                <a:tab pos="711200" algn="l"/>
              </a:tabLst>
            </a:pPr>
            <a:r>
              <a:rPr lang="ru-RU" sz="2400" dirty="0" smtClean="0"/>
              <a:t> Подготовка презентации о проведении эксперимента.</a:t>
            </a:r>
            <a:endParaRPr lang="ru-RU" sz="2400" dirty="0"/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АЛГОРИТМ ПРОВЕДЕНИЯ ЭКСПЕРИМЕНТА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500034" y="428604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АКТУАЛЬНОСТЬ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1"/>
          <p:cNvSpPr txBox="1">
            <a:spLocks/>
          </p:cNvSpPr>
          <p:nvPr/>
        </p:nvSpPr>
        <p:spPr>
          <a:xfrm>
            <a:off x="428596" y="1928802"/>
            <a:ext cx="8286808" cy="2541458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Результаты исследования могут применяться в повседневной бытовой практике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500034" y="428604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ГИПОТЕЗА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714348" y="1928802"/>
            <a:ext cx="7858180" cy="3214710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algn="ctr">
              <a:buNone/>
            </a:pPr>
            <a:r>
              <a:rPr lang="ru-RU" sz="3600" dirty="0" smtClean="0"/>
              <a:t>Степень растворимости веществ различна: некоторые из них могут   полностью раствориться в воде, не изменив ее цвет, а некоторые не обладают такой способностью.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428596" y="428604"/>
            <a:ext cx="8255318" cy="1357322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НАУЧНО-ИССЛЕДОВАТЕЛЬСКИЕ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ПРИНЦИПЫ РАБОТЫ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1"/>
          <p:cNvSpPr txBox="1">
            <a:spLocks/>
          </p:cNvSpPr>
          <p:nvPr/>
        </p:nvSpPr>
        <p:spPr>
          <a:xfrm>
            <a:off x="357158" y="2214554"/>
            <a:ext cx="8358246" cy="3214710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742950" indent="-742950" algn="just">
              <a:buAutoNum type="arabicParenR"/>
            </a:pPr>
            <a:r>
              <a:rPr lang="ru-RU" sz="2800" dirty="0" smtClean="0"/>
              <a:t>Использование одинаковых «вводных» для всех опытов: температура и объем воды одинаковы для всех веществ;</a:t>
            </a:r>
          </a:p>
          <a:p>
            <a:pPr marL="742950" indent="-742950">
              <a:buAutoNum type="arabicParenR"/>
            </a:pPr>
            <a:r>
              <a:rPr lang="ru-RU" sz="2800" dirty="0" smtClean="0"/>
              <a:t>Соотнесение теоретической и эмпирической базы; </a:t>
            </a:r>
          </a:p>
          <a:p>
            <a:pPr marL="742950" indent="-742950">
              <a:buAutoNum type="arabicParenR"/>
            </a:pPr>
            <a:r>
              <a:rPr lang="ru-RU" sz="2800" dirty="0" smtClean="0"/>
              <a:t>Честность и прозрачность эксперимента</a:t>
            </a:r>
          </a:p>
          <a:p>
            <a:pPr marL="742950" indent="-742950" algn="ctr"/>
            <a:r>
              <a:rPr lang="ru-RU" sz="3600" dirty="0" smtClean="0"/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_0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857232"/>
            <a:ext cx="8298607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/>
          <p:cNvSpPr txBox="1">
            <a:spLocks noChangeArrowheads="1"/>
          </p:cNvSpPr>
          <p:nvPr/>
        </p:nvSpPr>
        <p:spPr bwMode="auto">
          <a:xfrm>
            <a:off x="5143504" y="4357694"/>
            <a:ext cx="37147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-жидкое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вещество, в котором растворяются другие вещества</a:t>
            </a:r>
          </a:p>
        </p:txBody>
      </p:sp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5357818" y="2000240"/>
            <a:ext cx="34290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-вещество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которое растворяется в растворителе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Файл:SaltInWaterSolutionLiqui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1784" y="1123769"/>
            <a:ext cx="2718580" cy="5153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ьная выноска 5"/>
          <p:cNvSpPr/>
          <p:nvPr/>
        </p:nvSpPr>
        <p:spPr>
          <a:xfrm>
            <a:off x="2357422" y="1928802"/>
            <a:ext cx="3000396" cy="1143008"/>
          </a:xfrm>
          <a:prstGeom prst="wedgeEllipseCallout">
            <a:avLst>
              <a:gd name="adj1" fmla="val -85188"/>
              <a:gd name="adj2" fmla="val 5096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Растворяемое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вещество  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2714612" y="4071942"/>
            <a:ext cx="2357437" cy="1071563"/>
          </a:xfrm>
          <a:prstGeom prst="wedgeEllipseCallout">
            <a:avLst>
              <a:gd name="adj1" fmla="val -85188"/>
              <a:gd name="adj2" fmla="val 5096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500034" y="428604"/>
            <a:ext cx="8183880" cy="78581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НЕМНОГО ТЕОРИИ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20" y="357166"/>
            <a:ext cx="8468222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500034" y="428604"/>
            <a:ext cx="8183880" cy="128588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ЕЩЕ НЕМНОГО ТЕОРИИ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1080</TotalTime>
  <Words>438</Words>
  <Application>Microsoft Office PowerPoint</Application>
  <PresentationFormat>Экран (4:3)</PresentationFormat>
  <Paragraphs>53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Растворимость в воде пищевых веществ</vt:lpstr>
      <vt:lpstr>ЦЕЛЬ ИССЛЕДОВАНИЯ</vt:lpstr>
      <vt:lpstr>АЛГОРИТМ ПРОВЕДЕНИЯ ЭКСПЕРИМЕНТА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 ИССЛЕДОВАНИЯ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- растворитель</dc:title>
  <dc:creator>Светлана</dc:creator>
  <cp:lastModifiedBy>Admin</cp:lastModifiedBy>
  <cp:revision>116</cp:revision>
  <dcterms:created xsi:type="dcterms:W3CDTF">2011-11-27T08:18:00Z</dcterms:created>
  <dcterms:modified xsi:type="dcterms:W3CDTF">2016-03-02T17:11:42Z</dcterms:modified>
</cp:coreProperties>
</file>