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sz="4400" b="1" cap="none" spc="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Комедия </a:t>
            </a:r>
            <a:br>
              <a:rPr lang="ru-RU" sz="4400" b="1" cap="none" spc="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400" b="1" cap="none" spc="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Николая Васильевича Гоголя «РЕВИЗОР»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46895"/>
            <a:ext cx="22193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2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none" spc="0" dirty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>Словарная работа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32121"/>
            <a:ext cx="2700337" cy="16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0" y="2204864"/>
            <a:ext cx="27230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180905" y="3933057"/>
            <a:ext cx="4919487" cy="1512168"/>
            <a:chOff x="2695979" y="2504466"/>
            <a:chExt cx="4792852" cy="1742199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4221305" y="979140"/>
              <a:ext cx="1742199" cy="4792852"/>
            </a:xfrm>
            <a:prstGeom prst="round2SameRect">
              <a:avLst/>
            </a:prstGeom>
            <a:solidFill>
              <a:srgbClr val="4BACC6">
                <a:tint val="40000"/>
                <a:alpha val="90000"/>
                <a:hueOff val="-10740482"/>
                <a:satOff val="48253"/>
                <a:lumOff val="3317"/>
                <a:alphaOff val="0"/>
              </a:srgbClr>
            </a:solidFill>
            <a:ln w="9525" cap="flat" cmpd="sng" algn="ctr">
              <a:solidFill>
                <a:srgbClr val="4BACC6">
                  <a:tint val="40000"/>
                  <a:alpha val="90000"/>
                  <a:hueOff val="-10740482"/>
                  <a:satOff val="48253"/>
                  <a:lumOff val="3317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extrusionH="12700" prstMaterial="plastic">
              <a:bevelT w="50800" h="50800"/>
            </a:sp3d>
          </p:spPr>
        </p:sp>
        <p:sp>
          <p:nvSpPr>
            <p:cNvPr id="11" name="Прямоугольник 10"/>
            <p:cNvSpPr/>
            <p:nvPr/>
          </p:nvSpPr>
          <p:spPr>
            <a:xfrm>
              <a:off x="2695979" y="2589514"/>
              <a:ext cx="4707805" cy="15721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228600" marR="0" lvl="1" indent="-228600" algn="l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драматическое произведение с весёлым, смешным сюжетом, обычно осмеивающее общественные или бытовые пороки, а также представление его на сцене.</a:t>
              </a:r>
              <a:endPara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180904" y="2239411"/>
            <a:ext cx="4919489" cy="1623150"/>
            <a:chOff x="2627225" y="216018"/>
            <a:chExt cx="4829929" cy="1761324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4189628" y="-1309308"/>
              <a:ext cx="1742199" cy="4792852"/>
            </a:xfrm>
            <a:prstGeom prst="round2SameRect">
              <a:avLst/>
            </a:prstGeom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BACC6">
                  <a:tint val="40000"/>
                  <a:alpha val="9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extrusionH="12700" prstMaterial="plastic">
              <a:bevelT w="50800" h="50800"/>
            </a:sp3d>
          </p:spPr>
        </p:sp>
        <p:sp>
          <p:nvSpPr>
            <p:cNvPr id="14" name="Прямоугольник 13"/>
            <p:cNvSpPr/>
            <p:nvPr/>
          </p:nvSpPr>
          <p:spPr>
            <a:xfrm>
              <a:off x="2627225" y="405237"/>
              <a:ext cx="4707805" cy="15721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228600" marR="0" lvl="1" indent="-228600" algn="l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произведение, предназначенное для постановки на сцене.</a:t>
              </a:r>
              <a:endPara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91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1" y="980728"/>
            <a:ext cx="27003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66329" y="2137494"/>
            <a:ext cx="2695979" cy="1178709"/>
            <a:chOff x="0" y="1240095"/>
            <a:chExt cx="2695979" cy="117870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240095"/>
              <a:ext cx="2695979" cy="1178709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hueOff val="1560506"/>
                    <a:satOff val="-1946"/>
                    <a:lumOff val="458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1560506"/>
                    <a:satOff val="-1946"/>
                    <a:lumOff val="458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1560506"/>
                    <a:satOff val="-1946"/>
                    <a:lumOff val="458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6" name="Скругленный прямоугольник 4"/>
            <p:cNvSpPr/>
            <p:nvPr/>
          </p:nvSpPr>
          <p:spPr>
            <a:xfrm>
              <a:off x="57540" y="1297635"/>
              <a:ext cx="2580899" cy="10636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Завязка</a:t>
              </a:r>
              <a:endPara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63311" y="3373647"/>
            <a:ext cx="2695979" cy="1279992"/>
            <a:chOff x="15584" y="2318916"/>
            <a:chExt cx="2695979" cy="1279992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584" y="2318916"/>
              <a:ext cx="2695979" cy="1178709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hueOff val="3121013"/>
                    <a:satOff val="-3893"/>
                    <a:lumOff val="915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3121013"/>
                    <a:satOff val="-3893"/>
                    <a:lumOff val="915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3121013"/>
                    <a:satOff val="-3893"/>
                    <a:lumOff val="915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9" name="Скругленный прямоугольник 4"/>
            <p:cNvSpPr/>
            <p:nvPr/>
          </p:nvSpPr>
          <p:spPr>
            <a:xfrm>
              <a:off x="57540" y="2535279"/>
              <a:ext cx="2580899" cy="10636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Кульминация</a:t>
              </a:r>
              <a:endPara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2757" y="4633696"/>
            <a:ext cx="2695979" cy="1178709"/>
            <a:chOff x="0" y="3715384"/>
            <a:chExt cx="2695979" cy="1178709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3715384"/>
              <a:ext cx="2695979" cy="1178709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hueOff val="4681519"/>
                    <a:satOff val="-5839"/>
                    <a:lumOff val="1373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4681519"/>
                    <a:satOff val="-5839"/>
                    <a:lumOff val="1373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4681519"/>
                    <a:satOff val="-5839"/>
                    <a:lumOff val="1373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57540" y="3772924"/>
              <a:ext cx="2580899" cy="10636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Развязка</a:t>
              </a:r>
              <a:endPara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86166" y="1186662"/>
            <a:ext cx="4792852" cy="942967"/>
            <a:chOff x="2695980" y="120321"/>
            <a:chExt cx="4792852" cy="942967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5400000">
              <a:off x="4620922" y="-1804621"/>
              <a:ext cx="942967" cy="4792852"/>
            </a:xfrm>
            <a:prstGeom prst="round2SameRect">
              <a:avLst/>
            </a:prstGeom>
            <a:solidFill>
              <a:srgbClr val="C0504D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C0504D">
                  <a:tint val="40000"/>
                  <a:alpha val="9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extrusionH="12700" prstMaterial="plastic">
              <a:bevelT w="50800" h="50800"/>
            </a:sp3d>
          </p:spPr>
        </p:sp>
        <p:sp>
          <p:nvSpPr>
            <p:cNvPr id="16" name="Прямоугольник 15"/>
            <p:cNvSpPr/>
            <p:nvPr/>
          </p:nvSpPr>
          <p:spPr>
            <a:xfrm>
              <a:off x="2695980" y="166353"/>
              <a:ext cx="4746820" cy="8509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marR="0" lvl="1" indent="-17145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предыстория событий, лежащих в основе художественного произведения. 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362308" y="2315696"/>
            <a:ext cx="4792852" cy="942967"/>
            <a:chOff x="2695980" y="1357966"/>
            <a:chExt cx="4792852" cy="942967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4620922" y="-566976"/>
              <a:ext cx="942967" cy="4792852"/>
            </a:xfrm>
            <a:prstGeom prst="round2SameRect">
              <a:avLst/>
            </a:prstGeom>
            <a:solidFill>
              <a:srgbClr val="C0504D">
                <a:tint val="40000"/>
                <a:alpha val="90000"/>
                <a:hueOff val="1675274"/>
                <a:satOff val="-1459"/>
                <a:lumOff val="-2"/>
                <a:alphaOff val="0"/>
              </a:srgbClr>
            </a:solidFill>
            <a:ln w="9525" cap="flat" cmpd="sng" algn="ctr">
              <a:solidFill>
                <a:srgbClr val="C0504D">
                  <a:tint val="40000"/>
                  <a:alpha val="90000"/>
                  <a:hueOff val="1675274"/>
                  <a:satOff val="-1459"/>
                  <a:lumOff val="-2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extrusionH="12700" prstMaterial="plastic">
              <a:bevelT w="50800" h="50800"/>
            </a:sp3d>
          </p:spPr>
        </p:sp>
        <p:sp>
          <p:nvSpPr>
            <p:cNvPr id="19" name="Прямоугольник 18"/>
            <p:cNvSpPr/>
            <p:nvPr/>
          </p:nvSpPr>
          <p:spPr>
            <a:xfrm>
              <a:off x="2695980" y="1403998"/>
              <a:ext cx="4746820" cy="8509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marR="0" lvl="1" indent="-17145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исходный эпизод, момент, определяющий последующие действия.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96588" y="3514055"/>
            <a:ext cx="4792852" cy="942967"/>
            <a:chOff x="2695980" y="2595610"/>
            <a:chExt cx="4792852" cy="942967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5400000">
              <a:off x="4620922" y="670668"/>
              <a:ext cx="942967" cy="4792852"/>
            </a:xfrm>
            <a:prstGeom prst="round2SameRect">
              <a:avLst/>
            </a:prstGeom>
            <a:solidFill>
              <a:srgbClr val="C0504D">
                <a:tint val="40000"/>
                <a:alpha val="90000"/>
                <a:hueOff val="3350547"/>
                <a:satOff val="-2919"/>
                <a:lumOff val="-4"/>
                <a:alphaOff val="0"/>
              </a:srgbClr>
            </a:solidFill>
            <a:ln w="9525" cap="flat" cmpd="sng" algn="ctr">
              <a:solidFill>
                <a:srgbClr val="C0504D">
                  <a:tint val="40000"/>
                  <a:alpha val="90000"/>
                  <a:hueOff val="3350547"/>
                  <a:satOff val="-2919"/>
                  <a:lumOff val="-4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extrusionH="12700" prstMaterial="plastic">
              <a:bevelT w="50800" h="50800"/>
            </a:sp3d>
          </p:spPr>
        </p:sp>
        <p:sp>
          <p:nvSpPr>
            <p:cNvPr id="23" name="Прямоугольник 22"/>
            <p:cNvSpPr/>
            <p:nvPr/>
          </p:nvSpPr>
          <p:spPr>
            <a:xfrm>
              <a:off x="2695980" y="2641642"/>
              <a:ext cx="4746820" cy="8509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marR="0" lvl="1" indent="-17145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высшая точка напряжения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373572" y="4691236"/>
            <a:ext cx="4792852" cy="942967"/>
            <a:chOff x="2695980" y="3833254"/>
            <a:chExt cx="4792852" cy="942967"/>
          </a:xfrm>
          <a:scene3d>
            <a:camera prst="orthographicFront"/>
            <a:lightRig rig="flat" dir="t"/>
          </a:scene3d>
        </p:grpSpPr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5400000">
              <a:off x="4620922" y="1908312"/>
              <a:ext cx="942967" cy="4792852"/>
            </a:xfrm>
            <a:prstGeom prst="round2SameRect">
              <a:avLst/>
            </a:prstGeom>
            <a:solidFill>
              <a:srgbClr val="C0504D">
                <a:tint val="40000"/>
                <a:alpha val="90000"/>
                <a:hueOff val="5025821"/>
                <a:satOff val="-4378"/>
                <a:lumOff val="-6"/>
                <a:alphaOff val="0"/>
              </a:srgbClr>
            </a:solidFill>
            <a:ln w="9525" cap="flat" cmpd="sng" algn="ctr">
              <a:solidFill>
                <a:srgbClr val="C0504D">
                  <a:tint val="40000"/>
                  <a:alpha val="90000"/>
                  <a:hueOff val="5025821"/>
                  <a:satOff val="-4378"/>
                  <a:lumOff val="-6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extrusionH="12700" prstMaterial="plastic">
              <a:bevelT w="50800" h="50800"/>
            </a:sp3d>
          </p:spPr>
        </p:sp>
        <p:sp>
          <p:nvSpPr>
            <p:cNvPr id="26" name="Прямоугольник 25"/>
            <p:cNvSpPr/>
            <p:nvPr/>
          </p:nvSpPr>
          <p:spPr>
            <a:xfrm>
              <a:off x="2695980" y="3879286"/>
              <a:ext cx="4746820" cy="8509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marR="0" lvl="1" indent="-17145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исход событий.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48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Экспозиция</a:t>
            </a:r>
            <a:r>
              <a:rPr lang="ru-RU" sz="2800" b="1" dirty="0">
                <a:solidFill>
                  <a:srgbClr val="CC0000"/>
                </a:solidFill>
              </a:rPr>
              <a:t> </a:t>
            </a:r>
            <a:r>
              <a:rPr lang="ru-RU" sz="2800" dirty="0"/>
              <a:t>- сообщение городничего о тайном приезде ревизора, совещание чиновников о мерах, которые необходимо предпринять.</a:t>
            </a:r>
          </a:p>
          <a:p>
            <a:pPr algn="just">
              <a:defRPr/>
            </a:pPr>
            <a:endParaRPr lang="ru-RU" sz="2800" b="1" dirty="0"/>
          </a:p>
          <a:p>
            <a:pPr algn="just">
              <a:defRPr/>
            </a:pP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Завязка</a:t>
            </a:r>
            <a:r>
              <a:rPr lang="ru-RU" sz="2800" b="1" dirty="0"/>
              <a:t> </a:t>
            </a:r>
            <a:r>
              <a:rPr lang="ru-RU" sz="2800" dirty="0"/>
              <a:t>- предположение </a:t>
            </a:r>
            <a:r>
              <a:rPr lang="ru-RU" sz="2800" dirty="0" err="1"/>
              <a:t>Бобчинского</a:t>
            </a:r>
            <a:r>
              <a:rPr lang="ru-RU" sz="2800" dirty="0"/>
              <a:t> и </a:t>
            </a:r>
            <a:r>
              <a:rPr lang="ru-RU" sz="2800" dirty="0" err="1"/>
              <a:t>Добчинского</a:t>
            </a:r>
            <a:r>
              <a:rPr lang="ru-RU" sz="2800" dirty="0"/>
              <a:t>, что Хлестаков и есть ревизор, реакция на это сообщение городничего и чиновников - отправляются в гостиницу.</a:t>
            </a:r>
          </a:p>
        </p:txBody>
      </p:sp>
    </p:spTree>
    <p:extLst>
      <p:ext uri="{BB962C8B-B14F-4D97-AF65-F5344CB8AC3E}">
        <p14:creationId xmlns:p14="http://schemas.microsoft.com/office/powerpoint/2010/main" val="100759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none" spc="0" dirty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>Театральная лексика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0486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АКТ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 — законченная часть драматического произведения или театрального представления; то же, что и действие.</a:t>
            </a:r>
          </a:p>
          <a:p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ГЕРОЙ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 — главное действующее лицо в спектакле.</a:t>
            </a:r>
          </a:p>
          <a:p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ДЕЙСТВИЕ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 — законченная часть спектакля. То же, что и акт.</a:t>
            </a:r>
          </a:p>
          <a:p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ДЕКОРАЦИЯ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 — художественное оформление места действия на театральной сцене, создающее зрительный образ спектакля.</a:t>
            </a:r>
          </a:p>
        </p:txBody>
      </p:sp>
    </p:spTree>
    <p:extLst>
      <p:ext uri="{BB962C8B-B14F-4D97-AF65-F5344CB8AC3E}">
        <p14:creationId xmlns:p14="http://schemas.microsoft.com/office/powerpoint/2010/main" val="24153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443841"/>
            <a:ext cx="63367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alibri"/>
              </a:rPr>
              <a:t>РЕПЛИКА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 — краткое высказывание, произносимое одним актером в ответ на слова другого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algn="just"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alibri"/>
              </a:rPr>
              <a:t>КАРТИНА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 — часть акта в драме.</a:t>
            </a:r>
          </a:p>
          <a:p>
            <a:pPr lvl="0" algn="just"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alibri"/>
              </a:rPr>
              <a:t>ПОСТАНОВКА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— творческий процесс создания спектакля; то же, что и спектакль.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77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728792" cy="1440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Домашнее задание</a:t>
            </a:r>
            <a:br>
              <a:rPr lang="ru-RU" sz="2400" dirty="0" smtClean="0"/>
            </a:br>
            <a:r>
              <a:rPr lang="ru-RU" sz="2400" b="1" cap="none" spc="0" dirty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>Заполните </a:t>
            </a:r>
            <a:r>
              <a:rPr lang="ru-RU" sz="2400" b="1" cap="none" spc="0" dirty="0" smtClean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>таблицу</a:t>
            </a:r>
            <a:r>
              <a:rPr lang="ru-RU" sz="2400" b="1" cap="none" spc="0" dirty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/>
            </a:r>
            <a:br>
              <a:rPr lang="ru-RU" sz="2400" b="1" cap="none" spc="0" dirty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</a:br>
            <a:r>
              <a:rPr lang="ru-RU" sz="2400" b="1" cap="none" spc="0" dirty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>Характеристика чиновников уездного  города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81782"/>
              </p:ext>
            </p:extLst>
          </p:nvPr>
        </p:nvGraphicFramePr>
        <p:xfrm>
          <a:off x="539552" y="2564904"/>
          <a:ext cx="8280920" cy="3413760"/>
        </p:xfrm>
        <a:graphic>
          <a:graphicData uri="http://schemas.openxmlformats.org/drawingml/2006/table">
            <a:tbl>
              <a:tblPr firstRow="1" bandRow="1"/>
              <a:tblGrid>
                <a:gridCol w="2070230"/>
                <a:gridCol w="2070230"/>
                <a:gridCol w="2070230"/>
                <a:gridCol w="207023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Имя чиновника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Сфера городской жизни, которой он руководит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Информация о положении дел в этой сфере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 героя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 тексту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00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 урок!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20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none" spc="0" dirty="0">
                <a:solidFill>
                  <a:srgbClr val="4F81BD">
                    <a:lumMod val="75000"/>
                  </a:srgbClr>
                </a:solidFill>
                <a:latin typeface="Monotype Corsiva" pitchFamily="66" charset="0"/>
              </a:rPr>
              <a:t>История создания «Ревизора»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694397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Как драматург Гоголь продолжил развитие творческих достижений своих предшественников Д.И. Фонвизина, А.С. Грибоедова. В 30-е годы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XIX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века он серьёзно задумывается о будущем русской комедии. </a:t>
            </a:r>
          </a:p>
        </p:txBody>
      </p:sp>
    </p:spTree>
    <p:extLst>
      <p:ext uri="{BB962C8B-B14F-4D97-AF65-F5344CB8AC3E}">
        <p14:creationId xmlns:p14="http://schemas.microsoft.com/office/powerpoint/2010/main" val="87123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556792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История создания «Ревизора» Гоголя начинается в 1830-х гг. В этот период автор работал над поэмой «Мёртвые души», и в процессе прописывания утрированных черт русской действительности у него появилась идея отобразить эти черты в комедии; «рука дрожит написать… комедию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».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7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В 1835 году он пишет Пушкину: 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«Сделайте милость, дайте сюжет, духом будет комедия из пяти актов и, клянусь, будет смешнее чёрта»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  <a:cs typeface="Calibri" pitchFamily="34" charset="0"/>
              </a:rPr>
              <a:t>В 1835 году он пишет Пушкину: «Сделайте милость, дайте сюжет, духом будет комедия из пяти актов и, клянусь, будет смешнее чёрта».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1715203"/>
            <a:ext cx="24320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7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История, предложенная Пушкиным Гоголю в качестве сюжета, в действительности произошла с издателем журнала «Отечественные записки» П. П. Свиньиным в Бессарабии: в одном из уездных городков он был принят за правительственного чиновника. Был похожий случай и с самим Пушкиным: его приняли за ревизора в Нижнем Новгороде, куда он отправился собирать материал о пугачёвском бунте. Словом, это был тот самый «русский чисто анекдот», который требовался Гоголю для воплощения его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замысла.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4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833" y="1196752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Работа над пьесой заняла всего два месяца — октябрь и ноябрь 1835 г. В январе 1836 г. автор зачитал готовую комедию на вечере у В. Жуковского в присутствии многих известных литераторов, в том числе и подсказавшего идею Пушкина. Почти все присутствующие были в восторге от пьесы. Однако история «Ревизора» была ещё далека от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завершения.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1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«В «Ревизоре» я решился собрать в одну кучу всё дурное в России, какое я тогда знал, все несправедливости, какие делаются в тех местах и в тех случаях, где больше всего требуется от человека справедливости, и за одним разом посмеяться над всем» — так отзывался Гоголь о своей пьесе; именно такое предназначение он для неё видел — беспощадной насмешки, очищающей сатиры, орудия борьбы с мерзостями и несправедливостями, царящими в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обществе.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Первоначально цензура не допустила пьесу к постановке. Добиться разрешения удалось лишь после того, как Жуковский сумел убедить лично императора, что «в комедии нет ничего неблагонадежного, что это только веселая насмешка над плохими провинциальными чиновниками», пьеса была допущена к постановке.  19 апреля 1836 – премьера в Александринском театре Петербурга. На петербургской премьере присутствовал сам Николай I. После премьеры «Ревизора» император заявил: «Ну и пьеса! Всем досталось, а мне более всех!» Императору постановка очень понравилась.</a:t>
            </a:r>
          </a:p>
        </p:txBody>
      </p:sp>
    </p:spTree>
    <p:extLst>
      <p:ext uri="{BB962C8B-B14F-4D97-AF65-F5344CB8AC3E}">
        <p14:creationId xmlns:p14="http://schemas.microsoft.com/office/powerpoint/2010/main" val="220875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9500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Окончательной редакцией считается текст 1842 года. Прижизненных редакций комедии было три: 1836, 1841, 1842.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95" y="1173577"/>
            <a:ext cx="33099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403</TotalTime>
  <Words>588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Комедия  Николая Васильевича Гоголя «РЕВИЗОР»</vt:lpstr>
      <vt:lpstr>История создания «Ревизора»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Театральная лексика</vt:lpstr>
      <vt:lpstr>Презентация PowerPoint</vt:lpstr>
      <vt:lpstr>Домашнее задание Заполните таблицу Характеристика чиновников уездного  города</vt:lpstr>
      <vt:lpstr>Спасибо за 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Комедия  Николая Васильевича Гоголя «РЕВИЗОР»</dc:title>
  <dc:creator>Инна Витальевна</dc:creator>
  <cp:lastModifiedBy>vsv</cp:lastModifiedBy>
  <cp:revision>9</cp:revision>
  <dcterms:created xsi:type="dcterms:W3CDTF">2020-12-13T06:44:34Z</dcterms:created>
  <dcterms:modified xsi:type="dcterms:W3CDTF">2022-09-20T04:18:43Z</dcterms:modified>
</cp:coreProperties>
</file>