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90" r:id="rId3"/>
    <p:sldId id="291" r:id="rId4"/>
    <p:sldId id="292" r:id="rId5"/>
    <p:sldId id="293" r:id="rId6"/>
    <p:sldId id="294" r:id="rId7"/>
    <p:sldId id="295" r:id="rId8"/>
    <p:sldId id="323"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Rg st="1" end="48"/>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17-01-22T17:41:09.283"/>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2CA98820-F701-48A4-842B-10EF42C89583}" emma:medium="tactile" emma:mode="ink">
          <msink:context xmlns:msink="http://schemas.microsoft.com/ink/2010/main" type="writingRegion" rotatedBoundingBox="10252,2447 10498,2447 10498,2462 10252,2462"/>
        </emma:interpretation>
      </emma:emma>
    </inkml:annotationXML>
    <inkml:traceGroup>
      <inkml:annotationXML>
        <emma:emma xmlns:emma="http://www.w3.org/2003/04/emma" version="1.0">
          <emma:interpretation id="{F53FD33D-E3DF-4DD0-B94A-3751B7A31384}" emma:medium="tactile" emma:mode="ink">
            <msink:context xmlns:msink="http://schemas.microsoft.com/ink/2010/main" type="paragraph" rotatedBoundingBox="10252,2447 10498,2447 10498,2462 10252,2462" alignmentLevel="1"/>
          </emma:interpretation>
        </emma:emma>
      </inkml:annotationXML>
      <inkml:traceGroup>
        <inkml:annotationXML>
          <emma:emma xmlns:emma="http://www.w3.org/2003/04/emma" version="1.0">
            <emma:interpretation id="{982587FA-92D5-4908-9423-0115CB8EFA74}" emma:medium="tactile" emma:mode="ink">
              <msink:context xmlns:msink="http://schemas.microsoft.com/ink/2010/main" type="line" rotatedBoundingBox="10252,2447 10498,2447 10498,2462 10252,2462"/>
            </emma:interpretation>
          </emma:emma>
        </inkml:annotationXML>
        <inkml:traceGroup>
          <inkml:annotationXML>
            <emma:emma xmlns:emma="http://www.w3.org/2003/04/emma" version="1.0">
              <emma:interpretation id="{3CF7F02A-DBB0-40B5-81CC-F49C4E4A9512}" emma:medium="tactile" emma:mode="ink">
                <msink:context xmlns:msink="http://schemas.microsoft.com/ink/2010/main" type="inkWord" rotatedBoundingBox="10252,2447 10267,2447 10267,2462 10252,2462"/>
              </emma:interpretation>
              <emma:one-of disjunction-type="recognition" id="oneOf0">
                <emma:interpretation id="interp0" emma:lang="" emma:confidence="1">
                  <emma:literal/>
                </emma:interpretation>
              </emma:one-of>
            </emma:emma>
          </inkml:annotationXML>
          <inkml:trace contextRef="#ctx0" brushRef="#br0">0 0 0</inkml:trace>
        </inkml:traceGroup>
        <inkml:traceGroup>
          <inkml:annotationXML>
            <emma:emma xmlns:emma="http://www.w3.org/2003/04/emma" version="1.0">
              <emma:interpretation id="{1629BCB7-4461-47D6-A67B-A2D71A45D801}" emma:medium="tactile" emma:mode="ink">
                <msink:context xmlns:msink="http://schemas.microsoft.com/ink/2010/main" type="inkWord" rotatedBoundingBox="10483,2447 10498,2447 10498,2462 10483,2462"/>
              </emma:interpretation>
              <emma:one-of disjunction-type="recognition" id="oneOf1">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interpretation id="interp5" emma:lang="" emma:confidence="0">
                  <emma:literal>1</emma:literal>
                </emma:interpretation>
              </emma:one-of>
            </emma:emma>
          </inkml:annotationXML>
          <inkml:trace contextRef="#ctx0" brushRef="#br0" timeOffset="3921.8992">231 0 0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17-01-22T17:41:24.232"/>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FAEEC26A-D205-4D50-97F0-7D16CE33000D}" emma:medium="tactile" emma:mode="ink">
          <msink:context xmlns:msink="http://schemas.microsoft.com/ink/2010/main" type="writingRegion" rotatedBoundingBox="-715,254 -700,254 -700,269 -715,269"/>
        </emma:interpretation>
      </emma:emma>
    </inkml:annotationXML>
    <inkml:traceGroup>
      <inkml:annotationXML>
        <emma:emma xmlns:emma="http://www.w3.org/2003/04/emma" version="1.0">
          <emma:interpretation id="{BFFBF181-1034-417D-B89C-F09D061AB961}" emma:medium="tactile" emma:mode="ink">
            <msink:context xmlns:msink="http://schemas.microsoft.com/ink/2010/main" type="paragraph" rotatedBoundingBox="-715,254 -700,254 -700,269 -715,269" alignmentLevel="1"/>
          </emma:interpretation>
        </emma:emma>
      </inkml:annotationXML>
      <inkml:traceGroup>
        <inkml:annotationXML>
          <emma:emma xmlns:emma="http://www.w3.org/2003/04/emma" version="1.0">
            <emma:interpretation id="{F69A26DC-2162-4E61-AC23-CC69D18F530E}" emma:medium="tactile" emma:mode="ink">
              <msink:context xmlns:msink="http://schemas.microsoft.com/ink/2010/main" type="line" rotatedBoundingBox="-715,254 -700,254 -700,269 -715,269"/>
            </emma:interpretation>
          </emma:emma>
        </inkml:annotationXML>
        <inkml:traceGroup>
          <inkml:annotationXML>
            <emma:emma xmlns:emma="http://www.w3.org/2003/04/emma" version="1.0">
              <emma:interpretation id="{536A31E3-C28A-447F-A07A-6B203A7B1B81}" emma:medium="tactile" emma:mode="ink">
                <msink:context xmlns:msink="http://schemas.microsoft.com/ink/2010/main" type="inkWord" rotatedBoundingBox="-715,254 -700,254 -700,269 -715,269"/>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1</emma:literal>
                </emma:interpretation>
              </emma:one-of>
            </emma:emma>
          </inkml:annotationXML>
          <inkml:trace contextRef="#ctx0" brushRef="#br0">0 0 0</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17-01-22T17:40:24.445"/>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0820F8BC-22C6-430B-A62B-5E4DF65181CC}" emma:medium="tactile" emma:mode="ink">
          <msink:context xmlns:msink="http://schemas.microsoft.com/ink/2010/main" type="writingRegion" rotatedBoundingBox="7227,770 7542,770 7542,800 7227,800"/>
        </emma:interpretation>
      </emma:emma>
    </inkml:annotationXML>
    <inkml:traceGroup>
      <inkml:annotationXML>
        <emma:emma xmlns:emma="http://www.w3.org/2003/04/emma" version="1.0">
          <emma:interpretation id="{CC40E479-9673-447B-AEBD-941B442DC44E}" emma:medium="tactile" emma:mode="ink">
            <msink:context xmlns:msink="http://schemas.microsoft.com/ink/2010/main" type="paragraph" rotatedBoundingBox="7227,770 7542,770 7542,800 7227,800" alignmentLevel="1"/>
          </emma:interpretation>
        </emma:emma>
      </inkml:annotationXML>
      <inkml:traceGroup>
        <inkml:annotationXML>
          <emma:emma xmlns:emma="http://www.w3.org/2003/04/emma" version="1.0">
            <emma:interpretation id="{4788C681-5BE8-40F5-88F0-652FB504A13B}" emma:medium="tactile" emma:mode="ink">
              <msink:context xmlns:msink="http://schemas.microsoft.com/ink/2010/main" type="line" rotatedBoundingBox="7227,770 7542,770 7542,800 7227,800"/>
            </emma:interpretation>
          </emma:emma>
        </inkml:annotationXML>
        <inkml:traceGroup>
          <inkml:annotationXML>
            <emma:emma xmlns:emma="http://www.w3.org/2003/04/emma" version="1.0">
              <emma:interpretation id="{B89B70DA-203D-4F12-A96E-42D8BA652F9A}" emma:medium="tactile" emma:mode="ink">
                <msink:context xmlns:msink="http://schemas.microsoft.com/ink/2010/main" type="inkWord" rotatedBoundingBox="7227,770 7250,770 7250,785 7227,785"/>
              </emma:interpretation>
              <emma:one-of disjunction-type="recognition" id="oneOf0">
                <emma:interpretation id="interp0" emma:lang="" emma:confidence="1">
                  <emma:literal/>
                </emma:interpretation>
              </emma:one-of>
            </emma:emma>
          </inkml:annotationXML>
          <inkml:trace contextRef="#ctx0" brushRef="#br0">23 0 0,'-23'0'15</inkml:trace>
        </inkml:traceGroup>
        <inkml:traceGroup>
          <inkml:annotationXML>
            <emma:emma xmlns:emma="http://www.w3.org/2003/04/emma" version="1.0">
              <emma:interpretation id="{05022A94-4B5B-4803-99F5-C4D803B70291}" emma:medium="tactile" emma:mode="ink">
                <msink:context xmlns:msink="http://schemas.microsoft.com/ink/2010/main" type="inkWord" rotatedBoundingBox="7504,785 7519,785 7519,800 7504,800"/>
              </emma:interpretation>
              <emma:one-of disjunction-type="recognition" id="oneOf1">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interpretation id="interp5" emma:lang="" emma:confidence="0">
                  <emma:literal>1</emma:literal>
                </emma:interpretation>
              </emma:one-of>
            </emma:emma>
          </inkml:annotationXML>
          <inkml:trace contextRef="#ctx0" brushRef="#br0" timeOffset="4175.1093">277 0 0</inkml:trace>
        </inkml:traceGroup>
        <inkml:traceGroup>
          <inkml:annotationXML>
            <emma:emma xmlns:emma="http://www.w3.org/2003/04/emma" version="1.0">
              <emma:interpretation id="{74409A15-9EFF-4395-A772-4DD40C8E6C78}" emma:medium="tactile" emma:mode="ink">
                <msink:context xmlns:msink="http://schemas.microsoft.com/ink/2010/main" type="inkWord" rotatedBoundingBox="7527,785 7542,785 7542,800 7527,800"/>
              </emma:interpretation>
              <emma:one-of disjunction-type="recognition" id="oneOf2">
                <emma:interpretation id="interp6" emma:lang="" emma:confidence="1">
                  <emma:literal/>
                </emma:interpretation>
              </emma:one-of>
            </emma:emma>
          </inkml:annotationXML>
          <inkml:trace contextRef="#ctx0" brushRef="#br0" timeOffset="1580.6507">300 0 0</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159CA2-6B16-4035-ABC7-C0B87B9921C1}" type="datetimeFigureOut">
              <a:rPr lang="ru-RU" smtClean="0"/>
              <a:pPr/>
              <a:t>28.11.2017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71D198-9778-4A8D-B529-5748A83A6CC0}" type="slidenum">
              <a:rPr lang="ru-RU" smtClean="0"/>
              <a:pPr/>
              <a:t>‹#›</a:t>
            </a:fld>
            <a:endParaRPr lang="ru-RU"/>
          </a:p>
        </p:txBody>
      </p:sp>
    </p:spTree>
    <p:extLst>
      <p:ext uri="{BB962C8B-B14F-4D97-AF65-F5344CB8AC3E}">
        <p14:creationId xmlns:p14="http://schemas.microsoft.com/office/powerpoint/2010/main" val="2715322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E71D198-9778-4A8D-B529-5748A83A6CC0}" type="slidenum">
              <a:rPr lang="ru-RU" smtClean="0"/>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D6764BB-FAC6-4980-8DF9-97043647D3B5}" type="slidenum">
              <a:rPr lang="ru-RU" smtClean="0"/>
              <a:pPr/>
              <a:t>12</a:t>
            </a:fld>
            <a:endParaRPr lang="ru-RU"/>
          </a:p>
        </p:txBody>
      </p:sp>
    </p:spTree>
    <p:extLst>
      <p:ext uri="{BB962C8B-B14F-4D97-AF65-F5344CB8AC3E}">
        <p14:creationId xmlns:p14="http://schemas.microsoft.com/office/powerpoint/2010/main" val="3193281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ADB398A-3912-452A-A356-E725FF57E155}" type="datetimeFigureOut">
              <a:rPr lang="ru-RU" smtClean="0"/>
              <a:pPr/>
              <a:t>28.11.2017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1890961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ADB398A-3912-452A-A356-E725FF57E155}" type="datetimeFigureOut">
              <a:rPr lang="ru-RU" smtClean="0"/>
              <a:pPr/>
              <a:t>28.11.2017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172283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ADB398A-3912-452A-A356-E725FF57E155}" type="datetimeFigureOut">
              <a:rPr lang="ru-RU" smtClean="0"/>
              <a:pPr/>
              <a:t>28.11.2017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467696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ADB398A-3912-452A-A356-E725FF57E155}" type="datetimeFigureOut">
              <a:rPr lang="ru-RU" smtClean="0"/>
              <a:pPr/>
              <a:t>28.11.2017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168541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ADB398A-3912-452A-A356-E725FF57E155}" type="datetimeFigureOut">
              <a:rPr lang="ru-RU" smtClean="0"/>
              <a:pPr/>
              <a:t>28.11.2017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1729007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ADB398A-3912-452A-A356-E725FF57E155}" type="datetimeFigureOut">
              <a:rPr lang="ru-RU" smtClean="0"/>
              <a:pPr/>
              <a:t>28.11.2017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171106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ADB398A-3912-452A-A356-E725FF57E155}" type="datetimeFigureOut">
              <a:rPr lang="ru-RU" smtClean="0"/>
              <a:pPr/>
              <a:t>28.11.2017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2485824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ADB398A-3912-452A-A356-E725FF57E155}" type="datetimeFigureOut">
              <a:rPr lang="ru-RU" smtClean="0"/>
              <a:pPr/>
              <a:t>28.11.2017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6005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ADB398A-3912-452A-A356-E725FF57E155}" type="datetimeFigureOut">
              <a:rPr lang="ru-RU" smtClean="0"/>
              <a:pPr/>
              <a:t>28.11.2017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18436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ADB398A-3912-452A-A356-E725FF57E155}" type="datetimeFigureOut">
              <a:rPr lang="ru-RU" smtClean="0"/>
              <a:pPr/>
              <a:t>28.11.2017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407925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ADB398A-3912-452A-A356-E725FF57E155}" type="datetimeFigureOut">
              <a:rPr lang="ru-RU" smtClean="0"/>
              <a:pPr/>
              <a:t>28.11.2017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47AE7D-FEF9-4937-AF6D-0814C1E9013B}" type="slidenum">
              <a:rPr lang="ru-RU" smtClean="0"/>
              <a:pPr/>
              <a:t>‹#›</a:t>
            </a:fld>
            <a:endParaRPr lang="ru-RU"/>
          </a:p>
        </p:txBody>
      </p:sp>
    </p:spTree>
    <p:extLst>
      <p:ext uri="{BB962C8B-B14F-4D97-AF65-F5344CB8AC3E}">
        <p14:creationId xmlns:p14="http://schemas.microsoft.com/office/powerpoint/2010/main" val="52287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B398A-3912-452A-A356-E725FF57E155}" type="datetimeFigureOut">
              <a:rPr lang="ru-RU" smtClean="0"/>
              <a:pPr/>
              <a:t>28.11.2017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7AE7D-FEF9-4937-AF6D-0814C1E9013B}" type="slidenum">
              <a:rPr lang="ru-RU" smtClean="0"/>
              <a:pPr/>
              <a:t>‹#›</a:t>
            </a:fld>
            <a:endParaRPr lang="ru-RU"/>
          </a:p>
        </p:txBody>
      </p:sp>
    </p:spTree>
    <p:extLst>
      <p:ext uri="{BB962C8B-B14F-4D97-AF65-F5344CB8AC3E}">
        <p14:creationId xmlns:p14="http://schemas.microsoft.com/office/powerpoint/2010/main" val="1144519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7" Type="http://schemas.openxmlformats.org/officeDocument/2006/relationships/image" Target="../media/image56.emf"/><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55.emf"/><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customXml" Target="../ink/ink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Picture 2" descr="D:\Рабочий стол\2477d52cf5e34fc49e8ab230cf29d12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2060848"/>
            <a:ext cx="9252520" cy="4941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835696" y="1916832"/>
            <a:ext cx="6660232" cy="2585323"/>
          </a:xfrm>
          <a:prstGeom prst="rect">
            <a:avLst/>
          </a:prstGeom>
          <a:effectLst>
            <a:softEdge rad="127000"/>
          </a:effectLst>
        </p:spPr>
        <p:txBody>
          <a:bodyPr wrap="square" lIns="91440" tIns="45720" rIns="91440" bIns="45720">
            <a:spAutoFit/>
          </a:bodyPr>
          <a:lstStyle/>
          <a:p>
            <a:pPr algn="ctr"/>
            <a:r>
              <a:rPr lang="ru-RU" sz="5400" b="1" i="1" dirty="0" smtClean="0">
                <a:ln w="17780" cmpd="sng">
                  <a:solidFill>
                    <a:schemeClr val="accent6">
                      <a:lumMod val="75000"/>
                    </a:schemeClr>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Их именами названы улицы нашего</a:t>
            </a:r>
          </a:p>
          <a:p>
            <a:pPr algn="ctr"/>
            <a:r>
              <a:rPr lang="ru-RU" sz="5400" b="1" i="1" dirty="0" smtClean="0">
                <a:ln w="17780" cmpd="sng">
                  <a:solidFill>
                    <a:schemeClr val="accent6">
                      <a:lumMod val="75000"/>
                    </a:schemeClr>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города</a:t>
            </a:r>
            <a:endParaRPr lang="ru-RU" sz="5400" b="1" i="1" dirty="0">
              <a:ln w="17780" cmpd="sng">
                <a:solidFill>
                  <a:schemeClr val="accent6">
                    <a:lumMod val="75000"/>
                  </a:schemeClr>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TextBox 3"/>
          <p:cNvSpPr txBox="1"/>
          <p:nvPr/>
        </p:nvSpPr>
        <p:spPr>
          <a:xfrm>
            <a:off x="1403648" y="5565338"/>
            <a:ext cx="6782399" cy="1292662"/>
          </a:xfrm>
          <a:prstGeom prst="rect">
            <a:avLst/>
          </a:prstGeom>
          <a:solidFill>
            <a:srgbClr val="FFFFDD">
              <a:alpha val="43137"/>
            </a:srgbClr>
          </a:solidFill>
          <a:effectLst>
            <a:softEdge rad="317500"/>
          </a:effectLst>
        </p:spPr>
        <p:txBody>
          <a:bodyPr wrap="square" rtlCol="0">
            <a:spAutoFit/>
          </a:bodyPr>
          <a:lstStyle>
            <a:defPPr>
              <a:defRPr lang="ru-RU"/>
            </a:defPPr>
            <a:lvl1pPr algn="ctr">
              <a:defRPr sz="2400" b="1" i="1">
                <a:solidFill>
                  <a:srgbClr val="002060"/>
                </a:solidFill>
              </a:defRPr>
            </a:lvl1pPr>
          </a:lstStyle>
          <a:p>
            <a:endParaRPr lang="ru-RU" sz="1200" dirty="0" smtClean="0">
              <a:solidFill>
                <a:schemeClr val="tx1"/>
              </a:solidFill>
            </a:endParaRPr>
          </a:p>
          <a:p>
            <a:r>
              <a:rPr lang="ru-RU" sz="1800" dirty="0" smtClean="0">
                <a:solidFill>
                  <a:schemeClr val="tx1"/>
                </a:solidFill>
              </a:rPr>
              <a:t>Проект подготовили:</a:t>
            </a:r>
          </a:p>
          <a:p>
            <a:r>
              <a:rPr lang="ru-RU" sz="1800" dirty="0" smtClean="0">
                <a:solidFill>
                  <a:schemeClr val="tx1"/>
                </a:solidFill>
              </a:rPr>
              <a:t> учащиеся 3 Б класса</a:t>
            </a:r>
          </a:p>
          <a:p>
            <a:r>
              <a:rPr lang="ru-RU" sz="1800" dirty="0" smtClean="0">
                <a:solidFill>
                  <a:schemeClr val="tx1"/>
                </a:solidFill>
              </a:rPr>
              <a:t>Классный руководитель: </a:t>
            </a:r>
            <a:r>
              <a:rPr lang="ru-RU" sz="1800" dirty="0" err="1" smtClean="0">
                <a:solidFill>
                  <a:schemeClr val="tx1"/>
                </a:solidFill>
              </a:rPr>
              <a:t>Стародубец</a:t>
            </a:r>
            <a:r>
              <a:rPr lang="ru-RU" sz="1800" dirty="0" smtClean="0">
                <a:solidFill>
                  <a:schemeClr val="tx1"/>
                </a:solidFill>
              </a:rPr>
              <a:t> Елена Вадимовна</a:t>
            </a:r>
            <a:endParaRPr lang="ru-RU" sz="1800" dirty="0">
              <a:solidFill>
                <a:schemeClr val="tx1"/>
              </a:solidFill>
            </a:endParaRPr>
          </a:p>
          <a:p>
            <a:endParaRPr lang="ru-RU" sz="1200" dirty="0">
              <a:solidFill>
                <a:schemeClr val="tx1"/>
              </a:solidFill>
            </a:endParaRPr>
          </a:p>
        </p:txBody>
      </p:sp>
    </p:spTree>
    <p:extLst>
      <p:ext uri="{BB962C8B-B14F-4D97-AF65-F5344CB8AC3E}">
        <p14:creationId xmlns:p14="http://schemas.microsoft.com/office/powerpoint/2010/main" val="340887779"/>
      </p:ext>
    </p:extLst>
  </p:cSld>
  <p:clrMapOvr>
    <a:masterClrMapping/>
  </p:clrMapOvr>
  <mc:AlternateContent xmlns:mc="http://schemas.openxmlformats.org/markup-compatibility/2006" xmlns:p14="http://schemas.microsoft.com/office/powerpoint/2010/main">
    <mc:Choice Requires="p14">
      <p:transition spd="slow" p14:dur="2000" advTm="5431"/>
    </mc:Choice>
    <mc:Fallback xmlns="">
      <p:transition spd="slow" advTm="543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60566" y="457198"/>
            <a:ext cx="7775929" cy="914402"/>
          </a:xfrm>
        </p:spPr>
        <p:txBody>
          <a:bodyPr>
            <a:noAutofit/>
          </a:bodyPr>
          <a:lstStyle/>
          <a:p>
            <a:r>
              <a:rPr lang="ru-RU" sz="4000" b="1" dirty="0" smtClean="0">
                <a:solidFill>
                  <a:schemeClr val="tx2"/>
                </a:solidFill>
              </a:rPr>
              <a:t>Расположение улицы Мусы </a:t>
            </a:r>
            <a:r>
              <a:rPr lang="ru-RU" sz="4000" b="1" dirty="0" err="1" smtClean="0">
                <a:solidFill>
                  <a:schemeClr val="tx2"/>
                </a:solidFill>
              </a:rPr>
              <a:t>Джалиля</a:t>
            </a:r>
            <a:r>
              <a:rPr lang="ru-RU" sz="4000" b="1" dirty="0" smtClean="0">
                <a:solidFill>
                  <a:schemeClr val="tx2"/>
                </a:solidFill>
              </a:rPr>
              <a:t> и ее транспортное значение</a:t>
            </a:r>
            <a:endParaRPr lang="ru-RU" sz="4000" b="1" dirty="0">
              <a:solidFill>
                <a:schemeClr val="tx2"/>
              </a:solidFill>
            </a:endParaRPr>
          </a:p>
        </p:txBody>
      </p:sp>
      <p:sp>
        <p:nvSpPr>
          <p:cNvPr id="3" name="Подзаголовок 2"/>
          <p:cNvSpPr>
            <a:spLocks noGrp="1"/>
          </p:cNvSpPr>
          <p:nvPr>
            <p:ph type="subTitle" idx="1"/>
          </p:nvPr>
        </p:nvSpPr>
        <p:spPr>
          <a:xfrm>
            <a:off x="107504" y="1587732"/>
            <a:ext cx="4392488" cy="3188524"/>
          </a:xfrm>
        </p:spPr>
        <p:txBody>
          <a:bodyPr>
            <a:normAutofit/>
          </a:bodyPr>
          <a:lstStyle/>
          <a:p>
            <a:pPr algn="just"/>
            <a:r>
              <a:rPr lang="ru-RU" sz="1800" dirty="0" smtClean="0">
                <a:solidFill>
                  <a:schemeClr val="tx1"/>
                </a:solidFill>
              </a:rPr>
              <a:t>Улица протянулась на несколько сот метров к югу от Казанского кремля. Находится в </a:t>
            </a:r>
            <a:r>
              <a:rPr lang="ru-RU" sz="1800" dirty="0" err="1" smtClean="0">
                <a:solidFill>
                  <a:schemeClr val="tx1"/>
                </a:solidFill>
              </a:rPr>
              <a:t>Вахитовском</a:t>
            </a:r>
            <a:r>
              <a:rPr lang="ru-RU" sz="1800" dirty="0" smtClean="0">
                <a:solidFill>
                  <a:schemeClr val="tx1"/>
                </a:solidFill>
              </a:rPr>
              <a:t> районе,</a:t>
            </a:r>
            <a:r>
              <a:rPr lang="ru-RU" sz="1800" dirty="0">
                <a:solidFill>
                  <a:schemeClr val="tx1"/>
                </a:solidFill>
              </a:rPr>
              <a:t> </a:t>
            </a:r>
            <a:r>
              <a:rPr lang="ru-RU" sz="1800" dirty="0" smtClean="0">
                <a:solidFill>
                  <a:schemeClr val="tx1"/>
                </a:solidFill>
              </a:rPr>
              <a:t>занимает </a:t>
            </a:r>
            <a:r>
              <a:rPr lang="ru-RU" sz="1800" dirty="0">
                <a:solidFill>
                  <a:schemeClr val="tx1"/>
                </a:solidFill>
              </a:rPr>
              <a:t>центральную часть города </a:t>
            </a:r>
            <a:r>
              <a:rPr lang="ru-RU" sz="1800" dirty="0" smtClean="0">
                <a:solidFill>
                  <a:schemeClr val="tx1"/>
                </a:solidFill>
              </a:rPr>
              <a:t>Казань</a:t>
            </a:r>
            <a:r>
              <a:rPr lang="ru-RU" sz="1800" dirty="0">
                <a:solidFill>
                  <a:schemeClr val="tx1"/>
                </a:solidFill>
              </a:rPr>
              <a:t> и граничит почти со всеми другими </a:t>
            </a:r>
            <a:r>
              <a:rPr lang="ru-RU" sz="1800" dirty="0" smtClean="0">
                <a:solidFill>
                  <a:schemeClr val="tx1"/>
                </a:solidFill>
              </a:rPr>
              <a:t>районами Казани</a:t>
            </a:r>
            <a:r>
              <a:rPr lang="ru-RU" sz="1800" dirty="0">
                <a:solidFill>
                  <a:schemeClr val="tx1"/>
                </a:solidFill>
              </a:rPr>
              <a:t> </a:t>
            </a:r>
            <a:r>
              <a:rPr lang="ru-RU" sz="1800" dirty="0" smtClean="0">
                <a:solidFill>
                  <a:schemeClr val="tx1"/>
                </a:solidFill>
              </a:rPr>
              <a:t>—Кировским,</a:t>
            </a:r>
            <a:r>
              <a:rPr lang="ru-RU" sz="1800" dirty="0">
                <a:solidFill>
                  <a:schemeClr val="tx1"/>
                </a:solidFill>
              </a:rPr>
              <a:t> </a:t>
            </a:r>
            <a:r>
              <a:rPr lang="ru-RU" sz="1800" dirty="0" smtClean="0">
                <a:solidFill>
                  <a:schemeClr val="tx1"/>
                </a:solidFill>
              </a:rPr>
              <a:t>Московским,</a:t>
            </a:r>
            <a:r>
              <a:rPr lang="ru-RU" sz="1800" dirty="0">
                <a:solidFill>
                  <a:schemeClr val="tx1"/>
                </a:solidFill>
              </a:rPr>
              <a:t> </a:t>
            </a:r>
            <a:r>
              <a:rPr lang="ru-RU" sz="1800" dirty="0" smtClean="0">
                <a:solidFill>
                  <a:schemeClr val="tx1"/>
                </a:solidFill>
              </a:rPr>
              <a:t>Ново- Савиновским, Советским , Приволжским</a:t>
            </a:r>
            <a:r>
              <a:rPr lang="ru-RU" sz="1800" dirty="0" smtClean="0">
                <a:solidFill>
                  <a:schemeClr val="tx1"/>
                </a:solidFill>
                <a:effectLst>
                  <a:outerShdw blurRad="38100" dist="38100" dir="2700000" algn="tl">
                    <a:srgbClr val="000000">
                      <a:alpha val="43137"/>
                    </a:srgbClr>
                  </a:outerShdw>
                </a:effectLst>
              </a:rPr>
              <a:t>.</a:t>
            </a:r>
            <a:endParaRPr lang="ru-RU" sz="1800"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6" name="Рукописный ввод 5"/>
              <p14:cNvContentPartPr/>
              <p14:nvPr/>
            </p14:nvContentPartPr>
            <p14:xfrm>
              <a:off x="3690851" y="881018"/>
              <a:ext cx="83520" cy="360"/>
            </p14:xfrm>
          </p:contentPart>
        </mc:Choice>
        <mc:Fallback xmlns="">
          <p:pic>
            <p:nvPicPr>
              <p:cNvPr id="6" name="Рукописный ввод 5"/>
              <p:cNvPicPr/>
              <p:nvPr/>
            </p:nvPicPr>
            <p:blipFill>
              <a:blip r:embed="rId5" cstate="print"/>
              <a:stretch>
                <a:fillRect/>
              </a:stretch>
            </p:blipFill>
            <p:spPr>
              <a:xfrm>
                <a:off x="2759228" y="869138"/>
                <a:ext cx="804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Рукописный ввод 9"/>
              <p14:cNvContentPartPr/>
              <p14:nvPr/>
            </p14:nvContentPartPr>
            <p14:xfrm>
              <a:off x="-257629" y="91538"/>
              <a:ext cx="360" cy="360"/>
            </p14:xfrm>
          </p:contentPart>
        </mc:Choice>
        <mc:Fallback xmlns="">
          <p:pic>
            <p:nvPicPr>
              <p:cNvPr id="10" name="Рукописный ввод 9"/>
              <p:cNvPicPr/>
              <p:nvPr/>
            </p:nvPicPr>
            <p:blipFill>
              <a:blip r:embed="rId7" cstate="print"/>
              <a:stretch>
                <a:fillRect/>
              </a:stretch>
            </p:blipFill>
            <p:spPr>
              <a:xfrm>
                <a:off x="-202132" y="79658"/>
                <a:ext cx="18090" cy="24120"/>
              </a:xfrm>
              <a:prstGeom prst="rect">
                <a:avLst/>
              </a:prstGeom>
            </p:spPr>
          </p:pic>
        </mc:Fallback>
      </mc:AlternateContent>
      <p:pic>
        <p:nvPicPr>
          <p:cNvPr id="4098" name="Picture 2" descr="C:\Documents and Settings\Администратор\Рабочий стол\скачанные файлы.png"/>
          <p:cNvPicPr>
            <a:picLocks noChangeAspect="1" noChangeArrowheads="1"/>
          </p:cNvPicPr>
          <p:nvPr/>
        </p:nvPicPr>
        <p:blipFill>
          <a:blip r:embed="rId8" cstate="print"/>
          <a:srcRect/>
          <a:stretch>
            <a:fillRect/>
          </a:stretch>
        </p:blipFill>
        <p:spPr bwMode="auto">
          <a:xfrm>
            <a:off x="4499992" y="1844824"/>
            <a:ext cx="4513684" cy="4896544"/>
          </a:xfrm>
          <a:prstGeom prst="rect">
            <a:avLst/>
          </a:prstGeom>
          <a:noFill/>
        </p:spPr>
      </p:pic>
      <p:pic>
        <p:nvPicPr>
          <p:cNvPr id="4099" name="Picture 3" descr="C:\Documents and Settings\Администратор\Рабочий стол\93_big.jpg"/>
          <p:cNvPicPr>
            <a:picLocks noChangeAspect="1" noChangeArrowheads="1"/>
          </p:cNvPicPr>
          <p:nvPr/>
        </p:nvPicPr>
        <p:blipFill>
          <a:blip r:embed="rId9" cstate="print"/>
          <a:srcRect/>
          <a:stretch>
            <a:fillRect/>
          </a:stretch>
        </p:blipFill>
        <p:spPr bwMode="auto">
          <a:xfrm>
            <a:off x="107504" y="3933056"/>
            <a:ext cx="4204688" cy="2781101"/>
          </a:xfrm>
          <a:prstGeom prst="rect">
            <a:avLst/>
          </a:prstGeom>
          <a:ln>
            <a:noFill/>
          </a:ln>
          <a:effectLst>
            <a:softEdge rad="112500"/>
          </a:effectLst>
        </p:spPr>
      </p:pic>
    </p:spTree>
    <p:extLst>
      <p:ext uri="{BB962C8B-B14F-4D97-AF65-F5344CB8AC3E}">
        <p14:creationId xmlns:p14="http://schemas.microsoft.com/office/powerpoint/2010/main" val="3866003314"/>
      </p:ext>
    </p:extLst>
  </p:cSld>
  <p:clrMapOvr>
    <a:masterClrMapping/>
  </p:clrMapOvr>
  <mc:AlternateContent xmlns:mc="http://schemas.openxmlformats.org/markup-compatibility/2006" xmlns:p14="http://schemas.microsoft.com/office/powerpoint/2010/main">
    <mc:Choice Requires="p14">
      <p:transition spd="slow" p14:dur="2000" advTm="2867"/>
    </mc:Choice>
    <mc:Fallback xmlns="">
      <p:transition spd="slow" advTm="286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404664"/>
            <a:ext cx="2858807" cy="812989"/>
          </a:xfrm>
        </p:spPr>
        <p:txBody>
          <a:bodyPr>
            <a:noAutofit/>
          </a:bodyPr>
          <a:lstStyle/>
          <a:p>
            <a:pPr algn="ctr"/>
            <a:r>
              <a:rPr lang="ru-RU" sz="1800" b="1" dirty="0" smtClean="0">
                <a:latin typeface="+mn-lt"/>
              </a:rPr>
              <a:t>Дом купца Ивана Афанасьева </a:t>
            </a:r>
            <a:r>
              <a:rPr lang="ru-RU" sz="1800" b="1" dirty="0" err="1" smtClean="0">
                <a:latin typeface="+mn-lt"/>
              </a:rPr>
              <a:t>Михляева</a:t>
            </a:r>
            <a:r>
              <a:rPr lang="ru-RU" sz="1800" b="1" dirty="0" smtClean="0">
                <a:latin typeface="+mn-lt"/>
              </a:rPr>
              <a:t/>
            </a:r>
            <a:br>
              <a:rPr lang="ru-RU" sz="1800" b="1" dirty="0" smtClean="0">
                <a:latin typeface="+mn-lt"/>
              </a:rPr>
            </a:br>
            <a:endParaRPr lang="ru-RU" sz="1800" dirty="0">
              <a:latin typeface="+mn-lt"/>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157638"/>
            <a:ext cx="3816424" cy="2559394"/>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157640"/>
            <a:ext cx="4176464" cy="2487384"/>
          </a:xfrm>
          <a:prstGeom prst="rect">
            <a:avLst/>
          </a:prstGeom>
          <a:ln>
            <a:noFill/>
          </a:ln>
          <a:effectLst>
            <a:softEdge rad="112500"/>
          </a:effectLst>
        </p:spPr>
      </p:pic>
      <p:sp>
        <p:nvSpPr>
          <p:cNvPr id="6" name="TextBox 5"/>
          <p:cNvSpPr txBox="1"/>
          <p:nvPr/>
        </p:nvSpPr>
        <p:spPr>
          <a:xfrm>
            <a:off x="5796136" y="548680"/>
            <a:ext cx="2741441" cy="369332"/>
          </a:xfrm>
          <a:prstGeom prst="rect">
            <a:avLst/>
          </a:prstGeom>
          <a:noFill/>
        </p:spPr>
        <p:txBody>
          <a:bodyPr wrap="square" rtlCol="0">
            <a:spAutoFit/>
          </a:bodyPr>
          <a:lstStyle/>
          <a:p>
            <a:pPr algn="ctr"/>
            <a:r>
              <a:rPr lang="ru-RU" b="1" dirty="0" smtClean="0"/>
              <a:t>Центральный ЗАГС</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4293096"/>
            <a:ext cx="3888432" cy="2448272"/>
          </a:xfrm>
          <a:prstGeom prst="rect">
            <a:avLst/>
          </a:prstGeom>
          <a:ln>
            <a:noFill/>
          </a:ln>
          <a:effectLst>
            <a:softEdge rad="112500"/>
          </a:effectLst>
        </p:spPr>
      </p:pic>
      <p:sp>
        <p:nvSpPr>
          <p:cNvPr id="8" name="TextBox 7"/>
          <p:cNvSpPr txBox="1"/>
          <p:nvPr/>
        </p:nvSpPr>
        <p:spPr>
          <a:xfrm>
            <a:off x="611560" y="3933056"/>
            <a:ext cx="2751039" cy="369332"/>
          </a:xfrm>
          <a:prstGeom prst="rect">
            <a:avLst/>
          </a:prstGeom>
          <a:noFill/>
        </p:spPr>
        <p:txBody>
          <a:bodyPr wrap="square" rtlCol="0">
            <a:spAutoFit/>
          </a:bodyPr>
          <a:lstStyle/>
          <a:p>
            <a:pPr algn="ctr"/>
            <a:r>
              <a:rPr lang="ru-RU" b="1" dirty="0" smtClean="0"/>
              <a:t>Александровский пассаж</a:t>
            </a: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4365104"/>
            <a:ext cx="4176464" cy="2376264"/>
          </a:xfrm>
          <a:prstGeom prst="rect">
            <a:avLst/>
          </a:prstGeom>
          <a:ln>
            <a:noFill/>
          </a:ln>
          <a:effectLst>
            <a:softEdge rad="112500"/>
          </a:effectLst>
        </p:spPr>
      </p:pic>
      <p:sp>
        <p:nvSpPr>
          <p:cNvPr id="10" name="TextBox 9"/>
          <p:cNvSpPr txBox="1"/>
          <p:nvPr/>
        </p:nvSpPr>
        <p:spPr>
          <a:xfrm>
            <a:off x="5292080" y="3717032"/>
            <a:ext cx="3528391" cy="646331"/>
          </a:xfrm>
          <a:prstGeom prst="rect">
            <a:avLst/>
          </a:prstGeom>
          <a:noFill/>
        </p:spPr>
        <p:txBody>
          <a:bodyPr wrap="square" rtlCol="0">
            <a:spAutoFit/>
          </a:bodyPr>
          <a:lstStyle/>
          <a:p>
            <a:pPr algn="ctr"/>
            <a:r>
              <a:rPr lang="ru-RU" b="1" dirty="0" smtClean="0"/>
              <a:t>Дом в котором жил драматург Карим </a:t>
            </a:r>
            <a:r>
              <a:rPr lang="ru-RU" b="1" dirty="0" err="1" smtClean="0"/>
              <a:t>Тинчурин</a:t>
            </a:r>
            <a:r>
              <a:rPr lang="ru-RU" b="1" dirty="0" smtClean="0"/>
              <a:t> </a:t>
            </a:r>
          </a:p>
        </p:txBody>
      </p:sp>
    </p:spTree>
    <p:extLst>
      <p:ext uri="{BB962C8B-B14F-4D97-AF65-F5344CB8AC3E}">
        <p14:creationId xmlns:p14="http://schemas.microsoft.com/office/powerpoint/2010/main" val="3660345942"/>
      </p:ext>
    </p:extLst>
  </p:cSld>
  <p:clrMapOvr>
    <a:masterClrMapping/>
  </p:clrMapOvr>
  <mc:AlternateContent xmlns:mc="http://schemas.openxmlformats.org/markup-compatibility/2006" xmlns:p14="http://schemas.microsoft.com/office/powerpoint/2010/main">
    <mc:Choice Requires="p14">
      <p:transition spd="slow" p14:dur="2000" advTm="3082"/>
    </mc:Choice>
    <mc:Fallback xmlns="">
      <p:transition spd="slow" advTm="308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5048" y="548680"/>
            <a:ext cx="8568952" cy="623454"/>
          </a:xfrm>
        </p:spPr>
        <p:txBody>
          <a:bodyPr>
            <a:noAutofit/>
          </a:bodyPr>
          <a:lstStyle/>
          <a:p>
            <a:pPr algn="ctr"/>
            <a:r>
              <a:rPr lang="ru-RU" sz="4000" b="1" dirty="0" smtClean="0">
                <a:solidFill>
                  <a:schemeClr val="tx2"/>
                </a:solidFill>
                <a:latin typeface="+mn-lt"/>
              </a:rPr>
              <a:t>Чье имя носит улица </a:t>
            </a:r>
            <a:r>
              <a:rPr lang="ru-RU" sz="4000" b="1" dirty="0" err="1" smtClean="0">
                <a:solidFill>
                  <a:schemeClr val="tx2"/>
                </a:solidFill>
                <a:latin typeface="+mn-lt"/>
              </a:rPr>
              <a:t>Мусы</a:t>
            </a:r>
            <a:r>
              <a:rPr lang="ru-RU" sz="4000" b="1" dirty="0" smtClean="0">
                <a:solidFill>
                  <a:schemeClr val="tx2"/>
                </a:solidFill>
                <a:latin typeface="+mn-lt"/>
              </a:rPr>
              <a:t> </a:t>
            </a:r>
            <a:r>
              <a:rPr lang="ru-RU" sz="4000" b="1" dirty="0" err="1" smtClean="0">
                <a:solidFill>
                  <a:schemeClr val="tx2"/>
                </a:solidFill>
                <a:latin typeface="+mn-lt"/>
              </a:rPr>
              <a:t>Джалиля</a:t>
            </a:r>
            <a:r>
              <a:rPr lang="ru-RU" sz="4000" b="1" dirty="0" smtClean="0">
                <a:solidFill>
                  <a:schemeClr val="tx2"/>
                </a:solidFill>
                <a:latin typeface="+mn-lt"/>
              </a:rPr>
              <a:t>?</a:t>
            </a:r>
            <a:endParaRPr lang="ru-RU" sz="4000" b="1" dirty="0">
              <a:solidFill>
                <a:schemeClr val="tx2"/>
              </a:solidFill>
              <a:latin typeface="+mn-lt"/>
            </a:endParaRPr>
          </a:p>
        </p:txBody>
      </p:sp>
      <p:sp>
        <p:nvSpPr>
          <p:cNvPr id="3" name="Объект 2"/>
          <p:cNvSpPr>
            <a:spLocks noGrp="1"/>
          </p:cNvSpPr>
          <p:nvPr>
            <p:ph idx="1"/>
          </p:nvPr>
        </p:nvSpPr>
        <p:spPr>
          <a:xfrm>
            <a:off x="107504" y="1311053"/>
            <a:ext cx="5040560" cy="5188213"/>
          </a:xfrm>
        </p:spPr>
        <p:txBody>
          <a:bodyPr>
            <a:noAutofit/>
          </a:bodyPr>
          <a:lstStyle/>
          <a:p>
            <a:pPr marL="0" indent="0" algn="just">
              <a:buNone/>
            </a:pPr>
            <a:r>
              <a:rPr lang="ru-RU" sz="1800" dirty="0" smtClean="0"/>
              <a:t>Улица носит имя великого татарского поэта Мусы </a:t>
            </a:r>
            <a:r>
              <a:rPr lang="ru-RU" sz="1800" dirty="0" err="1" smtClean="0"/>
              <a:t>Джалиля</a:t>
            </a:r>
            <a:r>
              <a:rPr lang="ru-RU" sz="1800" dirty="0" smtClean="0"/>
              <a:t> - Героя Советского Союза и борца с нацизмом, посмертно награжденного Ленинской </a:t>
            </a:r>
            <a:r>
              <a:rPr lang="ru-RU" sz="1800" dirty="0" err="1" smtClean="0"/>
              <a:t>премией.Когда</a:t>
            </a:r>
            <a:r>
              <a:rPr lang="ru-RU" sz="1800" dirty="0" smtClean="0"/>
              <a:t> </a:t>
            </a:r>
            <a:r>
              <a:rPr lang="ru-RU" sz="1800" dirty="0"/>
              <a:t>началась Великая Отечественная война, был призван в армию. 13июля 1941 года поэт попал в формирующийся под Казанью артиллерийский полк «конным разведчиком». Воевал на Ленинградском и </a:t>
            </a:r>
            <a:r>
              <a:rPr lang="ru-RU" sz="1800" dirty="0" err="1"/>
              <a:t>Волховском</a:t>
            </a:r>
            <a:r>
              <a:rPr lang="ru-RU" sz="1800" dirty="0"/>
              <a:t> фронтах</a:t>
            </a:r>
            <a:r>
              <a:rPr lang="ru-RU" sz="1800" dirty="0" smtClean="0"/>
              <a:t>. </a:t>
            </a:r>
            <a:r>
              <a:rPr lang="ru-RU" sz="1800" dirty="0"/>
              <a:t>Был корреспондентом армейской газеты «ОТВАГА» 2-й ударной армии. В 1941 году, находясь в Красной Армии, был тяжело ранен, попал в плен. Находясь в плену, написал много стихов о войне и зверствах фашистов. Ни жестокие пытки, ни посулы свободы, жизни и благополучия не сломили его воли и преданности Родине.25 августа 1944 года казнен на гильотине в тюрьме </a:t>
            </a:r>
            <a:r>
              <a:rPr lang="ru-RU" sz="1800" dirty="0" err="1"/>
              <a:t>Плетцензее</a:t>
            </a:r>
            <a:r>
              <a:rPr lang="ru-RU" sz="1800" dirty="0"/>
              <a:t> в Берлине. </a:t>
            </a:r>
            <a:endParaRPr lang="ru-RU" sz="1800" dirty="0" smtClean="0"/>
          </a:p>
          <a:p>
            <a:pPr marL="0" indent="0">
              <a:buNone/>
            </a:pPr>
            <a:endParaRPr lang="ru-RU" sz="18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rcRect b="16035"/>
          <a:stretch>
            <a:fillRect/>
          </a:stretch>
        </p:blipFill>
        <p:spPr>
          <a:xfrm>
            <a:off x="5580112" y="1331599"/>
            <a:ext cx="3563887" cy="4473665"/>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Рукописный ввод 7"/>
              <p14:cNvContentPartPr/>
              <p14:nvPr/>
            </p14:nvContentPartPr>
            <p14:xfrm>
              <a:off x="2601851" y="282698"/>
              <a:ext cx="108360" cy="360"/>
            </p14:xfrm>
          </p:contentPart>
        </mc:Choice>
        <mc:Fallback xmlns="">
          <p:pic>
            <p:nvPicPr>
              <p:cNvPr id="8" name="Рукописный ввод 7"/>
              <p:cNvPicPr/>
              <p:nvPr/>
            </p:nvPicPr>
            <p:blipFill>
              <a:blip r:embed="rId5" cstate="print"/>
              <a:stretch>
                <a:fillRect/>
              </a:stretch>
            </p:blipFill>
            <p:spPr>
              <a:xfrm>
                <a:off x="1942478" y="270818"/>
                <a:ext cx="99090" cy="24120"/>
              </a:xfrm>
              <a:prstGeom prst="rect">
                <a:avLst/>
              </a:prstGeom>
            </p:spPr>
          </p:pic>
        </mc:Fallback>
      </mc:AlternateContent>
      <p:sp>
        <p:nvSpPr>
          <p:cNvPr id="6" name="Прямоугольник 5"/>
          <p:cNvSpPr/>
          <p:nvPr/>
        </p:nvSpPr>
        <p:spPr>
          <a:xfrm>
            <a:off x="5631507" y="5877272"/>
            <a:ext cx="3512493" cy="369332"/>
          </a:xfrm>
          <a:prstGeom prst="rect">
            <a:avLst/>
          </a:prstGeom>
        </p:spPr>
        <p:txBody>
          <a:bodyPr wrap="square">
            <a:spAutoFit/>
          </a:bodyPr>
          <a:lstStyle/>
          <a:p>
            <a:r>
              <a:rPr lang="ru-RU" dirty="0" smtClean="0"/>
              <a:t>2 февраля 1906-25 августа 1944</a:t>
            </a:r>
            <a:endParaRPr lang="ru-RU" dirty="0"/>
          </a:p>
        </p:txBody>
      </p:sp>
    </p:spTree>
    <p:extLst>
      <p:ext uri="{BB962C8B-B14F-4D97-AF65-F5344CB8AC3E}">
        <p14:creationId xmlns:p14="http://schemas.microsoft.com/office/powerpoint/2010/main" val="3403687137"/>
      </p:ext>
    </p:extLst>
  </p:cSld>
  <p:clrMapOvr>
    <a:masterClrMapping/>
  </p:clrMapOvr>
  <mc:AlternateContent xmlns:mc="http://schemas.openxmlformats.org/markup-compatibility/2006" xmlns:p14="http://schemas.microsoft.com/office/powerpoint/2010/main">
    <mc:Choice Requires="p14">
      <p:transition spd="slow" p14:dur="2000" advTm="2734"/>
    </mc:Choice>
    <mc:Fallback xmlns="">
      <p:transition spd="slow" advTm="273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6832" y="261258"/>
            <a:ext cx="4330337" cy="707886"/>
          </a:xfrm>
          <a:prstGeom prst="rect">
            <a:avLst/>
          </a:prstGeom>
          <a:noFill/>
        </p:spPr>
        <p:txBody>
          <a:bodyPr wrap="square" rtlCol="0">
            <a:spAutoFit/>
          </a:bodyPr>
          <a:lstStyle/>
          <a:p>
            <a:pPr algn="ctr"/>
            <a:r>
              <a:rPr lang="ru-RU" sz="4000" b="1" dirty="0" smtClean="0">
                <a:solidFill>
                  <a:srgbClr val="FF0000"/>
                </a:solidFill>
              </a:rPr>
              <a:t>Память жива</a:t>
            </a:r>
            <a:endParaRPr lang="ru-RU" sz="4000" b="1" dirty="0">
              <a:solidFill>
                <a:srgbClr val="FF0000"/>
              </a:solidFill>
            </a:endParaRPr>
          </a:p>
        </p:txBody>
      </p:sp>
      <p:sp>
        <p:nvSpPr>
          <p:cNvPr id="3" name="TextBox 2"/>
          <p:cNvSpPr txBox="1"/>
          <p:nvPr/>
        </p:nvSpPr>
        <p:spPr>
          <a:xfrm>
            <a:off x="251520" y="980728"/>
            <a:ext cx="4003868" cy="646331"/>
          </a:xfrm>
          <a:prstGeom prst="rect">
            <a:avLst/>
          </a:prstGeom>
          <a:noFill/>
        </p:spPr>
        <p:txBody>
          <a:bodyPr wrap="square" rtlCol="0">
            <a:spAutoFit/>
          </a:bodyPr>
          <a:lstStyle/>
          <a:p>
            <a:pPr algn="just"/>
            <a:r>
              <a:rPr lang="ru-RU" b="1" dirty="0" smtClean="0"/>
              <a:t>Памятник Мусе </a:t>
            </a:r>
            <a:r>
              <a:rPr lang="ru-RU" b="1" dirty="0" err="1" smtClean="0"/>
              <a:t>Джалилю</a:t>
            </a:r>
            <a:r>
              <a:rPr lang="ru-RU" b="1" dirty="0" smtClean="0"/>
              <a:t> находится у главного входа в Казанский Кремль</a:t>
            </a:r>
            <a:endParaRPr lang="ru-RU" b="1" dirty="0"/>
          </a:p>
        </p:txBody>
      </p:sp>
      <p:sp>
        <p:nvSpPr>
          <p:cNvPr id="4" name="TextBox 3"/>
          <p:cNvSpPr txBox="1"/>
          <p:nvPr/>
        </p:nvSpPr>
        <p:spPr>
          <a:xfrm>
            <a:off x="4860032" y="980728"/>
            <a:ext cx="4176464" cy="923330"/>
          </a:xfrm>
          <a:prstGeom prst="rect">
            <a:avLst/>
          </a:prstGeom>
          <a:noFill/>
        </p:spPr>
        <p:txBody>
          <a:bodyPr wrap="square" rtlCol="0">
            <a:spAutoFit/>
          </a:bodyPr>
          <a:lstStyle/>
          <a:p>
            <a:pPr algn="just"/>
            <a:r>
              <a:rPr lang="ru-RU" b="1" dirty="0" smtClean="0"/>
              <a:t>Театр оперы и балета им. Муса </a:t>
            </a:r>
            <a:r>
              <a:rPr lang="ru-RU" b="1" dirty="0" err="1" smtClean="0"/>
              <a:t>Джалиля</a:t>
            </a:r>
            <a:r>
              <a:rPr lang="ru-RU" b="1" dirty="0" smtClean="0"/>
              <a:t> находится на Площади Свободы в центре Казани</a:t>
            </a:r>
            <a:endParaRPr lang="ru-RU"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1844824"/>
            <a:ext cx="4032448" cy="230425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844825"/>
            <a:ext cx="3456384" cy="2304255"/>
          </a:xfrm>
          <a:prstGeom prst="rect">
            <a:avLst/>
          </a:prstGeom>
        </p:spPr>
      </p:pic>
      <p:pic>
        <p:nvPicPr>
          <p:cNvPr id="7" name="Picture 2" descr="C:\Documents and Settings\Администратор\Рабочий стол\Музей-квартира_Мусы_Джалиля.jpg"/>
          <p:cNvPicPr>
            <a:picLocks noChangeAspect="1" noChangeArrowheads="1"/>
          </p:cNvPicPr>
          <p:nvPr/>
        </p:nvPicPr>
        <p:blipFill>
          <a:blip r:embed="rId4" cstate="print"/>
          <a:srcRect l="3185" t="2564" r="2865" b="2565"/>
          <a:stretch>
            <a:fillRect/>
          </a:stretch>
        </p:blipFill>
        <p:spPr bwMode="auto">
          <a:xfrm>
            <a:off x="2555776" y="4581128"/>
            <a:ext cx="3600400" cy="2160240"/>
          </a:xfrm>
          <a:prstGeom prst="rect">
            <a:avLst/>
          </a:prstGeom>
          <a:noFill/>
        </p:spPr>
      </p:pic>
      <p:sp>
        <p:nvSpPr>
          <p:cNvPr id="8" name="TextBox 7"/>
          <p:cNvSpPr txBox="1"/>
          <p:nvPr/>
        </p:nvSpPr>
        <p:spPr>
          <a:xfrm>
            <a:off x="2555776" y="4221088"/>
            <a:ext cx="4176464" cy="369332"/>
          </a:xfrm>
          <a:prstGeom prst="rect">
            <a:avLst/>
          </a:prstGeom>
          <a:noFill/>
        </p:spPr>
        <p:txBody>
          <a:bodyPr wrap="square" rtlCol="0">
            <a:spAutoFit/>
          </a:bodyPr>
          <a:lstStyle/>
          <a:p>
            <a:pPr algn="just"/>
            <a:r>
              <a:rPr lang="ru-RU" b="1" dirty="0" smtClean="0"/>
              <a:t>Музей-квартира </a:t>
            </a:r>
            <a:r>
              <a:rPr lang="ru-RU" b="1" dirty="0" err="1" smtClean="0"/>
              <a:t>Мусы</a:t>
            </a:r>
            <a:r>
              <a:rPr lang="ru-RU" b="1" dirty="0" smtClean="0"/>
              <a:t>  </a:t>
            </a:r>
            <a:r>
              <a:rPr lang="ru-RU" b="1" dirty="0" err="1" smtClean="0"/>
              <a:t>Джалиля</a:t>
            </a:r>
            <a:endParaRPr lang="ru-RU" b="1" dirty="0"/>
          </a:p>
        </p:txBody>
      </p:sp>
    </p:spTree>
    <p:extLst>
      <p:ext uri="{BB962C8B-B14F-4D97-AF65-F5344CB8AC3E}">
        <p14:creationId xmlns:p14="http://schemas.microsoft.com/office/powerpoint/2010/main" val="3324940001"/>
      </p:ext>
    </p:extLst>
  </p:cSld>
  <p:clrMapOvr>
    <a:masterClrMapping/>
  </p:clrMapOvr>
  <mc:AlternateContent xmlns:mc="http://schemas.openxmlformats.org/markup-compatibility/2006" xmlns:p14="http://schemas.microsoft.com/office/powerpoint/2010/main">
    <mc:Choice Requires="p14">
      <p:transition spd="slow" p14:dur="2000" advTm="3283"/>
    </mc:Choice>
    <mc:Fallback xmlns="">
      <p:transition spd="slow" advTm="328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7624" y="260648"/>
            <a:ext cx="7772400" cy="1196751"/>
          </a:xfrm>
        </p:spPr>
        <p:txBody>
          <a:bodyPr>
            <a:normAutofit fontScale="90000"/>
          </a:bodyPr>
          <a:lstStyle/>
          <a:p>
            <a:r>
              <a:rPr lang="ru-RU" b="1" dirty="0" smtClean="0">
                <a:solidFill>
                  <a:schemeClr val="tx2"/>
                </a:solidFill>
              </a:rPr>
              <a:t>Расположение улицы </a:t>
            </a:r>
            <a:r>
              <a:rPr lang="ru-RU" b="1" dirty="0" err="1" smtClean="0">
                <a:solidFill>
                  <a:schemeClr val="tx2"/>
                </a:solidFill>
              </a:rPr>
              <a:t>Аделя</a:t>
            </a:r>
            <a:r>
              <a:rPr lang="ru-RU" b="1" dirty="0" smtClean="0">
                <a:solidFill>
                  <a:schemeClr val="tx2"/>
                </a:solidFill>
              </a:rPr>
              <a:t> </a:t>
            </a:r>
            <a:r>
              <a:rPr lang="ru-RU" b="1" dirty="0" err="1" smtClean="0">
                <a:solidFill>
                  <a:schemeClr val="tx2"/>
                </a:solidFill>
              </a:rPr>
              <a:t>Кутуя</a:t>
            </a:r>
            <a:r>
              <a:rPr lang="ru-RU" b="1" dirty="0" smtClean="0">
                <a:solidFill>
                  <a:schemeClr val="tx2"/>
                </a:solidFill>
              </a:rPr>
              <a:t> и ее транспортное значение</a:t>
            </a:r>
            <a:endParaRPr lang="ru-RU" b="1" dirty="0">
              <a:solidFill>
                <a:schemeClr val="tx2"/>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772816"/>
            <a:ext cx="4659058" cy="4897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2418" t="18366" r="2032"/>
          <a:stretch>
            <a:fillRect/>
          </a:stretch>
        </p:blipFill>
        <p:spPr bwMode="auto">
          <a:xfrm>
            <a:off x="179512" y="4149080"/>
            <a:ext cx="4248472" cy="25605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7504" y="1556792"/>
            <a:ext cx="4536504" cy="2585323"/>
          </a:xfrm>
          <a:prstGeom prst="rect">
            <a:avLst/>
          </a:prstGeom>
        </p:spPr>
        <p:txBody>
          <a:bodyPr wrap="square">
            <a:spAutoFit/>
          </a:bodyPr>
          <a:lstStyle/>
          <a:p>
            <a:r>
              <a:rPr lang="ru-RU" dirty="0" smtClean="0"/>
              <a:t>Магистраль в Советском районе г.Казани. Улица является осью, соединяющей восточную часть города (спальные районы и сеть гипермаркетов) с центром города. Улица продолжает улицу Достоевского  от перекрёстка с улицей </a:t>
            </a:r>
            <a:r>
              <a:rPr lang="ru-RU" dirty="0" err="1" smtClean="0"/>
              <a:t>Абжалилова</a:t>
            </a:r>
            <a:r>
              <a:rPr lang="ru-RU" dirty="0" smtClean="0"/>
              <a:t>.  В самом начале улица проходит над участком Горьковской железной дороги Казань-Пассажирская — </a:t>
            </a:r>
            <a:r>
              <a:rPr lang="ru-RU" dirty="0" err="1" smtClean="0"/>
              <a:t>Дербышки</a:t>
            </a:r>
            <a:r>
              <a:rPr lang="ru-RU" dirty="0" smtClean="0"/>
              <a:t>.</a:t>
            </a:r>
            <a:endParaRPr lang="ru-RU" dirty="0"/>
          </a:p>
        </p:txBody>
      </p:sp>
    </p:spTree>
    <p:extLst>
      <p:ext uri="{BB962C8B-B14F-4D97-AF65-F5344CB8AC3E}">
        <p14:creationId xmlns:p14="http://schemas.microsoft.com/office/powerpoint/2010/main" val="1255695131"/>
      </p:ext>
    </p:extLst>
  </p:cSld>
  <p:clrMapOvr>
    <a:masterClrMapping/>
  </p:clrMapOvr>
  <mc:AlternateContent xmlns:mc="http://schemas.openxmlformats.org/markup-compatibility/2006" xmlns:p14="http://schemas.microsoft.com/office/powerpoint/2010/main">
    <mc:Choice Requires="p14">
      <p:transition spd="slow" p14:dur="2000" advTm="3415"/>
    </mc:Choice>
    <mc:Fallback xmlns="">
      <p:transition spd="slow" advTm="341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68760"/>
            <a:ext cx="3672408" cy="216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95536" y="620688"/>
            <a:ext cx="4572000" cy="646331"/>
          </a:xfrm>
          <a:prstGeom prst="rect">
            <a:avLst/>
          </a:prstGeom>
        </p:spPr>
        <p:txBody>
          <a:bodyPr>
            <a:spAutoFit/>
          </a:bodyPr>
          <a:lstStyle/>
          <a:p>
            <a:r>
              <a:rPr lang="ru-RU" b="1" dirty="0" smtClean="0"/>
              <a:t>Республиканский медицинский информационно-аналитический центр</a:t>
            </a:r>
            <a:endParaRPr lang="ru-RU" b="1"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340768"/>
            <a:ext cx="3744416"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5004048" y="836712"/>
            <a:ext cx="3924944" cy="369332"/>
          </a:xfrm>
          <a:prstGeom prst="rect">
            <a:avLst/>
          </a:prstGeom>
        </p:spPr>
        <p:txBody>
          <a:bodyPr wrap="square">
            <a:spAutoFit/>
          </a:bodyPr>
          <a:lstStyle/>
          <a:p>
            <a:r>
              <a:rPr lang="ru-RU" b="1" dirty="0" smtClean="0"/>
              <a:t>Межшкольный учебный комбинат</a:t>
            </a:r>
            <a:endParaRPr lang="ru-RU" b="1" dirty="0"/>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3861048"/>
            <a:ext cx="4032448" cy="2711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323528" y="4985302"/>
            <a:ext cx="2660494" cy="369332"/>
          </a:xfrm>
          <a:prstGeom prst="rect">
            <a:avLst/>
          </a:prstGeom>
        </p:spPr>
        <p:txBody>
          <a:bodyPr wrap="square">
            <a:spAutoFit/>
          </a:bodyPr>
          <a:lstStyle/>
          <a:p>
            <a:r>
              <a:rPr lang="ru-RU" dirty="0" smtClean="0"/>
              <a:t> </a:t>
            </a:r>
            <a:endParaRPr lang="ru-RU" dirty="0"/>
          </a:p>
        </p:txBody>
      </p:sp>
      <p:sp>
        <p:nvSpPr>
          <p:cNvPr id="9" name="Прямоугольник 8"/>
          <p:cNvSpPr/>
          <p:nvPr/>
        </p:nvSpPr>
        <p:spPr>
          <a:xfrm>
            <a:off x="2771800" y="3429000"/>
            <a:ext cx="3672408" cy="369332"/>
          </a:xfrm>
          <a:prstGeom prst="rect">
            <a:avLst/>
          </a:prstGeom>
        </p:spPr>
        <p:txBody>
          <a:bodyPr wrap="square">
            <a:spAutoFit/>
          </a:bodyPr>
          <a:lstStyle/>
          <a:p>
            <a:r>
              <a:rPr lang="ru-RU" dirty="0" smtClean="0"/>
              <a:t> </a:t>
            </a:r>
            <a:r>
              <a:rPr lang="ru-RU" b="1" dirty="0" smtClean="0"/>
              <a:t>Медтехника, Казанский Завод</a:t>
            </a:r>
            <a:endParaRPr lang="ru-RU" b="1" dirty="0"/>
          </a:p>
        </p:txBody>
      </p:sp>
    </p:spTree>
    <p:extLst>
      <p:ext uri="{BB962C8B-B14F-4D97-AF65-F5344CB8AC3E}">
        <p14:creationId xmlns:p14="http://schemas.microsoft.com/office/powerpoint/2010/main" val="2520365537"/>
      </p:ext>
    </p:extLst>
  </p:cSld>
  <p:clrMapOvr>
    <a:masterClrMapping/>
  </p:clrMapOvr>
  <mc:AlternateContent xmlns:mc="http://schemas.openxmlformats.org/markup-compatibility/2006" xmlns:p14="http://schemas.microsoft.com/office/powerpoint/2010/main">
    <mc:Choice Requires="p14">
      <p:transition spd="slow" p14:dur="2000" advTm="2634"/>
    </mc:Choice>
    <mc:Fallback xmlns="">
      <p:transition spd="slow" advTm="263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smtClean="0">
                <a:solidFill>
                  <a:schemeClr val="tx2"/>
                </a:solidFill>
              </a:rPr>
              <a:t>Чье имя носит улица </a:t>
            </a:r>
            <a:r>
              <a:rPr lang="ru-RU" sz="4000" b="1" dirty="0" err="1" smtClean="0">
                <a:solidFill>
                  <a:schemeClr val="tx2"/>
                </a:solidFill>
              </a:rPr>
              <a:t>Аделя</a:t>
            </a:r>
            <a:r>
              <a:rPr lang="ru-RU" sz="4000" b="1" dirty="0" smtClean="0">
                <a:solidFill>
                  <a:schemeClr val="tx2"/>
                </a:solidFill>
              </a:rPr>
              <a:t> </a:t>
            </a:r>
            <a:r>
              <a:rPr lang="ru-RU" sz="4000" b="1" dirty="0" err="1" smtClean="0">
                <a:solidFill>
                  <a:schemeClr val="tx2"/>
                </a:solidFill>
              </a:rPr>
              <a:t>Кутуя</a:t>
            </a:r>
            <a:r>
              <a:rPr lang="ru-RU" sz="4000" b="1" dirty="0" smtClean="0">
                <a:solidFill>
                  <a:schemeClr val="tx2"/>
                </a:solidFill>
              </a:rPr>
              <a:t>?</a:t>
            </a:r>
            <a:endParaRPr lang="ru-RU" sz="4000" b="1" dirty="0">
              <a:solidFill>
                <a:schemeClr val="tx2"/>
              </a:solidFill>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3471" t="1591" r="3239" b="1358"/>
          <a:stretch>
            <a:fillRect/>
          </a:stretch>
        </p:blipFill>
        <p:spPr bwMode="auto">
          <a:xfrm>
            <a:off x="5868144" y="1412776"/>
            <a:ext cx="309634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9512" y="1124744"/>
            <a:ext cx="5400600" cy="5632311"/>
          </a:xfrm>
          <a:prstGeom prst="rect">
            <a:avLst/>
          </a:prstGeom>
        </p:spPr>
        <p:txBody>
          <a:bodyPr wrap="square">
            <a:spAutoFit/>
          </a:bodyPr>
          <a:lstStyle/>
          <a:p>
            <a:r>
              <a:rPr lang="ru-RU" dirty="0" err="1" smtClean="0"/>
              <a:t>Кутуй</a:t>
            </a:r>
            <a:r>
              <a:rPr lang="ru-RU" dirty="0" smtClean="0"/>
              <a:t> Адель (</a:t>
            </a:r>
            <a:r>
              <a:rPr lang="ru-RU" dirty="0" err="1" smtClean="0"/>
              <a:t>Кутуев</a:t>
            </a:r>
            <a:r>
              <a:rPr lang="ru-RU" dirty="0" smtClean="0"/>
              <a:t> </a:t>
            </a:r>
            <a:r>
              <a:rPr lang="ru-RU" dirty="0" err="1" smtClean="0"/>
              <a:t>Гадельша</a:t>
            </a:r>
            <a:r>
              <a:rPr lang="ru-RU" dirty="0" smtClean="0"/>
              <a:t> </a:t>
            </a:r>
            <a:r>
              <a:rPr lang="ru-RU" dirty="0" err="1" smtClean="0"/>
              <a:t>Нурмухамедович</a:t>
            </a:r>
            <a:r>
              <a:rPr lang="ru-RU" dirty="0" smtClean="0"/>
              <a:t>) татарский писатель, критик и драматург. Адель </a:t>
            </a:r>
            <a:r>
              <a:rPr lang="ru-RU" dirty="0" err="1" smtClean="0"/>
              <a:t>Кутуй</a:t>
            </a:r>
            <a:r>
              <a:rPr lang="ru-RU" dirty="0" smtClean="0"/>
              <a:t> родился в 1903 г. в деревне Татарские </a:t>
            </a:r>
            <a:r>
              <a:rPr lang="ru-RU" dirty="0" err="1" smtClean="0"/>
              <a:t>Кынады</a:t>
            </a:r>
            <a:r>
              <a:rPr lang="ru-RU" dirty="0" smtClean="0"/>
              <a:t> бывшей Саратовской губернии. В 1912 г. его семья переехала в село Алексеевку этой же губернии, здесь он учился в русской школе. С первых дней Великой Отечественной войны А. </a:t>
            </a:r>
            <a:r>
              <a:rPr lang="ru-RU" dirty="0" err="1" smtClean="0"/>
              <a:t>Кутуй</a:t>
            </a:r>
            <a:r>
              <a:rPr lang="ru-RU" dirty="0" smtClean="0"/>
              <a:t> ушел на фронт. Его мужество, проявленное в боях с немецко-фашистскими захватчиками, было отмечено боевыми наградами. Умер он 16 мая 1945 г. в военном госпитале города </a:t>
            </a:r>
            <a:r>
              <a:rPr lang="ru-RU" dirty="0" err="1" smtClean="0"/>
              <a:t>Згеж</a:t>
            </a:r>
            <a:r>
              <a:rPr lang="ru-RU" dirty="0" smtClean="0"/>
              <a:t> Лодзинского воеводства Польши. </a:t>
            </a:r>
            <a:br>
              <a:rPr lang="ru-RU" dirty="0" smtClean="0"/>
            </a:br>
            <a:r>
              <a:rPr lang="ru-RU" dirty="0" smtClean="0"/>
              <a:t>Адель </a:t>
            </a:r>
            <a:r>
              <a:rPr lang="ru-RU" dirty="0" err="1" smtClean="0"/>
              <a:t>Кутуй</a:t>
            </a:r>
            <a:r>
              <a:rPr lang="ru-RU" dirty="0" smtClean="0"/>
              <a:t> вступил в литературу в начале 20-х гг. Он был писателем разностороннего дарования: поэт и драматург, прозаик и критик, очеркист и публицист. Широкую известность получили его “</a:t>
            </a:r>
            <a:r>
              <a:rPr lang="ru-RU" dirty="0" err="1" smtClean="0"/>
              <a:t>Неотосланные</a:t>
            </a:r>
            <a:r>
              <a:rPr lang="ru-RU" dirty="0" smtClean="0"/>
              <a:t> письма”, изданные почти на всех языках народов нашей страны, а также на английском и арабском языках. </a:t>
            </a:r>
            <a:br>
              <a:rPr lang="ru-RU" dirty="0" smtClean="0"/>
            </a:br>
            <a:endParaRPr lang="ru-RU" dirty="0"/>
          </a:p>
        </p:txBody>
      </p:sp>
      <p:sp>
        <p:nvSpPr>
          <p:cNvPr id="5" name="Прямоугольник 4"/>
          <p:cNvSpPr/>
          <p:nvPr/>
        </p:nvSpPr>
        <p:spPr>
          <a:xfrm>
            <a:off x="6300192" y="5877272"/>
            <a:ext cx="2304256" cy="369332"/>
          </a:xfrm>
          <a:prstGeom prst="rect">
            <a:avLst/>
          </a:prstGeom>
        </p:spPr>
        <p:txBody>
          <a:bodyPr wrap="square">
            <a:spAutoFit/>
          </a:bodyPr>
          <a:lstStyle/>
          <a:p>
            <a:r>
              <a:rPr lang="ru-RU" dirty="0" smtClean="0"/>
              <a:t>1903-1945 г.г.</a:t>
            </a:r>
            <a:endParaRPr lang="ru-RU" dirty="0"/>
          </a:p>
        </p:txBody>
      </p:sp>
    </p:spTree>
    <p:extLst>
      <p:ext uri="{BB962C8B-B14F-4D97-AF65-F5344CB8AC3E}">
        <p14:creationId xmlns:p14="http://schemas.microsoft.com/office/powerpoint/2010/main" val="235059478"/>
      </p:ext>
    </p:extLst>
  </p:cSld>
  <p:clrMapOvr>
    <a:masterClrMapping/>
  </p:clrMapOvr>
  <mc:AlternateContent xmlns:mc="http://schemas.openxmlformats.org/markup-compatibility/2006" xmlns:p14="http://schemas.microsoft.com/office/powerpoint/2010/main">
    <mc:Choice Requires="p14">
      <p:transition spd="slow" p14:dur="2000" advTm="2788"/>
    </mc:Choice>
    <mc:Fallback xmlns="">
      <p:transition spd="slow" advTm="278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smtClean="0">
                <a:solidFill>
                  <a:srgbClr val="C00000"/>
                </a:solidFill>
              </a:rPr>
              <a:t>Память  жива </a:t>
            </a:r>
            <a:endParaRPr lang="ru-RU" sz="4000" b="1" dirty="0">
              <a:solidFill>
                <a:srgbClr val="C00000"/>
              </a:solidFill>
            </a:endParaRP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412776"/>
            <a:ext cx="5544616"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843808" y="5589240"/>
            <a:ext cx="4780091" cy="369332"/>
          </a:xfrm>
          <a:prstGeom prst="rect">
            <a:avLst/>
          </a:prstGeom>
        </p:spPr>
        <p:txBody>
          <a:bodyPr wrap="none">
            <a:spAutoFit/>
          </a:bodyPr>
          <a:lstStyle/>
          <a:p>
            <a:r>
              <a:rPr lang="ru-RU" b="1" dirty="0" smtClean="0"/>
              <a:t>Мемориальная доска на доме № 16, г.Казань</a:t>
            </a:r>
            <a:endParaRPr lang="ru-RU" b="1" dirty="0"/>
          </a:p>
        </p:txBody>
      </p:sp>
    </p:spTree>
    <p:extLst>
      <p:ext uri="{BB962C8B-B14F-4D97-AF65-F5344CB8AC3E}">
        <p14:creationId xmlns:p14="http://schemas.microsoft.com/office/powerpoint/2010/main" val="2711361976"/>
      </p:ext>
    </p:extLst>
  </p:cSld>
  <p:clrMapOvr>
    <a:masterClrMapping/>
  </p:clrMapOvr>
  <mc:AlternateContent xmlns:mc="http://schemas.openxmlformats.org/markup-compatibility/2006" xmlns:p14="http://schemas.microsoft.com/office/powerpoint/2010/main">
    <mc:Choice Requires="p14">
      <p:transition spd="slow" p14:dur="2000" advTm="2516"/>
    </mc:Choice>
    <mc:Fallback xmlns="">
      <p:transition spd="slow" advTm="251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olga\Desktop\упукпыкееоыфуец.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786110"/>
            <a:ext cx="4536504" cy="4955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476672"/>
            <a:ext cx="8748464" cy="1323439"/>
          </a:xfrm>
          <a:prstGeom prst="rect">
            <a:avLst/>
          </a:prstGeom>
          <a:noFill/>
        </p:spPr>
        <p:txBody>
          <a:bodyPr wrap="square" rtlCol="0">
            <a:spAutoFit/>
          </a:bodyPr>
          <a:lstStyle/>
          <a:p>
            <a:pPr algn="ctr"/>
            <a:r>
              <a:rPr lang="ru-RU" sz="4000" b="1" dirty="0" smtClean="0">
                <a:solidFill>
                  <a:schemeClr val="tx2"/>
                </a:solidFill>
              </a:rPr>
              <a:t>Расположение улицы Гази </a:t>
            </a:r>
            <a:r>
              <a:rPr lang="ru-RU" sz="4000" b="1" dirty="0" err="1" smtClean="0">
                <a:solidFill>
                  <a:schemeClr val="tx2"/>
                </a:solidFill>
              </a:rPr>
              <a:t>Загитова</a:t>
            </a:r>
            <a:r>
              <a:rPr lang="ru-RU" sz="4000" b="1" dirty="0" smtClean="0">
                <a:solidFill>
                  <a:schemeClr val="tx2"/>
                </a:solidFill>
              </a:rPr>
              <a:t> и ее транспортное значение улицы</a:t>
            </a:r>
            <a:endParaRPr lang="ru-RU" sz="4000" b="1" dirty="0">
              <a:solidFill>
                <a:schemeClr val="tx2"/>
              </a:solidFill>
            </a:endParaRPr>
          </a:p>
        </p:txBody>
      </p:sp>
      <p:sp>
        <p:nvSpPr>
          <p:cNvPr id="3" name="TextBox 2"/>
          <p:cNvSpPr txBox="1"/>
          <p:nvPr/>
        </p:nvSpPr>
        <p:spPr>
          <a:xfrm>
            <a:off x="323528" y="1196752"/>
            <a:ext cx="3960440" cy="3139321"/>
          </a:xfrm>
          <a:prstGeom prst="rect">
            <a:avLst/>
          </a:prstGeom>
          <a:noFill/>
        </p:spPr>
        <p:txBody>
          <a:bodyPr wrap="square" rtlCol="0">
            <a:spAutoFit/>
          </a:bodyPr>
          <a:lstStyle/>
          <a:p>
            <a:endParaRPr lang="ru-RU" dirty="0" smtClean="0"/>
          </a:p>
          <a:p>
            <a:endParaRPr lang="ru-RU" dirty="0"/>
          </a:p>
          <a:p>
            <a:endParaRPr lang="ru-RU" dirty="0" smtClean="0"/>
          </a:p>
          <a:p>
            <a:r>
              <a:rPr lang="ru-RU" dirty="0" smtClean="0"/>
              <a:t>Улица </a:t>
            </a:r>
            <a:r>
              <a:rPr lang="ru-RU" dirty="0" err="1" smtClean="0"/>
              <a:t>Загитова</a:t>
            </a:r>
            <a:r>
              <a:rPr lang="ru-RU" dirty="0" smtClean="0"/>
              <a:t> находится в Приволжском районе города Казани, вблизи улиц Дубравная, Комиссара </a:t>
            </a:r>
            <a:r>
              <a:rPr lang="ru-RU" dirty="0" err="1" smtClean="0"/>
              <a:t>Габишева</a:t>
            </a:r>
            <a:r>
              <a:rPr lang="ru-RU" dirty="0" smtClean="0"/>
              <a:t> и Газовой, вблизи лесопарковой зоны Дубравная. Это небольшая улица на окраине города с небольшим количеством малоэтажных домов.</a:t>
            </a:r>
            <a:endParaRPr lang="ru-RU" dirty="0"/>
          </a:p>
        </p:txBody>
      </p:sp>
    </p:spTree>
    <p:extLst>
      <p:ext uri="{BB962C8B-B14F-4D97-AF65-F5344CB8AC3E}">
        <p14:creationId xmlns:p14="http://schemas.microsoft.com/office/powerpoint/2010/main" val="3727761081"/>
      </p:ext>
    </p:extLst>
  </p:cSld>
  <p:clrMapOvr>
    <a:masterClrMapping/>
  </p:clrMapOvr>
  <mc:AlternateContent xmlns:mc="http://schemas.openxmlformats.org/markup-compatibility/2006" xmlns:p14="http://schemas.microsoft.com/office/powerpoint/2010/main">
    <mc:Choice Requires="p14">
      <p:transition spd="slow" p14:dur="2000" advTm="2287"/>
    </mc:Choice>
    <mc:Fallback xmlns="">
      <p:transition spd="slow" advTm="228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39552" y="188640"/>
            <a:ext cx="8204448" cy="908719"/>
          </a:xfrm>
        </p:spPr>
        <p:txBody>
          <a:bodyPr>
            <a:noAutofit/>
          </a:bodyPr>
          <a:lstStyle/>
          <a:p>
            <a:r>
              <a:rPr lang="ru-RU" sz="4000" b="1" dirty="0" smtClean="0">
                <a:solidFill>
                  <a:schemeClr val="tx2"/>
                </a:solidFill>
              </a:rPr>
              <a:t>Чье имя носит улица Гази </a:t>
            </a:r>
            <a:r>
              <a:rPr lang="ru-RU" sz="4000" b="1" dirty="0" err="1" smtClean="0">
                <a:solidFill>
                  <a:schemeClr val="tx2"/>
                </a:solidFill>
              </a:rPr>
              <a:t>Загитова</a:t>
            </a:r>
            <a:r>
              <a:rPr lang="ru-RU" sz="4000" b="1" dirty="0" smtClean="0">
                <a:solidFill>
                  <a:schemeClr val="tx2"/>
                </a:solidFill>
              </a:rPr>
              <a:t>?</a:t>
            </a:r>
            <a:endParaRPr lang="ru-RU" sz="4000" b="1" dirty="0">
              <a:solidFill>
                <a:schemeClr val="tx2"/>
              </a:solidFill>
            </a:endParaRPr>
          </a:p>
        </p:txBody>
      </p:sp>
      <p:sp>
        <p:nvSpPr>
          <p:cNvPr id="3" name="Подзаголовок 2"/>
          <p:cNvSpPr>
            <a:spLocks noGrp="1"/>
          </p:cNvSpPr>
          <p:nvPr>
            <p:ph type="subTitle" idx="1"/>
          </p:nvPr>
        </p:nvSpPr>
        <p:spPr>
          <a:xfrm>
            <a:off x="107504" y="620688"/>
            <a:ext cx="5184576" cy="5832648"/>
          </a:xfrm>
        </p:spPr>
        <p:txBody>
          <a:bodyPr>
            <a:noAutofit/>
          </a:bodyPr>
          <a:lstStyle/>
          <a:p>
            <a:endParaRPr lang="ru-RU" sz="1800" dirty="0" smtClean="0">
              <a:solidFill>
                <a:schemeClr val="tx1"/>
              </a:solidFill>
            </a:endParaRPr>
          </a:p>
          <a:p>
            <a:pPr algn="just"/>
            <a:r>
              <a:rPr lang="ru-RU" sz="1800" dirty="0" err="1" smtClean="0">
                <a:solidFill>
                  <a:schemeClr val="tx1"/>
                </a:solidFill>
              </a:rPr>
              <a:t>Загитов</a:t>
            </a:r>
            <a:r>
              <a:rPr lang="ru-RU" sz="1800" dirty="0" smtClean="0">
                <a:solidFill>
                  <a:schemeClr val="tx1"/>
                </a:solidFill>
              </a:rPr>
              <a:t> Гази </a:t>
            </a:r>
            <a:r>
              <a:rPr lang="ru-RU" sz="1800" dirty="0" err="1" smtClean="0">
                <a:solidFill>
                  <a:schemeClr val="tx1"/>
                </a:solidFill>
              </a:rPr>
              <a:t>Казыханович</a:t>
            </a:r>
            <a:r>
              <a:rPr lang="ru-RU" sz="1800" dirty="0" smtClean="0">
                <a:solidFill>
                  <a:schemeClr val="tx1"/>
                </a:solidFill>
              </a:rPr>
              <a:t> – участник </a:t>
            </a:r>
            <a:r>
              <a:rPr lang="ru-RU" sz="1800" dirty="0" err="1" smtClean="0">
                <a:solidFill>
                  <a:schemeClr val="tx1"/>
                </a:solidFill>
              </a:rPr>
              <a:t>ВеликойОтечественной</a:t>
            </a:r>
            <a:r>
              <a:rPr lang="ru-RU" sz="1800" dirty="0" smtClean="0">
                <a:solidFill>
                  <a:schemeClr val="tx1"/>
                </a:solidFill>
              </a:rPr>
              <a:t> войны, один из первых водрузивший флаг Победы над куполом Рейхстага. Родился в деревне </a:t>
            </a:r>
            <a:r>
              <a:rPr lang="ru-RU" sz="1800" dirty="0" err="1" smtClean="0">
                <a:solidFill>
                  <a:schemeClr val="tx1"/>
                </a:solidFill>
              </a:rPr>
              <a:t>Янагуш</a:t>
            </a:r>
            <a:r>
              <a:rPr lang="ru-RU" sz="1800" dirty="0" smtClean="0">
                <a:solidFill>
                  <a:schemeClr val="tx1"/>
                </a:solidFill>
              </a:rPr>
              <a:t> Башкирской АССР. Окончив 7-летнюю школу, он 2 года проучился в медицинском техникуме.</a:t>
            </a:r>
          </a:p>
          <a:p>
            <a:pPr algn="just"/>
            <a:r>
              <a:rPr lang="ru-RU" sz="1800" dirty="0" smtClean="0">
                <a:solidFill>
                  <a:schemeClr val="tx1"/>
                </a:solidFill>
              </a:rPr>
              <a:t>В Красной Армии служил с 1940 г.</a:t>
            </a:r>
          </a:p>
          <a:p>
            <a:pPr algn="just"/>
            <a:r>
              <a:rPr lang="ru-RU" sz="1800" dirty="0" smtClean="0">
                <a:solidFill>
                  <a:schemeClr val="tx1"/>
                </a:solidFill>
              </a:rPr>
              <a:t> Артиллерист </a:t>
            </a:r>
            <a:r>
              <a:rPr lang="ru-RU" sz="1800" dirty="0" err="1" smtClean="0">
                <a:solidFill>
                  <a:schemeClr val="tx1"/>
                </a:solidFill>
              </a:rPr>
              <a:t>Загитов</a:t>
            </a:r>
            <a:r>
              <a:rPr lang="ru-RU" sz="1800" dirty="0" smtClean="0">
                <a:solidFill>
                  <a:schemeClr val="tx1"/>
                </a:solidFill>
              </a:rPr>
              <a:t> участвовал в боях с 1941 г., был награжден тремя орденами и несколькими медалями и вошел в историю как воин-татарин, водрузивший одним из первых флаг Победы над поверженным Рейхстагом в Берлине. Был представлен к званию Героя Советского Союза, но Золотой Звезды так и не получил.</a:t>
            </a:r>
          </a:p>
          <a:p>
            <a:pPr algn="just"/>
            <a:r>
              <a:rPr lang="ru-RU" sz="1800" dirty="0" smtClean="0">
                <a:solidFill>
                  <a:schemeClr val="tx1"/>
                </a:solidFill>
              </a:rPr>
              <a:t>После войны старший сержант Гази </a:t>
            </a:r>
            <a:r>
              <a:rPr lang="ru-RU" sz="1800" dirty="0" err="1" smtClean="0">
                <a:solidFill>
                  <a:schemeClr val="tx1"/>
                </a:solidFill>
              </a:rPr>
              <a:t>Загитов</a:t>
            </a:r>
            <a:r>
              <a:rPr lang="ru-RU" sz="1800" dirty="0" smtClean="0">
                <a:solidFill>
                  <a:schemeClr val="tx1"/>
                </a:solidFill>
              </a:rPr>
              <a:t> вернулся на родину, работал простым колхозником, трактористом, председателем сельсовета и механиком на МТС. 23 августа 1953 г. он погиб в автомобильной катастрофе. </a:t>
            </a:r>
          </a:p>
          <a:p>
            <a:pPr marL="285750" indent="-285750" algn="just">
              <a:buFont typeface="Arial" pitchFamily="34" charset="0"/>
              <a:buChar char="•"/>
            </a:pPr>
            <a:endParaRPr lang="ru-RU" sz="1800" dirty="0">
              <a:solidFill>
                <a:schemeClr val="tx1"/>
              </a:solidFill>
            </a:endParaRPr>
          </a:p>
        </p:txBody>
      </p:sp>
      <p:pic>
        <p:nvPicPr>
          <p:cNvPr id="1026" name="Picture 2" descr="http://mishred.ru/uploads/posts/2016-07/1468574426_zagitov.jpg"/>
          <p:cNvPicPr>
            <a:picLocks noChangeAspect="1" noChangeArrowheads="1"/>
          </p:cNvPicPr>
          <p:nvPr/>
        </p:nvPicPr>
        <p:blipFill>
          <a:blip r:embed="rId2" cstate="print">
            <a:extLst>
              <a:ext uri="{28A0092B-C50C-407E-A947-70E740481C1C}">
                <a14:useLocalDpi xmlns:a14="http://schemas.microsoft.com/office/drawing/2010/main" val="0"/>
              </a:ext>
            </a:extLst>
          </a:blip>
          <a:srcRect l="24409" r="24257"/>
          <a:stretch>
            <a:fillRect/>
          </a:stretch>
        </p:blipFill>
        <p:spPr bwMode="auto">
          <a:xfrm>
            <a:off x="5580112" y="1340768"/>
            <a:ext cx="3312368" cy="439248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228184" y="5877272"/>
            <a:ext cx="2160240" cy="369332"/>
          </a:xfrm>
          <a:prstGeom prst="rect">
            <a:avLst/>
          </a:prstGeom>
        </p:spPr>
        <p:txBody>
          <a:bodyPr wrap="square">
            <a:spAutoFit/>
          </a:bodyPr>
          <a:lstStyle/>
          <a:p>
            <a:r>
              <a:rPr lang="ru-RU" dirty="0" smtClean="0"/>
              <a:t>         1921-1953 г.г.</a:t>
            </a:r>
            <a:endParaRPr lang="ru-RU" dirty="0"/>
          </a:p>
        </p:txBody>
      </p:sp>
    </p:spTree>
    <p:extLst>
      <p:ext uri="{BB962C8B-B14F-4D97-AF65-F5344CB8AC3E}">
        <p14:creationId xmlns:p14="http://schemas.microsoft.com/office/powerpoint/2010/main" val="1486813002"/>
      </p:ext>
    </p:extLst>
  </p:cSld>
  <p:clrMapOvr>
    <a:masterClrMapping/>
  </p:clrMapOvr>
  <mc:AlternateContent xmlns:mc="http://schemas.openxmlformats.org/markup-compatibility/2006" xmlns:p14="http://schemas.microsoft.com/office/powerpoint/2010/main">
    <mc:Choice Requires="p14">
      <p:transition spd="slow" p14:dur="2000" advTm="3338"/>
    </mc:Choice>
    <mc:Fallback xmlns="">
      <p:transition spd="slow" advTm="3338"/>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476672"/>
            <a:ext cx="7869560" cy="1143000"/>
          </a:xfrm>
        </p:spPr>
        <p:txBody>
          <a:bodyPr>
            <a:normAutofit fontScale="90000"/>
          </a:bodyPr>
          <a:lstStyle/>
          <a:p>
            <a:r>
              <a:rPr lang="ru-RU" b="1" dirty="0" smtClean="0">
                <a:solidFill>
                  <a:srgbClr val="002060"/>
                </a:solidFill>
              </a:rPr>
              <a:t>Расположение улицы Бондаренко и ее транспортное значение</a:t>
            </a:r>
            <a:endParaRPr lang="ru-RU" b="1" dirty="0">
              <a:solidFill>
                <a:srgbClr val="002060"/>
              </a:solidFill>
            </a:endParaRPr>
          </a:p>
        </p:txBody>
      </p:sp>
      <p:sp>
        <p:nvSpPr>
          <p:cNvPr id="8" name="Прямоугольник 7"/>
          <p:cNvSpPr/>
          <p:nvPr/>
        </p:nvSpPr>
        <p:spPr>
          <a:xfrm>
            <a:off x="0" y="1571612"/>
            <a:ext cx="4786314" cy="2585323"/>
          </a:xfrm>
          <a:prstGeom prst="rect">
            <a:avLst/>
          </a:prstGeom>
        </p:spPr>
        <p:txBody>
          <a:bodyPr wrap="square">
            <a:spAutoFit/>
          </a:bodyPr>
          <a:lstStyle/>
          <a:p>
            <a:pPr marL="180975"/>
            <a:r>
              <a:rPr lang="ru-RU" dirty="0" smtClean="0"/>
              <a:t>Улица Бондаренко находится в северной части города, в Ново-Савинском районе. Она пролегает с севера на юг, параллельно улице Короленко, начинается с пересечения с улицей Маршала Чуйкова и заканчивается у </a:t>
            </a:r>
            <a:r>
              <a:rPr lang="ru-RU" dirty="0" err="1" smtClean="0"/>
              <a:t>Чистопольской</a:t>
            </a:r>
            <a:r>
              <a:rPr lang="ru-RU" dirty="0" smtClean="0"/>
              <a:t> улицы. Общая протяжённость улицы составляет 1800 метров. </a:t>
            </a:r>
          </a:p>
          <a:p>
            <a:pPr algn="ctr"/>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4714876" y="1785926"/>
            <a:ext cx="4324896" cy="4572032"/>
          </a:xfrm>
          <a:prstGeom prst="rect">
            <a:avLst/>
          </a:prstGeom>
          <a:noFill/>
          <a:ln w="9525">
            <a:noFill/>
            <a:miter lim="800000"/>
            <a:headEnd/>
            <a:tailEnd/>
          </a:ln>
          <a:effectLst/>
        </p:spPr>
      </p:pic>
      <p:pic>
        <p:nvPicPr>
          <p:cNvPr id="3" name="Picture 2" descr="E:\для Ксюши\улица Бондаренко\46255979.jpg"/>
          <p:cNvPicPr>
            <a:picLocks noChangeAspect="1" noChangeArrowheads="1"/>
          </p:cNvPicPr>
          <p:nvPr/>
        </p:nvPicPr>
        <p:blipFill>
          <a:blip r:embed="rId3" cstate="print"/>
          <a:srcRect/>
          <a:stretch>
            <a:fillRect/>
          </a:stretch>
        </p:blipFill>
        <p:spPr bwMode="auto">
          <a:xfrm>
            <a:off x="107504" y="3861048"/>
            <a:ext cx="4143942" cy="285752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2714"/>
    </mc:Choice>
    <mc:Fallback xmlns="">
      <p:transition spd="slow" advTm="2714"/>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r>
              <a:rPr lang="ru-RU" sz="4000" b="1" dirty="0" smtClean="0">
                <a:solidFill>
                  <a:srgbClr val="C00000"/>
                </a:solidFill>
              </a:rPr>
              <a:t>Память жива</a:t>
            </a:r>
            <a:endParaRPr lang="ru-RU" sz="4000" b="1" dirty="0">
              <a:solidFill>
                <a:srgbClr val="C00000"/>
              </a:solidFill>
            </a:endParaRPr>
          </a:p>
        </p:txBody>
      </p:sp>
      <p:sp>
        <p:nvSpPr>
          <p:cNvPr id="3" name="Объект 2"/>
          <p:cNvSpPr>
            <a:spLocks noGrp="1"/>
          </p:cNvSpPr>
          <p:nvPr>
            <p:ph idx="1"/>
          </p:nvPr>
        </p:nvSpPr>
        <p:spPr>
          <a:xfrm>
            <a:off x="457200" y="1600200"/>
            <a:ext cx="8229600" cy="4853136"/>
          </a:xfrm>
        </p:spPr>
        <p:txBody>
          <a:bodyPr>
            <a:norm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pPr marL="342900" lvl="8" indent="-342900">
              <a:buNone/>
            </a:pPr>
            <a:r>
              <a:rPr lang="ru-RU" sz="1800" b="1" dirty="0" smtClean="0"/>
              <a:t>Памятник Гази </a:t>
            </a:r>
            <a:r>
              <a:rPr lang="ru-RU" sz="1800" b="1" dirty="0" err="1" smtClean="0"/>
              <a:t>Загитова</a:t>
            </a:r>
            <a:r>
              <a:rPr lang="ru-RU" sz="1800" b="1" dirty="0" smtClean="0"/>
              <a:t> в г. Уфа</a:t>
            </a:r>
            <a:r>
              <a:rPr lang="ru-RU" sz="1800" dirty="0" smtClean="0"/>
              <a:t>                      </a:t>
            </a:r>
            <a:r>
              <a:rPr lang="ru-RU" sz="1800" b="1" dirty="0" smtClean="0"/>
              <a:t>Мемориальная доска на фасаде</a:t>
            </a:r>
          </a:p>
          <a:p>
            <a:pPr marL="0" lvl="8" indent="0">
              <a:buNone/>
            </a:pPr>
            <a:r>
              <a:rPr lang="ru-RU" sz="1800" b="1" dirty="0"/>
              <a:t> </a:t>
            </a:r>
            <a:r>
              <a:rPr lang="ru-RU" sz="1800" b="1" dirty="0" smtClean="0"/>
              <a:t>                                                                                            школы где учился </a:t>
            </a:r>
            <a:r>
              <a:rPr lang="ru-RU" sz="1800" b="1" dirty="0" err="1" smtClean="0"/>
              <a:t>Г.Загитов</a:t>
            </a:r>
            <a:r>
              <a:rPr lang="ru-RU" sz="1800" b="1" dirty="0" smtClean="0"/>
              <a:t>.        </a:t>
            </a:r>
          </a:p>
          <a:p>
            <a:endParaRPr lang="ru-RU" dirty="0" smtClean="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4625" t="1667" r="14509"/>
          <a:stretch>
            <a:fillRect/>
          </a:stretch>
        </p:blipFill>
        <p:spPr bwMode="auto">
          <a:xfrm>
            <a:off x="683568" y="1340768"/>
            <a:ext cx="331236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104" t="1667"/>
          <a:stretch>
            <a:fillRect/>
          </a:stretch>
        </p:blipFill>
        <p:spPr bwMode="auto">
          <a:xfrm>
            <a:off x="5220072" y="1340768"/>
            <a:ext cx="3350146"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614664"/>
      </p:ext>
    </p:extLst>
  </p:cSld>
  <p:clrMapOvr>
    <a:masterClrMapping/>
  </p:clrMapOvr>
  <mc:AlternateContent xmlns:mc="http://schemas.openxmlformats.org/markup-compatibility/2006" xmlns:p14="http://schemas.microsoft.com/office/powerpoint/2010/main">
    <mc:Choice Requires="p14">
      <p:transition spd="slow" p14:dur="2000" advTm="3036"/>
    </mc:Choice>
    <mc:Fallback xmlns="">
      <p:transition spd="slow" advTm="303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836712"/>
            <a:ext cx="8229600" cy="936104"/>
          </a:xfrm>
        </p:spPr>
        <p:txBody>
          <a:bodyPr>
            <a:normAutofit fontScale="90000"/>
          </a:bodyPr>
          <a:lstStyle/>
          <a:p>
            <a:r>
              <a:rPr lang="ru-RU" sz="4000" b="1" dirty="0" smtClean="0">
                <a:solidFill>
                  <a:schemeClr val="tx2"/>
                </a:solidFill>
              </a:rPr>
              <a:t>Расположение улицы </a:t>
            </a:r>
            <a:r>
              <a:rPr lang="ru-RU" sz="4000" b="1" dirty="0" err="1" smtClean="0">
                <a:solidFill>
                  <a:schemeClr val="tx2"/>
                </a:solidFill>
              </a:rPr>
              <a:t>Алтынова</a:t>
            </a:r>
            <a:r>
              <a:rPr lang="ru-RU" sz="4000" b="1" dirty="0" smtClean="0">
                <a:solidFill>
                  <a:schemeClr val="tx2"/>
                </a:solidFill>
              </a:rPr>
              <a:t> и ее транспортное значение </a:t>
            </a:r>
            <a:br>
              <a:rPr lang="ru-RU" sz="4000" b="1" dirty="0" smtClean="0">
                <a:solidFill>
                  <a:schemeClr val="tx2"/>
                </a:solidFill>
              </a:rPr>
            </a:br>
            <a:endParaRPr lang="ru-RU" sz="4000" b="1" dirty="0"/>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3520" y="1753433"/>
            <a:ext cx="4320480" cy="5104567"/>
          </a:xfrm>
          <a:prstGeom prst="rect">
            <a:avLst/>
          </a:prstGeom>
          <a:ln>
            <a:noFill/>
          </a:ln>
          <a:effectLst>
            <a:softEdge rad="112500"/>
          </a:effectLst>
        </p:spPr>
      </p:pic>
      <p:sp>
        <p:nvSpPr>
          <p:cNvPr id="8" name="Прямоугольник 7"/>
          <p:cNvSpPr/>
          <p:nvPr/>
        </p:nvSpPr>
        <p:spPr>
          <a:xfrm>
            <a:off x="467544" y="2420888"/>
            <a:ext cx="3888432" cy="923330"/>
          </a:xfrm>
          <a:prstGeom prst="rect">
            <a:avLst/>
          </a:prstGeom>
        </p:spPr>
        <p:txBody>
          <a:bodyPr wrap="square">
            <a:spAutoFit/>
          </a:bodyPr>
          <a:lstStyle/>
          <a:p>
            <a:r>
              <a:rPr lang="ru-RU" dirty="0"/>
              <a:t>В честь </a:t>
            </a:r>
            <a:r>
              <a:rPr lang="ru-RU" dirty="0" smtClean="0"/>
              <a:t>Героя </a:t>
            </a:r>
            <a:r>
              <a:rPr lang="ru-RU" dirty="0"/>
              <a:t>в жилом массиве Залесный Кировского района Казани названа улица Алтынова.</a:t>
            </a:r>
          </a:p>
        </p:txBody>
      </p:sp>
      <p:pic>
        <p:nvPicPr>
          <p:cNvPr id="5122" name="Picture 2" descr="C:\Documents and Settings\Администратор\Рабочий стол\скачанные файлы.png"/>
          <p:cNvPicPr>
            <a:picLocks noChangeAspect="1" noChangeArrowheads="1"/>
          </p:cNvPicPr>
          <p:nvPr/>
        </p:nvPicPr>
        <p:blipFill>
          <a:blip r:embed="rId3" cstate="print"/>
          <a:srcRect/>
          <a:stretch>
            <a:fillRect/>
          </a:stretch>
        </p:blipFill>
        <p:spPr bwMode="auto">
          <a:xfrm>
            <a:off x="107504" y="3933056"/>
            <a:ext cx="4152207" cy="282969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49"/>
    </mc:Choice>
    <mc:Fallback xmlns="">
      <p:transition spd="slow" advTm="3049"/>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116632"/>
            <a:ext cx="7509520" cy="1143000"/>
          </a:xfrm>
        </p:spPr>
        <p:txBody>
          <a:bodyPr>
            <a:normAutofit/>
          </a:bodyPr>
          <a:lstStyle/>
          <a:p>
            <a:r>
              <a:rPr lang="ru-RU" sz="4000" b="1" dirty="0" smtClean="0">
                <a:solidFill>
                  <a:schemeClr val="tx2"/>
                </a:solidFill>
              </a:rPr>
              <a:t>Чье имя носит улица </a:t>
            </a:r>
            <a:r>
              <a:rPr lang="ru-RU" sz="4000" b="1" dirty="0" err="1" smtClean="0">
                <a:solidFill>
                  <a:schemeClr val="tx2"/>
                </a:solidFill>
              </a:rPr>
              <a:t>Алтынова</a:t>
            </a:r>
            <a:r>
              <a:rPr lang="ru-RU" sz="4000" b="1" dirty="0" smtClean="0">
                <a:solidFill>
                  <a:schemeClr val="tx2"/>
                </a:solidFill>
              </a:rPr>
              <a:t>?</a:t>
            </a:r>
            <a:endParaRPr lang="ru-RU" sz="4000" b="1" dirty="0">
              <a:solidFill>
                <a:schemeClr val="tx2"/>
              </a:solidFill>
            </a:endParaRPr>
          </a:p>
        </p:txBody>
      </p:sp>
      <p:pic>
        <p:nvPicPr>
          <p:cNvPr id="13313" name="Picture 1"/>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73837" y="1412776"/>
            <a:ext cx="3033633" cy="4361872"/>
          </a:xfrm>
          <a:prstGeom prst="rect">
            <a:avLst/>
          </a:prstGeom>
          <a:noFill/>
        </p:spPr>
      </p:pic>
      <p:sp>
        <p:nvSpPr>
          <p:cNvPr id="5" name="Содержимое 4"/>
          <p:cNvSpPr>
            <a:spLocks noGrp="1"/>
          </p:cNvSpPr>
          <p:nvPr>
            <p:ph idx="1"/>
          </p:nvPr>
        </p:nvSpPr>
        <p:spPr>
          <a:xfrm>
            <a:off x="-180528" y="908720"/>
            <a:ext cx="5976664" cy="5949280"/>
          </a:xfrm>
        </p:spPr>
        <p:txBody>
          <a:bodyPr>
            <a:noAutofit/>
          </a:bodyPr>
          <a:lstStyle/>
          <a:p>
            <a:pPr>
              <a:buNone/>
            </a:pPr>
            <a:r>
              <a:rPr lang="ru-RU" sz="1800" dirty="0" smtClean="0"/>
              <a:t>    </a:t>
            </a:r>
            <a:r>
              <a:rPr lang="ru-RU" sz="1800" dirty="0"/>
              <a:t>Герой Советского Союза Алтынов </a:t>
            </a:r>
            <a:r>
              <a:rPr lang="ru-RU" sz="1800" dirty="0" smtClean="0"/>
              <a:t>Николай Николаевич. </a:t>
            </a:r>
            <a:r>
              <a:rPr lang="ru-RU" sz="1800" dirty="0"/>
              <a:t>Родился </a:t>
            </a:r>
            <a:r>
              <a:rPr lang="ru-RU" sz="1800" dirty="0" smtClean="0"/>
              <a:t>10 февраля </a:t>
            </a:r>
            <a:r>
              <a:rPr lang="ru-RU" sz="1800" dirty="0"/>
              <a:t>1924 г. в деревне Осоко-Ковали </a:t>
            </a:r>
            <a:r>
              <a:rPr lang="ru-RU" sz="1800" dirty="0" err="1"/>
              <a:t>Зеленодольского</a:t>
            </a:r>
            <a:r>
              <a:rPr lang="ru-RU" sz="1800" dirty="0"/>
              <a:t> </a:t>
            </a:r>
            <a:r>
              <a:rPr lang="ru-RU" sz="1800" dirty="0" smtClean="0"/>
              <a:t>района Республики Татарстан. В </a:t>
            </a:r>
            <a:r>
              <a:rPr lang="ru-RU" sz="1800" dirty="0"/>
              <a:t>августе 1942 г. </a:t>
            </a:r>
            <a:r>
              <a:rPr lang="ru-RU" sz="1800" dirty="0" smtClean="0"/>
              <a:t>был </a:t>
            </a:r>
            <a:r>
              <a:rPr lang="ru-RU" sz="1800" dirty="0"/>
              <a:t>призван в Красную Армию. С июля 1943 г. Н.Н. Алтынов воевал механиком водителем танка 219-й танковой бригады 1-го механизированного корпуса 2-й гвардейской танковой армии. В составе войск Центрального и 1-го Белорусского фронтов принимал участие в Курской битве и освобождении Белоруссии, Польши, в Берлинской операции. Старшина Алтынов прошел с боями тысячи километров, уничтожив большое количество живой силы и техники противника. </a:t>
            </a:r>
            <a:r>
              <a:rPr lang="ru-RU" sz="1800" dirty="0" smtClean="0"/>
              <a:t>21 </a:t>
            </a:r>
            <a:r>
              <a:rPr lang="ru-RU" sz="1800" dirty="0"/>
              <a:t>января 1945 г. в боях за польский город Кройц (ныне Кшиз) танк Н. Алтынова первым переправился по мосту через реку Нотец и ворвался в расположение противника, уничтожив при этом вражескую артиллерийскую батарею. За проявленное мужество 24 марта 1945 г. Указом Президиума Верховного Совета СССР Н.Н. Алтынову было присвоено звание Героя Советского Союза. </a:t>
            </a:r>
            <a:br>
              <a:rPr lang="ru-RU" sz="1800" dirty="0"/>
            </a:br>
            <a:r>
              <a:rPr lang="ru-RU" sz="1800" dirty="0"/>
              <a:t/>
            </a:r>
            <a:br>
              <a:rPr lang="ru-RU" sz="1800" dirty="0"/>
            </a:br>
            <a:r>
              <a:rPr lang="ru-RU" sz="1800" dirty="0"/>
              <a:t/>
            </a:r>
            <a:br>
              <a:rPr lang="ru-RU" sz="1800" dirty="0"/>
            </a:br>
            <a:endParaRPr lang="ru-RU" sz="1800" dirty="0"/>
          </a:p>
        </p:txBody>
      </p:sp>
      <p:sp>
        <p:nvSpPr>
          <p:cNvPr id="6" name="Прямоугольник 5"/>
          <p:cNvSpPr/>
          <p:nvPr/>
        </p:nvSpPr>
        <p:spPr>
          <a:xfrm>
            <a:off x="6300192" y="5805264"/>
            <a:ext cx="2088232" cy="369332"/>
          </a:xfrm>
          <a:prstGeom prst="rect">
            <a:avLst/>
          </a:prstGeom>
        </p:spPr>
        <p:txBody>
          <a:bodyPr wrap="square">
            <a:spAutoFit/>
          </a:bodyPr>
          <a:lstStyle/>
          <a:p>
            <a:r>
              <a:rPr lang="ru-RU" dirty="0" smtClean="0"/>
              <a:t>1924-1997 г.г.</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advTm="3106"/>
    </mc:Choice>
    <mc:Fallback xmlns="">
      <p:transition spd="slow" advTm="310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hotoMig116\Desktop\ktgt-0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3717032"/>
            <a:ext cx="4955976" cy="2787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95536" y="836712"/>
            <a:ext cx="8229600" cy="1143000"/>
          </a:xfrm>
        </p:spPr>
        <p:txBody>
          <a:bodyPr>
            <a:normAutofit/>
          </a:bodyPr>
          <a:lstStyle/>
          <a:p>
            <a:r>
              <a:rPr lang="ru-RU" sz="2400" b="1" dirty="0" smtClean="0"/>
              <a:t>Казанский техникум железнодорожного транспорта на ул. Алтынова</a:t>
            </a:r>
            <a:endParaRPr lang="ru-RU" sz="2400" b="1" dirty="0"/>
          </a:p>
        </p:txBody>
      </p:sp>
      <p:pic>
        <p:nvPicPr>
          <p:cNvPr id="1026" name="Picture 2" descr="C:\Users\PhotoMig116\Desktop\16356d2f9953f0fecec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060848"/>
            <a:ext cx="4536504" cy="25462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65570"/>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
            <a:ext cx="7772400" cy="1785925"/>
          </a:xfrm>
        </p:spPr>
        <p:txBody>
          <a:bodyPr>
            <a:noAutofit/>
          </a:bodyPr>
          <a:lstStyle/>
          <a:p>
            <a:r>
              <a:rPr lang="ru-RU" sz="4000" b="1" dirty="0" smtClean="0">
                <a:solidFill>
                  <a:srgbClr val="002060"/>
                </a:solidFill>
              </a:rPr>
              <a:t>Расположение улицы </a:t>
            </a:r>
            <a:r>
              <a:rPr lang="ru-RU" sz="4000" b="1" dirty="0" err="1" smtClean="0">
                <a:solidFill>
                  <a:srgbClr val="002060"/>
                </a:solidFill>
              </a:rPr>
              <a:t>Сыртлановой</a:t>
            </a:r>
            <a:r>
              <a:rPr lang="ru-RU" sz="4000" b="1" dirty="0" smtClean="0">
                <a:solidFill>
                  <a:srgbClr val="002060"/>
                </a:solidFill>
              </a:rPr>
              <a:t> и ее транспортное значение</a:t>
            </a:r>
            <a:endParaRPr lang="ru-RU" sz="4000" b="1" dirty="0">
              <a:solidFill>
                <a:srgbClr val="002060"/>
              </a:solidFill>
            </a:endParaRPr>
          </a:p>
        </p:txBody>
      </p:sp>
      <p:sp>
        <p:nvSpPr>
          <p:cNvPr id="3" name="Подзаголовок 2"/>
          <p:cNvSpPr>
            <a:spLocks noGrp="1"/>
          </p:cNvSpPr>
          <p:nvPr>
            <p:ph type="subTitle" idx="1"/>
          </p:nvPr>
        </p:nvSpPr>
        <p:spPr>
          <a:xfrm>
            <a:off x="214282" y="1785926"/>
            <a:ext cx="8501122" cy="5072074"/>
          </a:xfrm>
        </p:spPr>
        <p:txBody>
          <a:bodyPr/>
          <a:lstStyle/>
          <a:p>
            <a:endParaRPr lang="ru-RU" dirty="0"/>
          </a:p>
        </p:txBody>
      </p:sp>
      <p:sp>
        <p:nvSpPr>
          <p:cNvPr id="4" name="TextBox 3"/>
          <p:cNvSpPr txBox="1"/>
          <p:nvPr/>
        </p:nvSpPr>
        <p:spPr>
          <a:xfrm>
            <a:off x="179512" y="1844824"/>
            <a:ext cx="4791476" cy="3139321"/>
          </a:xfrm>
          <a:prstGeom prst="rect">
            <a:avLst/>
          </a:prstGeom>
          <a:noFill/>
        </p:spPr>
        <p:txBody>
          <a:bodyPr wrap="square" rtlCol="0">
            <a:spAutoFit/>
          </a:bodyPr>
          <a:lstStyle/>
          <a:p>
            <a:r>
              <a:rPr lang="ru-RU" dirty="0" smtClean="0"/>
              <a:t>   Улица расположена в Приволжском районе г.Казани в микрорайоне Горки-1. Основана она 30 мая 1972г. Пересекаясь с улицей </a:t>
            </a:r>
            <a:r>
              <a:rPr lang="ru-RU" dirty="0" err="1" smtClean="0"/>
              <a:t>Гарифьянова</a:t>
            </a:r>
            <a:r>
              <a:rPr lang="ru-RU" dirty="0" smtClean="0"/>
              <a:t>, улица </a:t>
            </a:r>
            <a:r>
              <a:rPr lang="ru-RU" dirty="0" err="1" smtClean="0"/>
              <a:t>Сыртлановой</a:t>
            </a:r>
            <a:r>
              <a:rPr lang="ru-RU" dirty="0" smtClean="0"/>
              <a:t>  соединяет  улицу </a:t>
            </a:r>
            <a:r>
              <a:rPr lang="ru-RU" dirty="0" err="1" smtClean="0"/>
              <a:t>Х.Мавлютова</a:t>
            </a:r>
            <a:r>
              <a:rPr lang="ru-RU" dirty="0" smtClean="0"/>
              <a:t> и магистральную улицу Проспект Победы. В 7 минутах ходьбы от улицы </a:t>
            </a:r>
            <a:r>
              <a:rPr lang="ru-RU" dirty="0" err="1" smtClean="0"/>
              <a:t>Сыртлановой</a:t>
            </a:r>
            <a:r>
              <a:rPr lang="ru-RU" dirty="0" smtClean="0"/>
              <a:t> расположена станция метро «Проспект Победы» и крупная улица </a:t>
            </a:r>
            <a:r>
              <a:rPr lang="ru-RU" dirty="0" err="1" smtClean="0"/>
              <a:t>Р.Зорге</a:t>
            </a:r>
            <a:r>
              <a:rPr lang="ru-RU" dirty="0" smtClean="0"/>
              <a:t>.</a:t>
            </a:r>
          </a:p>
          <a:p>
            <a:endParaRPr lang="ru-RU" dirty="0" smtClean="0"/>
          </a:p>
          <a:p>
            <a:endParaRPr lang="ru-RU" dirty="0"/>
          </a:p>
        </p:txBody>
      </p:sp>
      <p:pic>
        <p:nvPicPr>
          <p:cNvPr id="5" name="Рисунок 4" descr="улица сыртланогвой.jpg"/>
          <p:cNvPicPr>
            <a:picLocks noChangeAspect="1"/>
          </p:cNvPicPr>
          <p:nvPr/>
        </p:nvPicPr>
        <p:blipFill>
          <a:blip r:embed="rId2" cstate="print"/>
          <a:srcRect l="15928" t="698"/>
          <a:stretch>
            <a:fillRect/>
          </a:stretch>
        </p:blipFill>
        <p:spPr>
          <a:xfrm>
            <a:off x="179512" y="4509120"/>
            <a:ext cx="3888432" cy="2232248"/>
          </a:xfrm>
          <a:prstGeom prst="rect">
            <a:avLst/>
          </a:prstGeom>
        </p:spPr>
      </p:pic>
      <p:pic>
        <p:nvPicPr>
          <p:cNvPr id="10" name="Содержимое 5" descr="карта.png"/>
          <p:cNvPicPr>
            <a:picLocks noGrp="1" noChangeAspect="1"/>
          </p:cNvPicPr>
          <p:nvPr>
            <p:ph idx="1"/>
          </p:nvPr>
        </p:nvPicPr>
        <p:blipFill>
          <a:blip r:embed="rId3" cstate="print"/>
          <a:stretch>
            <a:fillRect/>
          </a:stretch>
        </p:blipFill>
        <p:spPr>
          <a:xfrm>
            <a:off x="4932040" y="1844824"/>
            <a:ext cx="4110809" cy="4464496"/>
          </a:xfrm>
        </p:spPr>
      </p:pic>
    </p:spTree>
  </p:cSld>
  <p:clrMapOvr>
    <a:masterClrMapping/>
  </p:clrMapOvr>
  <mc:AlternateContent xmlns:mc="http://schemas.openxmlformats.org/markup-compatibility/2006" xmlns:p14="http://schemas.microsoft.com/office/powerpoint/2010/main">
    <mc:Choice Requires="p14">
      <p:transition spd="slow" p14:dur="2000" advTm="4300"/>
    </mc:Choice>
    <mc:Fallback xmlns="">
      <p:transition spd="slow" advTm="43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032" y="404664"/>
            <a:ext cx="3960440" cy="720080"/>
          </a:xfrm>
        </p:spPr>
        <p:txBody>
          <a:bodyPr>
            <a:normAutofit/>
          </a:bodyPr>
          <a:lstStyle/>
          <a:p>
            <a:endParaRPr lang="ru-RU" sz="2400" dirty="0"/>
          </a:p>
        </p:txBody>
      </p:sp>
      <p:pic>
        <p:nvPicPr>
          <p:cNvPr id="4" name="Содержимое 3" descr="centr_1.jpg"/>
          <p:cNvPicPr>
            <a:picLocks noGrp="1" noChangeAspect="1"/>
          </p:cNvPicPr>
          <p:nvPr>
            <p:ph idx="1"/>
          </p:nvPr>
        </p:nvPicPr>
        <p:blipFill>
          <a:blip r:embed="rId2" cstate="print"/>
          <a:stretch>
            <a:fillRect/>
          </a:stretch>
        </p:blipFill>
        <p:spPr>
          <a:xfrm>
            <a:off x="251520" y="1268760"/>
            <a:ext cx="3643338" cy="2214578"/>
          </a:xfrm>
        </p:spPr>
      </p:pic>
      <p:sp>
        <p:nvSpPr>
          <p:cNvPr id="7" name="TextBox 6"/>
          <p:cNvSpPr txBox="1"/>
          <p:nvPr/>
        </p:nvSpPr>
        <p:spPr>
          <a:xfrm flipH="1">
            <a:off x="899592" y="692696"/>
            <a:ext cx="2928958" cy="461665"/>
          </a:xfrm>
          <a:prstGeom prst="rect">
            <a:avLst/>
          </a:prstGeom>
          <a:noFill/>
        </p:spPr>
        <p:txBody>
          <a:bodyPr wrap="square" rtlCol="0">
            <a:spAutoFit/>
          </a:bodyPr>
          <a:lstStyle/>
          <a:p>
            <a:r>
              <a:rPr lang="ru-RU" sz="2400" b="1" dirty="0" smtClean="0"/>
              <a:t>Центр гимнастики</a:t>
            </a:r>
            <a:endParaRPr lang="ru-RU" sz="2400" b="1" dirty="0"/>
          </a:p>
        </p:txBody>
      </p:sp>
      <p:pic>
        <p:nvPicPr>
          <p:cNvPr id="8" name="Рисунок 7" descr="DSC04087.JPG"/>
          <p:cNvPicPr>
            <a:picLocks noChangeAspect="1"/>
          </p:cNvPicPr>
          <p:nvPr/>
        </p:nvPicPr>
        <p:blipFill>
          <a:blip r:embed="rId3" cstate="print"/>
          <a:stretch>
            <a:fillRect/>
          </a:stretch>
        </p:blipFill>
        <p:spPr>
          <a:xfrm>
            <a:off x="4788024" y="1196752"/>
            <a:ext cx="3960440" cy="2233388"/>
          </a:xfrm>
          <a:prstGeom prst="rect">
            <a:avLst/>
          </a:prstGeom>
        </p:spPr>
      </p:pic>
      <p:sp>
        <p:nvSpPr>
          <p:cNvPr id="9" name="TextBox 8"/>
          <p:cNvSpPr txBox="1"/>
          <p:nvPr/>
        </p:nvSpPr>
        <p:spPr>
          <a:xfrm>
            <a:off x="5643570" y="357166"/>
            <a:ext cx="1989647" cy="461665"/>
          </a:xfrm>
          <a:prstGeom prst="rect">
            <a:avLst/>
          </a:prstGeom>
          <a:noFill/>
        </p:spPr>
        <p:txBody>
          <a:bodyPr wrap="square" rtlCol="0">
            <a:spAutoFit/>
          </a:bodyPr>
          <a:lstStyle/>
          <a:p>
            <a:r>
              <a:rPr lang="ru-RU" sz="2400" b="1" dirty="0" smtClean="0"/>
              <a:t>Детский парк </a:t>
            </a:r>
            <a:endParaRPr lang="ru-RU" sz="2400" b="1" dirty="0"/>
          </a:p>
        </p:txBody>
      </p:sp>
      <p:sp>
        <p:nvSpPr>
          <p:cNvPr id="11" name="TextBox 10"/>
          <p:cNvSpPr txBox="1"/>
          <p:nvPr/>
        </p:nvSpPr>
        <p:spPr>
          <a:xfrm>
            <a:off x="323528" y="3717032"/>
            <a:ext cx="3312368" cy="461665"/>
          </a:xfrm>
          <a:prstGeom prst="rect">
            <a:avLst/>
          </a:prstGeom>
          <a:noFill/>
        </p:spPr>
        <p:txBody>
          <a:bodyPr wrap="square" rtlCol="0">
            <a:spAutoFit/>
          </a:bodyPr>
          <a:lstStyle/>
          <a:p>
            <a:r>
              <a:rPr lang="ru-RU" sz="2400" b="1" dirty="0" smtClean="0"/>
              <a:t>Клиника «Айболит»</a:t>
            </a:r>
            <a:endParaRPr lang="ru-RU" sz="2400" b="1" dirty="0"/>
          </a:p>
        </p:txBody>
      </p:sp>
      <p:pic>
        <p:nvPicPr>
          <p:cNvPr id="14" name="Рисунок 13" descr="биомед.jpg"/>
          <p:cNvPicPr>
            <a:picLocks noChangeAspect="1"/>
          </p:cNvPicPr>
          <p:nvPr/>
        </p:nvPicPr>
        <p:blipFill>
          <a:blip r:embed="rId4" cstate="print"/>
          <a:stretch>
            <a:fillRect/>
          </a:stretch>
        </p:blipFill>
        <p:spPr>
          <a:xfrm>
            <a:off x="4572000" y="4293096"/>
            <a:ext cx="4071934" cy="2286016"/>
          </a:xfrm>
          <a:prstGeom prst="rect">
            <a:avLst/>
          </a:prstGeom>
        </p:spPr>
      </p:pic>
      <p:sp>
        <p:nvSpPr>
          <p:cNvPr id="16" name="TextBox 15"/>
          <p:cNvSpPr txBox="1"/>
          <p:nvPr/>
        </p:nvSpPr>
        <p:spPr>
          <a:xfrm>
            <a:off x="4788024" y="3717032"/>
            <a:ext cx="4214809" cy="461665"/>
          </a:xfrm>
          <a:prstGeom prst="rect">
            <a:avLst/>
          </a:prstGeom>
          <a:noFill/>
        </p:spPr>
        <p:txBody>
          <a:bodyPr wrap="square" rtlCol="0">
            <a:spAutoFit/>
          </a:bodyPr>
          <a:lstStyle/>
          <a:p>
            <a:r>
              <a:rPr lang="ru-RU" sz="2400" b="1" dirty="0" smtClean="0"/>
              <a:t>Клиника «</a:t>
            </a:r>
            <a:r>
              <a:rPr lang="ru-RU" sz="2400" b="1" dirty="0" err="1" smtClean="0"/>
              <a:t>Биомед</a:t>
            </a:r>
            <a:r>
              <a:rPr lang="ru-RU" sz="2400" b="1" dirty="0" smtClean="0"/>
              <a:t>» </a:t>
            </a:r>
            <a:endParaRPr lang="ru-RU" sz="2400" b="1" dirty="0"/>
          </a:p>
        </p:txBody>
      </p:sp>
      <p:pic>
        <p:nvPicPr>
          <p:cNvPr id="12" name="Рисунок 11" descr="mts-aybolit-na-syirtlanova-otkryitie.jpg"/>
          <p:cNvPicPr>
            <a:picLocks noChangeAspect="1"/>
          </p:cNvPicPr>
          <p:nvPr/>
        </p:nvPicPr>
        <p:blipFill>
          <a:blip r:embed="rId5" cstate="print"/>
          <a:stretch>
            <a:fillRect/>
          </a:stretch>
        </p:blipFill>
        <p:spPr>
          <a:xfrm>
            <a:off x="251520" y="4293096"/>
            <a:ext cx="3643338" cy="23574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7"/>
    </mc:Choice>
    <mc:Fallback xmlns="">
      <p:transition spd="slow" advTm="260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357166"/>
            <a:ext cx="8229600" cy="1143000"/>
          </a:xfrm>
        </p:spPr>
        <p:txBody>
          <a:bodyPr>
            <a:normAutofit/>
          </a:bodyPr>
          <a:lstStyle/>
          <a:p>
            <a:r>
              <a:rPr lang="ru-RU" sz="4000" b="1" dirty="0" smtClean="0">
                <a:solidFill>
                  <a:srgbClr val="002060"/>
                </a:solidFill>
              </a:rPr>
              <a:t>Чьё имя носит улица </a:t>
            </a:r>
            <a:r>
              <a:rPr lang="ru-RU" sz="4000" b="1" dirty="0" err="1" smtClean="0">
                <a:solidFill>
                  <a:srgbClr val="002060"/>
                </a:solidFill>
              </a:rPr>
              <a:t>Сыртлановой</a:t>
            </a:r>
            <a:r>
              <a:rPr lang="ru-RU" sz="4000" b="1" dirty="0" smtClean="0">
                <a:solidFill>
                  <a:srgbClr val="002060"/>
                </a:solidFill>
              </a:rPr>
              <a:t>?</a:t>
            </a:r>
            <a:endParaRPr lang="ru-RU" sz="4000" b="1" dirty="0">
              <a:solidFill>
                <a:srgbClr val="002060"/>
              </a:solidFill>
            </a:endParaRPr>
          </a:p>
        </p:txBody>
      </p:sp>
      <p:pic>
        <p:nvPicPr>
          <p:cNvPr id="4" name="Содержимое 3" descr="surtlan2.jpg"/>
          <p:cNvPicPr>
            <a:picLocks noGrp="1" noChangeAspect="1"/>
          </p:cNvPicPr>
          <p:nvPr>
            <p:ph idx="1"/>
          </p:nvPr>
        </p:nvPicPr>
        <p:blipFill>
          <a:blip r:embed="rId2" cstate="print"/>
          <a:stretch>
            <a:fillRect/>
          </a:stretch>
        </p:blipFill>
        <p:spPr>
          <a:xfrm>
            <a:off x="5508104" y="1412776"/>
            <a:ext cx="3301099" cy="4297680"/>
          </a:xfrm>
        </p:spPr>
      </p:pic>
      <p:sp>
        <p:nvSpPr>
          <p:cNvPr id="5" name="Прямоугольник 4"/>
          <p:cNvSpPr/>
          <p:nvPr/>
        </p:nvSpPr>
        <p:spPr>
          <a:xfrm>
            <a:off x="357158" y="1214422"/>
            <a:ext cx="4572000" cy="5078313"/>
          </a:xfrm>
          <a:prstGeom prst="rect">
            <a:avLst/>
          </a:prstGeom>
        </p:spPr>
        <p:txBody>
          <a:bodyPr wrap="square">
            <a:spAutoFit/>
          </a:bodyPr>
          <a:lstStyle/>
          <a:p>
            <a:r>
              <a:rPr lang="ru-RU" dirty="0" smtClean="0"/>
              <a:t> Улица названа в честь </a:t>
            </a:r>
            <a:r>
              <a:rPr lang="ru-RU" dirty="0" err="1" smtClean="0"/>
              <a:t>Магубы</a:t>
            </a:r>
            <a:r>
              <a:rPr lang="ru-RU" dirty="0" smtClean="0"/>
              <a:t> </a:t>
            </a:r>
            <a:r>
              <a:rPr lang="ru-RU" dirty="0" err="1" smtClean="0"/>
              <a:t>Хусаиновны</a:t>
            </a:r>
            <a:r>
              <a:rPr lang="ru-RU" dirty="0" smtClean="0"/>
              <a:t> </a:t>
            </a:r>
            <a:r>
              <a:rPr lang="ru-RU" dirty="0" err="1" smtClean="0"/>
              <a:t>Сыртлановой</a:t>
            </a:r>
            <a:r>
              <a:rPr lang="ru-RU" dirty="0" smtClean="0"/>
              <a:t>– Героя Советского Союза, заместителя командира эскадрильи 46-го гвардейского Таманского женского авиационного полка ночных бомбардировщиков, уроженки Башкортостана ( г. Белебей ).</a:t>
            </a:r>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a:p>
        </p:txBody>
      </p:sp>
      <p:sp>
        <p:nvSpPr>
          <p:cNvPr id="7" name="Прямоугольник 6"/>
          <p:cNvSpPr/>
          <p:nvPr/>
        </p:nvSpPr>
        <p:spPr>
          <a:xfrm>
            <a:off x="428596" y="3143248"/>
            <a:ext cx="4500594" cy="3416320"/>
          </a:xfrm>
          <a:prstGeom prst="rect">
            <a:avLst/>
          </a:prstGeom>
        </p:spPr>
        <p:txBody>
          <a:bodyPr wrap="square">
            <a:spAutoFit/>
          </a:bodyPr>
          <a:lstStyle/>
          <a:p>
            <a:r>
              <a:rPr lang="ru-RU" dirty="0" smtClean="0"/>
              <a:t>На фронтах Великой Отечественной войны — с декабря 1942 г. Сражалась на Северном Кавказе, Таманском полуострове, в Крыму, Белоруссии, Польше и в Восточной Пруссии. В боях проявляла исключительную смелость, мужество и отвагу, совершила 780 боевых вылетов с боевым налётом 928 часов, сбросила 190 тонн бомбового груза. В самых сложных метеорологических условиях </a:t>
            </a:r>
            <a:r>
              <a:rPr lang="ru-RU" dirty="0" err="1" smtClean="0"/>
              <a:t>Сыртланова</a:t>
            </a:r>
            <a:r>
              <a:rPr lang="ru-RU" dirty="0" smtClean="0"/>
              <a:t> с большой точностью выводила группы самолётов в заданные районы.</a:t>
            </a:r>
            <a:endParaRPr lang="ru-RU" dirty="0"/>
          </a:p>
        </p:txBody>
      </p:sp>
      <p:sp>
        <p:nvSpPr>
          <p:cNvPr id="6" name="Прямоугольник 5"/>
          <p:cNvSpPr/>
          <p:nvPr/>
        </p:nvSpPr>
        <p:spPr>
          <a:xfrm>
            <a:off x="6372200" y="5805264"/>
            <a:ext cx="1523174" cy="369332"/>
          </a:xfrm>
          <a:prstGeom prst="rect">
            <a:avLst/>
          </a:prstGeom>
        </p:spPr>
        <p:txBody>
          <a:bodyPr wrap="none">
            <a:spAutoFit/>
          </a:bodyPr>
          <a:lstStyle/>
          <a:p>
            <a:r>
              <a:rPr lang="ru-RU" dirty="0" smtClean="0"/>
              <a:t>(1912—1971) </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advTm="3579"/>
    </mc:Choice>
    <mc:Fallback xmlns="">
      <p:transition spd="slow" advTm="3579"/>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129606"/>
          </a:xfrm>
        </p:spPr>
        <p:txBody>
          <a:bodyPr>
            <a:normAutofit/>
          </a:bodyPr>
          <a:lstStyle/>
          <a:p>
            <a:r>
              <a:rPr lang="ru-RU" sz="4000" b="1" dirty="0" smtClean="0">
                <a:solidFill>
                  <a:srgbClr val="C00000"/>
                </a:solidFill>
              </a:rPr>
              <a:t>Память жива</a:t>
            </a:r>
            <a:endParaRPr lang="ru-RU" sz="4000" b="1" dirty="0">
              <a:solidFill>
                <a:srgbClr val="FF0000"/>
              </a:solidFill>
            </a:endParaRPr>
          </a:p>
        </p:txBody>
      </p:sp>
      <p:pic>
        <p:nvPicPr>
          <p:cNvPr id="6" name="Содержимое 5" descr="DSC04069.JPG"/>
          <p:cNvPicPr>
            <a:picLocks noGrp="1" noChangeAspect="1"/>
          </p:cNvPicPr>
          <p:nvPr>
            <p:ph idx="1"/>
          </p:nvPr>
        </p:nvPicPr>
        <p:blipFill>
          <a:blip r:embed="rId2" cstate="print"/>
          <a:stretch>
            <a:fillRect/>
          </a:stretch>
        </p:blipFill>
        <p:spPr>
          <a:xfrm>
            <a:off x="179512" y="2348880"/>
            <a:ext cx="2664296" cy="2956464"/>
          </a:xfrm>
        </p:spPr>
      </p:pic>
      <p:sp>
        <p:nvSpPr>
          <p:cNvPr id="7" name="TextBox 6"/>
          <p:cNvSpPr txBox="1"/>
          <p:nvPr/>
        </p:nvSpPr>
        <p:spPr>
          <a:xfrm>
            <a:off x="107504" y="5229200"/>
            <a:ext cx="4286280" cy="1477328"/>
          </a:xfrm>
          <a:prstGeom prst="rect">
            <a:avLst/>
          </a:prstGeom>
          <a:noFill/>
        </p:spPr>
        <p:txBody>
          <a:bodyPr wrap="square" rtlCol="0">
            <a:spAutoFit/>
          </a:bodyPr>
          <a:lstStyle/>
          <a:p>
            <a:r>
              <a:rPr lang="ru-RU" b="1" dirty="0" smtClean="0"/>
              <a:t>Возложение цветов к бюсту </a:t>
            </a:r>
            <a:r>
              <a:rPr lang="ru-RU" b="1" dirty="0" err="1" smtClean="0"/>
              <a:t>М.Х.Сыртлановой</a:t>
            </a:r>
            <a:r>
              <a:rPr lang="ru-RU" b="1" dirty="0" smtClean="0"/>
              <a:t> (возле гимназии №52) В гимназии существует музей имени </a:t>
            </a:r>
            <a:r>
              <a:rPr lang="ru-RU" b="1" dirty="0" err="1" smtClean="0"/>
              <a:t>Магубы</a:t>
            </a:r>
            <a:r>
              <a:rPr lang="ru-RU" b="1" dirty="0" smtClean="0"/>
              <a:t> </a:t>
            </a:r>
            <a:r>
              <a:rPr lang="ru-RU" b="1" dirty="0" err="1" smtClean="0"/>
              <a:t>Сыртлановой</a:t>
            </a:r>
            <a:r>
              <a:rPr lang="ru-RU" b="1" dirty="0" smtClean="0"/>
              <a:t>, где выставлены её личные вещи.</a:t>
            </a:r>
            <a:endParaRPr lang="ru-RU" b="1" dirty="0"/>
          </a:p>
        </p:txBody>
      </p:sp>
      <p:sp>
        <p:nvSpPr>
          <p:cNvPr id="10" name="TextBox 9"/>
          <p:cNvSpPr txBox="1"/>
          <p:nvPr/>
        </p:nvSpPr>
        <p:spPr>
          <a:xfrm>
            <a:off x="2843808" y="3861048"/>
            <a:ext cx="3888432" cy="923330"/>
          </a:xfrm>
          <a:prstGeom prst="rect">
            <a:avLst/>
          </a:prstGeom>
          <a:noFill/>
        </p:spPr>
        <p:txBody>
          <a:bodyPr wrap="square" rtlCol="0">
            <a:spAutoFit/>
          </a:bodyPr>
          <a:lstStyle/>
          <a:p>
            <a:r>
              <a:rPr lang="ru-RU" b="1" dirty="0" smtClean="0"/>
              <a:t>Мемориальная доска на д. Искра,1</a:t>
            </a:r>
          </a:p>
          <a:p>
            <a:r>
              <a:rPr lang="ru-RU" b="1" dirty="0" smtClean="0"/>
              <a:t>Там жила </a:t>
            </a:r>
            <a:r>
              <a:rPr lang="ru-RU" b="1" dirty="0" err="1" smtClean="0"/>
              <a:t>М.Х.Сыртланова</a:t>
            </a:r>
            <a:r>
              <a:rPr lang="ru-RU" b="1" dirty="0" smtClean="0"/>
              <a:t>  с 1956 по 1971 г.г. после войны</a:t>
            </a:r>
            <a:endParaRPr lang="ru-RU" b="1" dirty="0"/>
          </a:p>
        </p:txBody>
      </p:sp>
      <p:pic>
        <p:nvPicPr>
          <p:cNvPr id="8" name="Рисунок 7" descr="DSC04097.JPG"/>
          <p:cNvPicPr>
            <a:picLocks noChangeAspect="1"/>
          </p:cNvPicPr>
          <p:nvPr/>
        </p:nvPicPr>
        <p:blipFill>
          <a:blip r:embed="rId3" cstate="print"/>
          <a:stretch>
            <a:fillRect/>
          </a:stretch>
        </p:blipFill>
        <p:spPr>
          <a:xfrm>
            <a:off x="3275856" y="1124744"/>
            <a:ext cx="2448272" cy="2719204"/>
          </a:xfrm>
          <a:prstGeom prst="rect">
            <a:avLst/>
          </a:prstGeom>
        </p:spPr>
      </p:pic>
      <p:pic>
        <p:nvPicPr>
          <p:cNvPr id="12" name="Picture 3" descr="E:\для Ксюши\улица Сыртлановой\памятник на могиле.jpg"/>
          <p:cNvPicPr>
            <a:picLocks noChangeAspect="1" noChangeArrowheads="1"/>
          </p:cNvPicPr>
          <p:nvPr/>
        </p:nvPicPr>
        <p:blipFill>
          <a:blip r:embed="rId4" cstate="print"/>
          <a:srcRect/>
          <a:stretch>
            <a:fillRect/>
          </a:stretch>
        </p:blipFill>
        <p:spPr bwMode="auto">
          <a:xfrm>
            <a:off x="6516216" y="2420888"/>
            <a:ext cx="2431172" cy="2855469"/>
          </a:xfrm>
          <a:prstGeom prst="rect">
            <a:avLst/>
          </a:prstGeom>
          <a:noFill/>
        </p:spPr>
      </p:pic>
      <p:sp>
        <p:nvSpPr>
          <p:cNvPr id="13" name="Прямоугольник 12"/>
          <p:cNvSpPr/>
          <p:nvPr/>
        </p:nvSpPr>
        <p:spPr>
          <a:xfrm>
            <a:off x="6300192" y="5301208"/>
            <a:ext cx="2699792" cy="923330"/>
          </a:xfrm>
          <a:prstGeom prst="rect">
            <a:avLst/>
          </a:prstGeom>
        </p:spPr>
        <p:txBody>
          <a:bodyPr wrap="square">
            <a:spAutoFit/>
          </a:bodyPr>
          <a:lstStyle/>
          <a:p>
            <a:r>
              <a:rPr lang="ru-RU" b="1" dirty="0" smtClean="0"/>
              <a:t>Надгробный памятник на Татарском кладбище Казани</a:t>
            </a:r>
            <a:endParaRPr lang="ru-RU" b="1" dirty="0"/>
          </a:p>
        </p:txBody>
      </p:sp>
    </p:spTree>
  </p:cSld>
  <p:clrMapOvr>
    <a:masterClrMapping/>
  </p:clrMapOvr>
  <mc:AlternateContent xmlns:mc="http://schemas.openxmlformats.org/markup-compatibility/2006" xmlns:p14="http://schemas.microsoft.com/office/powerpoint/2010/main">
    <mc:Choice Requires="p14">
      <p:transition spd="slow" p14:dur="2000" advTm="3928"/>
    </mc:Choice>
    <mc:Fallback xmlns="">
      <p:transition spd="slow" advTm="392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dirty="0"/>
          </a:p>
        </p:txBody>
      </p:sp>
      <p:sp>
        <p:nvSpPr>
          <p:cNvPr id="4" name="Заголовок 3"/>
          <p:cNvSpPr>
            <a:spLocks noGrp="1"/>
          </p:cNvSpPr>
          <p:nvPr>
            <p:ph type="ctrTitle"/>
          </p:nvPr>
        </p:nvSpPr>
        <p:spPr/>
        <p:txBody>
          <a:bodyPr/>
          <a:lstStyle/>
          <a:p>
            <a:endParaRPr lang="ru-RU" dirty="0"/>
          </a:p>
        </p:txBody>
      </p:sp>
      <p:sp>
        <p:nvSpPr>
          <p:cNvPr id="8" name="TextBox 7"/>
          <p:cNvSpPr txBox="1"/>
          <p:nvPr/>
        </p:nvSpPr>
        <p:spPr>
          <a:xfrm>
            <a:off x="214282" y="714357"/>
            <a:ext cx="113293" cy="461665"/>
          </a:xfrm>
          <a:prstGeom prst="rect">
            <a:avLst/>
          </a:prstGeom>
          <a:noFill/>
        </p:spPr>
        <p:txBody>
          <a:bodyPr wrap="square" rtlCol="0">
            <a:spAutoFit/>
          </a:bodyPr>
          <a:lstStyle/>
          <a:p>
            <a:endParaRPr lang="ru-RU" sz="2400" dirty="0"/>
          </a:p>
        </p:txBody>
      </p:sp>
      <p:sp>
        <p:nvSpPr>
          <p:cNvPr id="6" name="TextBox 5"/>
          <p:cNvSpPr txBox="1"/>
          <p:nvPr/>
        </p:nvSpPr>
        <p:spPr>
          <a:xfrm>
            <a:off x="1259632" y="476672"/>
            <a:ext cx="2472600" cy="461665"/>
          </a:xfrm>
          <a:prstGeom prst="rect">
            <a:avLst/>
          </a:prstGeom>
          <a:noFill/>
        </p:spPr>
        <p:txBody>
          <a:bodyPr wrap="none" rtlCol="0">
            <a:spAutoFit/>
          </a:bodyPr>
          <a:lstStyle/>
          <a:p>
            <a:r>
              <a:rPr lang="ru-RU" sz="2400" b="1" dirty="0" smtClean="0"/>
              <a:t>       Парк Победы</a:t>
            </a:r>
            <a:endParaRPr lang="ru-RU" sz="2400" b="1" dirty="0"/>
          </a:p>
        </p:txBody>
      </p:sp>
      <p:pic>
        <p:nvPicPr>
          <p:cNvPr id="7" name="Рисунок 6" descr="бонд.jpg"/>
          <p:cNvPicPr>
            <a:picLocks noChangeAspect="1"/>
          </p:cNvPicPr>
          <p:nvPr/>
        </p:nvPicPr>
        <p:blipFill>
          <a:blip r:embed="rId2" cstate="print"/>
          <a:stretch>
            <a:fillRect/>
          </a:stretch>
        </p:blipFill>
        <p:spPr>
          <a:xfrm>
            <a:off x="4932040" y="1268760"/>
            <a:ext cx="3952872" cy="2571768"/>
          </a:xfrm>
          <a:prstGeom prst="rect">
            <a:avLst/>
          </a:prstGeom>
        </p:spPr>
      </p:pic>
      <p:sp>
        <p:nvSpPr>
          <p:cNvPr id="10" name="TextBox 9"/>
          <p:cNvSpPr txBox="1"/>
          <p:nvPr/>
        </p:nvSpPr>
        <p:spPr>
          <a:xfrm>
            <a:off x="5148064" y="332656"/>
            <a:ext cx="3643338" cy="830997"/>
          </a:xfrm>
          <a:prstGeom prst="rect">
            <a:avLst/>
          </a:prstGeom>
          <a:noFill/>
        </p:spPr>
        <p:txBody>
          <a:bodyPr wrap="square" rtlCol="0">
            <a:spAutoFit/>
          </a:bodyPr>
          <a:lstStyle/>
          <a:p>
            <a:r>
              <a:rPr lang="ru-RU" sz="2400" b="1" dirty="0" smtClean="0"/>
              <a:t>Сквер 15-летия Ново-Савиновского района</a:t>
            </a:r>
            <a:endParaRPr lang="ru-RU" sz="2400" b="1" dirty="0"/>
          </a:p>
        </p:txBody>
      </p:sp>
      <p:pic>
        <p:nvPicPr>
          <p:cNvPr id="11" name="Рисунок 10" descr="ватан.jpg"/>
          <p:cNvPicPr>
            <a:picLocks noChangeAspect="1"/>
          </p:cNvPicPr>
          <p:nvPr/>
        </p:nvPicPr>
        <p:blipFill>
          <a:blip r:embed="rId3" cstate="print"/>
          <a:stretch>
            <a:fillRect/>
          </a:stretch>
        </p:blipFill>
        <p:spPr>
          <a:xfrm>
            <a:off x="2123728" y="4365104"/>
            <a:ext cx="4357718" cy="2286016"/>
          </a:xfrm>
          <a:prstGeom prst="rect">
            <a:avLst/>
          </a:prstGeom>
        </p:spPr>
      </p:pic>
      <p:sp>
        <p:nvSpPr>
          <p:cNvPr id="12" name="TextBox 11"/>
          <p:cNvSpPr txBox="1"/>
          <p:nvPr/>
        </p:nvSpPr>
        <p:spPr>
          <a:xfrm>
            <a:off x="3059832" y="3933056"/>
            <a:ext cx="3429024" cy="461665"/>
          </a:xfrm>
          <a:prstGeom prst="rect">
            <a:avLst/>
          </a:prstGeom>
          <a:noFill/>
        </p:spPr>
        <p:txBody>
          <a:bodyPr wrap="square" rtlCol="0">
            <a:spAutoFit/>
          </a:bodyPr>
          <a:lstStyle/>
          <a:p>
            <a:r>
              <a:rPr lang="ru-RU" sz="2400" b="1" dirty="0" smtClean="0"/>
              <a:t>Бассейн </a:t>
            </a:r>
            <a:r>
              <a:rPr lang="ru-RU" sz="2400" b="1" dirty="0" err="1" smtClean="0"/>
              <a:t>Ватан</a:t>
            </a:r>
            <a:endParaRPr lang="ru-RU" sz="2400" b="1" dirty="0"/>
          </a:p>
        </p:txBody>
      </p:sp>
      <p:pic>
        <p:nvPicPr>
          <p:cNvPr id="16" name="Рисунок 15" descr="original.jpg"/>
          <p:cNvPicPr>
            <a:picLocks noChangeAspect="1"/>
          </p:cNvPicPr>
          <p:nvPr/>
        </p:nvPicPr>
        <p:blipFill>
          <a:blip r:embed="rId4" cstate="print"/>
          <a:stretch>
            <a:fillRect/>
          </a:stretch>
        </p:blipFill>
        <p:spPr>
          <a:xfrm>
            <a:off x="323528" y="1268760"/>
            <a:ext cx="4143374" cy="2570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52"/>
    </mc:Choice>
    <mc:Fallback xmlns="">
      <p:transition spd="slow" advTm="525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683568" y="260648"/>
            <a:ext cx="8229600" cy="1143000"/>
          </a:xfrm>
        </p:spPr>
        <p:txBody>
          <a:bodyPr>
            <a:normAutofit/>
          </a:bodyPr>
          <a:lstStyle/>
          <a:p>
            <a:r>
              <a:rPr lang="ru-RU" sz="4000" b="1" dirty="0" smtClean="0">
                <a:solidFill>
                  <a:schemeClr val="tx2"/>
                </a:solidFill>
              </a:rPr>
              <a:t>Чьё имя носит улица Бондаренко?</a:t>
            </a:r>
            <a:endParaRPr lang="ru-RU" sz="4000" b="1" dirty="0">
              <a:solidFill>
                <a:schemeClr val="tx2"/>
              </a:solidFill>
            </a:endParaRPr>
          </a:p>
        </p:txBody>
      </p:sp>
      <p:pic>
        <p:nvPicPr>
          <p:cNvPr id="9" name="Содержимое 8" descr="Bondarenko_M_Z.jpg"/>
          <p:cNvPicPr>
            <a:picLocks noGrp="1" noChangeAspect="1"/>
          </p:cNvPicPr>
          <p:nvPr>
            <p:ph sz="half" idx="2"/>
          </p:nvPr>
        </p:nvPicPr>
        <p:blipFill>
          <a:blip r:embed="rId3" cstate="print"/>
          <a:stretch>
            <a:fillRect/>
          </a:stretch>
        </p:blipFill>
        <p:spPr>
          <a:xfrm>
            <a:off x="5724128" y="1268760"/>
            <a:ext cx="3111493" cy="4186050"/>
          </a:xfrm>
        </p:spPr>
      </p:pic>
      <p:sp>
        <p:nvSpPr>
          <p:cNvPr id="7" name="Прямоугольник 6"/>
          <p:cNvSpPr/>
          <p:nvPr/>
        </p:nvSpPr>
        <p:spPr>
          <a:xfrm>
            <a:off x="5292080" y="5661248"/>
            <a:ext cx="3600400" cy="369332"/>
          </a:xfrm>
          <a:prstGeom prst="rect">
            <a:avLst/>
          </a:prstGeom>
        </p:spPr>
        <p:txBody>
          <a:bodyPr wrap="square">
            <a:spAutoFit/>
          </a:bodyPr>
          <a:lstStyle/>
          <a:p>
            <a:pPr marL="342900" lvl="0" indent="-342900" algn="ctr">
              <a:spcBef>
                <a:spcPct val="20000"/>
              </a:spcBef>
            </a:pPr>
            <a:r>
              <a:rPr lang="ru-RU" dirty="0" smtClean="0">
                <a:solidFill>
                  <a:prstClr val="black"/>
                </a:solidFill>
              </a:rPr>
              <a:t>20 октября 1913 – 27 июля 1947</a:t>
            </a:r>
          </a:p>
        </p:txBody>
      </p:sp>
      <p:sp>
        <p:nvSpPr>
          <p:cNvPr id="8" name="Прямоугольник 7"/>
          <p:cNvSpPr/>
          <p:nvPr/>
        </p:nvSpPr>
        <p:spPr>
          <a:xfrm>
            <a:off x="251520" y="1142984"/>
            <a:ext cx="4896544" cy="5909310"/>
          </a:xfrm>
          <a:prstGeom prst="rect">
            <a:avLst/>
          </a:prstGeom>
        </p:spPr>
        <p:txBody>
          <a:bodyPr wrap="square">
            <a:spAutoFit/>
          </a:bodyPr>
          <a:lstStyle/>
          <a:p>
            <a:pPr indent="450000" algn="just"/>
            <a:r>
              <a:rPr lang="ru-RU" dirty="0" err="1" smtClean="0"/>
              <a:t>Михаи́л</a:t>
            </a:r>
            <a:r>
              <a:rPr lang="ru-RU" dirty="0" smtClean="0"/>
              <a:t> </a:t>
            </a:r>
            <a:r>
              <a:rPr lang="ru-RU" dirty="0" err="1" smtClean="0"/>
              <a:t>Заха́рович</a:t>
            </a:r>
            <a:r>
              <a:rPr lang="ru-RU" dirty="0" smtClean="0"/>
              <a:t> </a:t>
            </a:r>
            <a:r>
              <a:rPr lang="ru-RU" dirty="0" err="1" smtClean="0"/>
              <a:t>Бондаре́нко</a:t>
            </a:r>
            <a:r>
              <a:rPr lang="ru-RU" dirty="0" smtClean="0"/>
              <a:t> — дважды Герой Советского Союза, в годы Великой Отечественной войны командир </a:t>
            </a:r>
            <a:r>
              <a:rPr lang="ru-RU" dirty="0" err="1" smtClean="0"/>
              <a:t>авиаэскадрильи</a:t>
            </a:r>
            <a:r>
              <a:rPr lang="ru-RU" dirty="0" smtClean="0"/>
              <a:t> 198-го штурмового авиационного полка (4-я ударная авиационная группа Ставки Верховного Главнокомандования, Западный фронт); штурман 198-го штурмового авиационного полка (233-я штурмовая авиационная дивизия, 1-я воздушная армия, Западный фронт).</a:t>
            </a:r>
          </a:p>
          <a:p>
            <a:pPr indent="450000" algn="just"/>
            <a:r>
              <a:rPr lang="ru-RU" dirty="0" smtClean="0"/>
              <a:t>Родился 20 октября 1913 года в селе Богдановка, Полтавской губернии Российской империи (ныне в </a:t>
            </a:r>
            <a:r>
              <a:rPr lang="ru-RU" dirty="0" err="1" smtClean="0"/>
              <a:t>Яготинском</a:t>
            </a:r>
            <a:r>
              <a:rPr lang="ru-RU" dirty="0" smtClean="0"/>
              <a:t> районе Киевской области Украины), украинец. </a:t>
            </a:r>
          </a:p>
          <a:p>
            <a:pPr indent="450000" algn="just"/>
            <a:r>
              <a:rPr lang="ru-RU" dirty="0" smtClean="0"/>
              <a:t>За мужество и героизм, проявленные при выполнении боевых вылетов, Указом Президиума Верховного Совета СССР Бондаренко дважды присвоено звание Героя Советского Союза с вручением орденов Ленина и медалей «Золотая Звезда». </a:t>
            </a:r>
          </a:p>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advTm="3797"/>
    </mc:Choice>
    <mc:Fallback xmlns="">
      <p:transition spd="slow" advTm="379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143000"/>
          </a:xfrm>
        </p:spPr>
        <p:txBody>
          <a:bodyPr>
            <a:normAutofit/>
          </a:bodyPr>
          <a:lstStyle/>
          <a:p>
            <a:r>
              <a:rPr lang="ru-RU" sz="4000" b="1" dirty="0" smtClean="0">
                <a:solidFill>
                  <a:srgbClr val="C00000"/>
                </a:solidFill>
              </a:rPr>
              <a:t>Память жива</a:t>
            </a:r>
            <a:endParaRPr lang="ru-RU" sz="4000" b="1" dirty="0">
              <a:solidFill>
                <a:srgbClr val="C00000"/>
              </a:solidFill>
            </a:endParaRPr>
          </a:p>
        </p:txBody>
      </p:sp>
      <p:sp>
        <p:nvSpPr>
          <p:cNvPr id="6" name="TextBox 5"/>
          <p:cNvSpPr txBox="1"/>
          <p:nvPr/>
        </p:nvSpPr>
        <p:spPr>
          <a:xfrm>
            <a:off x="357158" y="5733256"/>
            <a:ext cx="4000528" cy="1200329"/>
          </a:xfrm>
          <a:prstGeom prst="rect">
            <a:avLst/>
          </a:prstGeom>
          <a:noFill/>
        </p:spPr>
        <p:txBody>
          <a:bodyPr wrap="square" rtlCol="0">
            <a:spAutoFit/>
          </a:bodyPr>
          <a:lstStyle/>
          <a:p>
            <a:r>
              <a:rPr lang="ru-RU" b="1" dirty="0" smtClean="0"/>
              <a:t>Надгробный памятник </a:t>
            </a:r>
          </a:p>
          <a:p>
            <a:r>
              <a:rPr lang="ru-RU" b="1" dirty="0" smtClean="0"/>
              <a:t>в селе Богдановка Киевской области, Украина</a:t>
            </a:r>
          </a:p>
          <a:p>
            <a:endParaRPr lang="ru-RU" dirty="0"/>
          </a:p>
        </p:txBody>
      </p:sp>
      <p:sp>
        <p:nvSpPr>
          <p:cNvPr id="8" name="TextBox 7"/>
          <p:cNvSpPr txBox="1"/>
          <p:nvPr/>
        </p:nvSpPr>
        <p:spPr>
          <a:xfrm>
            <a:off x="4857752" y="5715016"/>
            <a:ext cx="3929090" cy="646331"/>
          </a:xfrm>
          <a:prstGeom prst="rect">
            <a:avLst/>
          </a:prstGeom>
          <a:noFill/>
        </p:spPr>
        <p:txBody>
          <a:bodyPr wrap="square" rtlCol="0">
            <a:spAutoFit/>
          </a:bodyPr>
          <a:lstStyle/>
          <a:p>
            <a:r>
              <a:rPr lang="ru-RU" b="1" dirty="0" smtClean="0"/>
              <a:t>Бюст на аллее героев войны в</a:t>
            </a:r>
          </a:p>
          <a:p>
            <a:r>
              <a:rPr lang="ru-RU" b="1" dirty="0" smtClean="0"/>
              <a:t> г. Яготин, Украина</a:t>
            </a:r>
            <a:endParaRPr lang="ru-RU" b="1" dirty="0"/>
          </a:p>
        </p:txBody>
      </p:sp>
      <p:pic>
        <p:nvPicPr>
          <p:cNvPr id="9" name="Содержимое 8" descr="p1520866-148928.jpg"/>
          <p:cNvPicPr>
            <a:picLocks noGrp="1" noChangeAspect="1"/>
          </p:cNvPicPr>
          <p:nvPr>
            <p:ph idx="1"/>
          </p:nvPr>
        </p:nvPicPr>
        <p:blipFill>
          <a:blip r:embed="rId2" cstate="print"/>
          <a:stretch>
            <a:fillRect/>
          </a:stretch>
        </p:blipFill>
        <p:spPr>
          <a:xfrm>
            <a:off x="428596" y="1500174"/>
            <a:ext cx="3843765" cy="4071966"/>
          </a:xfrm>
        </p:spPr>
      </p:pic>
      <p:pic>
        <p:nvPicPr>
          <p:cNvPr id="1026" name="Picture 2" descr="E:\для Ксюши\улица Бондаренко\201202061304180.BondarenkoMihailZahar_bust_Yagotin.jpg"/>
          <p:cNvPicPr>
            <a:picLocks noChangeAspect="1" noChangeArrowheads="1"/>
          </p:cNvPicPr>
          <p:nvPr/>
        </p:nvPicPr>
        <p:blipFill>
          <a:blip r:embed="rId3" cstate="print"/>
          <a:srcRect/>
          <a:stretch>
            <a:fillRect/>
          </a:stretch>
        </p:blipFill>
        <p:spPr bwMode="auto">
          <a:xfrm>
            <a:off x="5072066" y="1500174"/>
            <a:ext cx="3357586" cy="411966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2888"/>
    </mc:Choice>
    <mc:Fallback xmlns="">
      <p:transition spd="slow" advTm="288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611943"/>
            <a:ext cx="4176464" cy="5119437"/>
          </a:xfrm>
          <a:prstGeom prst="rect">
            <a:avLst/>
          </a:prstGeom>
        </p:spPr>
      </p:pic>
      <p:sp>
        <p:nvSpPr>
          <p:cNvPr id="2" name="Прямоугольник 1"/>
          <p:cNvSpPr/>
          <p:nvPr/>
        </p:nvSpPr>
        <p:spPr>
          <a:xfrm>
            <a:off x="179512" y="1484784"/>
            <a:ext cx="4680520" cy="2585323"/>
          </a:xfrm>
          <a:prstGeom prst="rect">
            <a:avLst/>
          </a:prstGeom>
        </p:spPr>
        <p:txBody>
          <a:bodyPr wrap="square">
            <a:spAutoFit/>
          </a:bodyPr>
          <a:lstStyle/>
          <a:p>
            <a:pPr lvl="0" algn="just"/>
            <a:r>
              <a:rPr lang="ru-RU" dirty="0">
                <a:solidFill>
                  <a:prstClr val="black"/>
                </a:solidFill>
              </a:rPr>
              <a:t>Улица Рихарда Зорге — одна из самых длинных по протяжённости </a:t>
            </a:r>
            <a:r>
              <a:rPr lang="ru-RU" dirty="0" smtClean="0">
                <a:solidFill>
                  <a:prstClr val="black"/>
                </a:solidFill>
              </a:rPr>
              <a:t>улиц</a:t>
            </a:r>
            <a:r>
              <a:rPr lang="ru-RU" dirty="0">
                <a:solidFill>
                  <a:prstClr val="black"/>
                </a:solidFill>
              </a:rPr>
              <a:t> и одна из </a:t>
            </a:r>
            <a:r>
              <a:rPr lang="ru-RU" dirty="0" smtClean="0">
                <a:solidFill>
                  <a:prstClr val="black"/>
                </a:solidFill>
              </a:rPr>
              <a:t>важнейших</a:t>
            </a:r>
            <a:r>
              <a:rPr lang="en-US" dirty="0" smtClean="0">
                <a:solidFill>
                  <a:prstClr val="black"/>
                </a:solidFill>
              </a:rPr>
              <a:t> </a:t>
            </a:r>
            <a:r>
              <a:rPr lang="ru-RU" dirty="0" smtClean="0">
                <a:solidFill>
                  <a:prstClr val="black"/>
                </a:solidFill>
              </a:rPr>
              <a:t>магистралей</a:t>
            </a:r>
            <a:r>
              <a:rPr lang="en-US" dirty="0" smtClean="0">
                <a:solidFill>
                  <a:prstClr val="black"/>
                </a:solidFill>
              </a:rPr>
              <a:t> </a:t>
            </a:r>
            <a:r>
              <a:rPr lang="ru-RU" dirty="0" smtClean="0">
                <a:solidFill>
                  <a:prstClr val="black"/>
                </a:solidFill>
              </a:rPr>
              <a:t>г.Казани. Находится на  территории</a:t>
            </a:r>
            <a:r>
              <a:rPr lang="ru-RU" dirty="0">
                <a:solidFill>
                  <a:prstClr val="black"/>
                </a:solidFill>
              </a:rPr>
              <a:t> </a:t>
            </a:r>
            <a:r>
              <a:rPr lang="ru-RU" dirty="0" smtClean="0">
                <a:solidFill>
                  <a:prstClr val="black"/>
                </a:solidFill>
              </a:rPr>
              <a:t>Советского</a:t>
            </a:r>
            <a:r>
              <a:rPr lang="ru-RU" dirty="0">
                <a:solidFill>
                  <a:prstClr val="black"/>
                </a:solidFill>
              </a:rPr>
              <a:t> и Приволжского </a:t>
            </a:r>
            <a:r>
              <a:rPr lang="ru-RU" dirty="0" smtClean="0">
                <a:solidFill>
                  <a:prstClr val="black"/>
                </a:solidFill>
              </a:rPr>
              <a:t>района.</a:t>
            </a:r>
            <a:r>
              <a:rPr lang="en-US" dirty="0" smtClean="0">
                <a:solidFill>
                  <a:prstClr val="black"/>
                </a:solidFill>
              </a:rPr>
              <a:t> </a:t>
            </a:r>
            <a:r>
              <a:rPr lang="ru-RU" dirty="0" smtClean="0">
                <a:solidFill>
                  <a:prstClr val="black"/>
                </a:solidFill>
              </a:rPr>
              <a:t>Протяженность </a:t>
            </a:r>
            <a:r>
              <a:rPr lang="ru-RU" dirty="0">
                <a:solidFill>
                  <a:prstClr val="black"/>
                </a:solidFill>
              </a:rPr>
              <a:t>около 4 км.  Направление — с северо-запада на юго-восток. Пересекает ул. Даурская, </a:t>
            </a:r>
            <a:r>
              <a:rPr lang="ru-RU" dirty="0" smtClean="0">
                <a:solidFill>
                  <a:prstClr val="black"/>
                </a:solidFill>
              </a:rPr>
              <a:t>Братьев Касимовых</a:t>
            </a:r>
            <a:r>
              <a:rPr lang="ru-RU" dirty="0">
                <a:solidFill>
                  <a:prstClr val="black"/>
                </a:solidFill>
              </a:rPr>
              <a:t>, </a:t>
            </a:r>
            <a:r>
              <a:rPr lang="ru-RU" dirty="0" smtClean="0">
                <a:solidFill>
                  <a:prstClr val="black"/>
                </a:solidFill>
              </a:rPr>
              <a:t>Проспект Победы, </a:t>
            </a:r>
            <a:r>
              <a:rPr lang="ru-RU" dirty="0">
                <a:solidFill>
                  <a:prstClr val="black"/>
                </a:solidFill>
              </a:rPr>
              <a:t>Юлиуса </a:t>
            </a:r>
            <a:r>
              <a:rPr lang="ru-RU" dirty="0" smtClean="0">
                <a:solidFill>
                  <a:prstClr val="black"/>
                </a:solidFill>
              </a:rPr>
              <a:t>Фучика , </a:t>
            </a:r>
            <a:r>
              <a:rPr lang="ru-RU" dirty="0">
                <a:solidFill>
                  <a:prstClr val="black"/>
                </a:solidFill>
              </a:rPr>
              <a:t>Дубравная.</a:t>
            </a:r>
          </a:p>
        </p:txBody>
      </p:sp>
      <p:sp>
        <p:nvSpPr>
          <p:cNvPr id="4" name="Прямоугольник 3"/>
          <p:cNvSpPr/>
          <p:nvPr/>
        </p:nvSpPr>
        <p:spPr>
          <a:xfrm>
            <a:off x="683568" y="165392"/>
            <a:ext cx="8352928" cy="1384995"/>
          </a:xfrm>
          <a:prstGeom prst="rect">
            <a:avLst/>
          </a:prstGeom>
        </p:spPr>
        <p:txBody>
          <a:bodyPr wrap="square">
            <a:spAutoFit/>
          </a:bodyPr>
          <a:lstStyle/>
          <a:p>
            <a:r>
              <a:rPr lang="ru-RU" sz="4000" b="1" dirty="0">
                <a:solidFill>
                  <a:srgbClr val="002060"/>
                </a:solidFill>
                <a:latin typeface="+mj-lt"/>
                <a:ea typeface="+mj-ea"/>
                <a:cs typeface="+mj-cs"/>
              </a:rPr>
              <a:t>Расположение улицы </a:t>
            </a:r>
            <a:r>
              <a:rPr lang="ru-RU" sz="4000" b="1" dirty="0" smtClean="0">
                <a:solidFill>
                  <a:srgbClr val="002060"/>
                </a:solidFill>
                <a:latin typeface="+mj-lt"/>
                <a:ea typeface="+mj-ea"/>
                <a:cs typeface="+mj-cs"/>
              </a:rPr>
              <a:t>Рихарда </a:t>
            </a:r>
            <a:r>
              <a:rPr lang="ru-RU" sz="4000" b="1" dirty="0" err="1" smtClean="0">
                <a:solidFill>
                  <a:srgbClr val="002060"/>
                </a:solidFill>
                <a:latin typeface="+mj-lt"/>
                <a:ea typeface="+mj-ea"/>
                <a:cs typeface="+mj-cs"/>
              </a:rPr>
              <a:t>Зорге</a:t>
            </a:r>
            <a:r>
              <a:rPr lang="ru-RU" sz="4000" b="1" dirty="0" smtClean="0">
                <a:solidFill>
                  <a:srgbClr val="002060"/>
                </a:solidFill>
                <a:latin typeface="+mj-lt"/>
                <a:ea typeface="+mj-ea"/>
                <a:cs typeface="+mj-cs"/>
              </a:rPr>
              <a:t> и её  транспортное </a:t>
            </a:r>
            <a:r>
              <a:rPr lang="ru-RU" sz="4400" b="1" dirty="0" smtClean="0">
                <a:solidFill>
                  <a:srgbClr val="002060"/>
                </a:solidFill>
                <a:ea typeface="+mj-ea"/>
                <a:cs typeface="+mj-cs"/>
              </a:rPr>
              <a:t>значение</a:t>
            </a:r>
            <a:endParaRPr lang="ru-RU"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4365104"/>
            <a:ext cx="3744416" cy="2376264"/>
          </a:xfrm>
          <a:prstGeom prst="rect">
            <a:avLst/>
          </a:prstGeom>
        </p:spPr>
      </p:pic>
    </p:spTree>
    <p:extLst>
      <p:ext uri="{BB962C8B-B14F-4D97-AF65-F5344CB8AC3E}">
        <p14:creationId xmlns:p14="http://schemas.microsoft.com/office/powerpoint/2010/main" val="1682883313"/>
      </p:ext>
    </p:extLst>
  </p:cSld>
  <p:clrMapOvr>
    <a:masterClrMapping/>
  </p:clrMapOvr>
  <mc:AlternateContent xmlns:mc="http://schemas.openxmlformats.org/markup-compatibility/2006" xmlns:p14="http://schemas.microsoft.com/office/powerpoint/2010/main">
    <mc:Choice Requires="p14">
      <p:transition spd="slow" p14:dur="2000" advTm="2311"/>
    </mc:Choice>
    <mc:Fallback xmlns="">
      <p:transition spd="slow" advTm="231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15616" y="620688"/>
            <a:ext cx="3119186" cy="369332"/>
          </a:xfrm>
          <a:prstGeom prst="rect">
            <a:avLst/>
          </a:prstGeom>
        </p:spPr>
        <p:txBody>
          <a:bodyPr wrap="square">
            <a:spAutoFit/>
          </a:bodyPr>
          <a:lstStyle/>
          <a:p>
            <a:r>
              <a:rPr lang="ru-RU" b="1" dirty="0" smtClean="0"/>
              <a:t>Сквер Славы</a:t>
            </a:r>
            <a:r>
              <a:rPr lang="ru-RU" dirty="0" smtClean="0"/>
              <a:t> </a:t>
            </a:r>
            <a:endParaRPr lang="ru-RU" dirty="0"/>
          </a:p>
        </p:txBody>
      </p:sp>
      <p:pic>
        <p:nvPicPr>
          <p:cNvPr id="1026" name="Picture 2" descr="C:\Documents and Settings\Администратор\Рабочий стол\300px-Развязка_Зорге_и_Победы_Казань.jpg"/>
          <p:cNvPicPr>
            <a:picLocks noChangeAspect="1" noChangeArrowheads="1"/>
          </p:cNvPicPr>
          <p:nvPr/>
        </p:nvPicPr>
        <p:blipFill>
          <a:blip r:embed="rId2" cstate="print"/>
          <a:srcRect/>
          <a:stretch>
            <a:fillRect/>
          </a:stretch>
        </p:blipFill>
        <p:spPr bwMode="auto">
          <a:xfrm>
            <a:off x="4672569" y="1124744"/>
            <a:ext cx="3925455" cy="2448272"/>
          </a:xfrm>
          <a:prstGeom prst="rect">
            <a:avLst/>
          </a:prstGeom>
          <a:noFill/>
        </p:spPr>
      </p:pic>
      <p:sp>
        <p:nvSpPr>
          <p:cNvPr id="9" name="Прямоугольник 8"/>
          <p:cNvSpPr/>
          <p:nvPr/>
        </p:nvSpPr>
        <p:spPr>
          <a:xfrm>
            <a:off x="4427984" y="476672"/>
            <a:ext cx="4572000" cy="646331"/>
          </a:xfrm>
          <a:prstGeom prst="rect">
            <a:avLst/>
          </a:prstGeom>
        </p:spPr>
        <p:txBody>
          <a:bodyPr>
            <a:spAutoFit/>
          </a:bodyPr>
          <a:lstStyle/>
          <a:p>
            <a:r>
              <a:rPr lang="ru-RU" b="1" dirty="0" smtClean="0"/>
              <a:t>Путепровод, по которому проходит улица </a:t>
            </a:r>
            <a:r>
              <a:rPr lang="ru-RU" b="1" dirty="0" err="1" smtClean="0"/>
              <a:t>Рихарда</a:t>
            </a:r>
            <a:r>
              <a:rPr lang="ru-RU" b="1" dirty="0" smtClean="0"/>
              <a:t> </a:t>
            </a:r>
            <a:r>
              <a:rPr lang="ru-RU" b="1" dirty="0" err="1" smtClean="0"/>
              <a:t>Зорге</a:t>
            </a:r>
            <a:r>
              <a:rPr lang="ru-RU" b="1" dirty="0" smtClean="0"/>
              <a:t>, вид с Проспекта Победы</a:t>
            </a:r>
            <a:endParaRPr lang="ru-RU" b="1" dirty="0"/>
          </a:p>
        </p:txBody>
      </p:sp>
      <p:pic>
        <p:nvPicPr>
          <p:cNvPr id="1027" name="Picture 3" descr="C:\Documents and Settings\Администратор\Рабочий стол\6259.jpg"/>
          <p:cNvPicPr>
            <a:picLocks noChangeAspect="1" noChangeArrowheads="1"/>
          </p:cNvPicPr>
          <p:nvPr/>
        </p:nvPicPr>
        <p:blipFill>
          <a:blip r:embed="rId3" cstate="print"/>
          <a:srcRect l="7916" t="3062" r="6983"/>
          <a:stretch>
            <a:fillRect/>
          </a:stretch>
        </p:blipFill>
        <p:spPr bwMode="auto">
          <a:xfrm>
            <a:off x="4716016" y="4437112"/>
            <a:ext cx="3888432" cy="2280009"/>
          </a:xfrm>
          <a:prstGeom prst="rect">
            <a:avLst/>
          </a:prstGeom>
          <a:noFill/>
        </p:spPr>
      </p:pic>
      <p:sp>
        <p:nvSpPr>
          <p:cNvPr id="11" name="Прямоугольник 10"/>
          <p:cNvSpPr/>
          <p:nvPr/>
        </p:nvSpPr>
        <p:spPr>
          <a:xfrm>
            <a:off x="4426968" y="3573016"/>
            <a:ext cx="4717032" cy="923330"/>
          </a:xfrm>
          <a:prstGeom prst="rect">
            <a:avLst/>
          </a:prstGeom>
        </p:spPr>
        <p:txBody>
          <a:bodyPr wrap="square">
            <a:spAutoFit/>
          </a:bodyPr>
          <a:lstStyle/>
          <a:p>
            <a:pPr fontAlgn="base"/>
            <a:r>
              <a:rPr lang="ru-RU" b="1" dirty="0" smtClean="0"/>
              <a:t>Г АОУ начального профессионального образования «Торгово-кулинарный профессиональный лицей»</a:t>
            </a:r>
            <a:endParaRPr lang="ru-RU" b="1" dirty="0"/>
          </a:p>
        </p:txBody>
      </p:sp>
      <p:pic>
        <p:nvPicPr>
          <p:cNvPr id="1028" name="Picture 4" descr="C:\Documents and Settings\Администратор\Рабочий стол\original_5239c46240c08850138b9567_525cd82c68378.jpg"/>
          <p:cNvPicPr>
            <a:picLocks noChangeAspect="1" noChangeArrowheads="1"/>
          </p:cNvPicPr>
          <p:nvPr/>
        </p:nvPicPr>
        <p:blipFill>
          <a:blip r:embed="rId4" cstate="print"/>
          <a:srcRect/>
          <a:stretch>
            <a:fillRect/>
          </a:stretch>
        </p:blipFill>
        <p:spPr bwMode="auto">
          <a:xfrm>
            <a:off x="107504" y="4149080"/>
            <a:ext cx="3888432" cy="2571750"/>
          </a:xfrm>
          <a:prstGeom prst="rect">
            <a:avLst/>
          </a:prstGeom>
          <a:noFill/>
        </p:spPr>
      </p:pic>
      <p:sp>
        <p:nvSpPr>
          <p:cNvPr id="13" name="Прямоугольник 12"/>
          <p:cNvSpPr/>
          <p:nvPr/>
        </p:nvSpPr>
        <p:spPr>
          <a:xfrm>
            <a:off x="755576" y="3645024"/>
            <a:ext cx="2553007" cy="646331"/>
          </a:xfrm>
          <a:prstGeom prst="rect">
            <a:avLst/>
          </a:prstGeom>
        </p:spPr>
        <p:txBody>
          <a:bodyPr wrap="none">
            <a:spAutoFit/>
          </a:bodyPr>
          <a:lstStyle/>
          <a:p>
            <a:r>
              <a:rPr lang="ru-RU" b="1" dirty="0" smtClean="0"/>
              <a:t>ДЮСШ по плаванию </a:t>
            </a:r>
          </a:p>
          <a:p>
            <a:r>
              <a:rPr lang="ru-RU" b="1" dirty="0" smtClean="0"/>
              <a:t>Плавательный бассейн</a:t>
            </a:r>
            <a:r>
              <a:rPr lang="ru-RU" dirty="0" smtClean="0"/>
              <a:t> </a:t>
            </a:r>
            <a:endParaRPr lang="ru-RU" dirty="0"/>
          </a:p>
        </p:txBody>
      </p:sp>
      <p:pic>
        <p:nvPicPr>
          <p:cNvPr id="1029" name="Picture 5" descr="C:\Documents and Settings\Администратор\Рабочий стол\img2014122222402648.jpg"/>
          <p:cNvPicPr>
            <a:picLocks noChangeAspect="1" noChangeArrowheads="1"/>
          </p:cNvPicPr>
          <p:nvPr/>
        </p:nvPicPr>
        <p:blipFill>
          <a:blip r:embed="rId5" cstate="print"/>
          <a:srcRect/>
          <a:stretch>
            <a:fillRect/>
          </a:stretch>
        </p:blipFill>
        <p:spPr bwMode="auto">
          <a:xfrm>
            <a:off x="251520" y="1124744"/>
            <a:ext cx="3960440" cy="2488965"/>
          </a:xfrm>
          <a:prstGeom prst="rect">
            <a:avLst/>
          </a:prstGeom>
          <a:noFill/>
        </p:spPr>
      </p:pic>
    </p:spTree>
    <p:extLst>
      <p:ext uri="{BB962C8B-B14F-4D97-AF65-F5344CB8AC3E}">
        <p14:creationId xmlns:p14="http://schemas.microsoft.com/office/powerpoint/2010/main" val="1626867621"/>
      </p:ext>
    </p:extLst>
  </p:cSld>
  <p:clrMapOvr>
    <a:masterClrMapping/>
  </p:clrMapOvr>
  <mc:AlternateContent xmlns:mc="http://schemas.openxmlformats.org/markup-compatibility/2006" xmlns:p14="http://schemas.microsoft.com/office/powerpoint/2010/main">
    <mc:Choice Requires="p14">
      <p:transition spd="slow" p14:dur="2000" advTm="2578"/>
    </mc:Choice>
    <mc:Fallback xmlns="">
      <p:transition spd="slow" advTm="257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1196752"/>
            <a:ext cx="3456384" cy="4366259"/>
          </a:xfrm>
          <a:prstGeom prst="rect">
            <a:avLst/>
          </a:prstGeom>
          <a:ln>
            <a:noFill/>
          </a:ln>
          <a:effectLst>
            <a:softEdge rad="112500"/>
          </a:effectLst>
        </p:spPr>
      </p:pic>
      <p:sp>
        <p:nvSpPr>
          <p:cNvPr id="3" name="Прямоугольник 2"/>
          <p:cNvSpPr/>
          <p:nvPr/>
        </p:nvSpPr>
        <p:spPr>
          <a:xfrm>
            <a:off x="251520" y="1556792"/>
            <a:ext cx="5256584" cy="5078313"/>
          </a:xfrm>
          <a:prstGeom prst="rect">
            <a:avLst/>
          </a:prstGeom>
        </p:spPr>
        <p:txBody>
          <a:bodyPr wrap="square">
            <a:spAutoFit/>
          </a:bodyPr>
          <a:lstStyle/>
          <a:p>
            <a:r>
              <a:rPr lang="ru-RU" dirty="0" err="1" smtClean="0"/>
              <a:t>Рихард</a:t>
            </a:r>
            <a:r>
              <a:rPr lang="ru-RU" dirty="0" smtClean="0"/>
              <a:t> </a:t>
            </a:r>
            <a:r>
              <a:rPr lang="ru-RU" dirty="0" err="1" smtClean="0"/>
              <a:t>Зорге</a:t>
            </a:r>
            <a:r>
              <a:rPr lang="ru-RU" dirty="0" smtClean="0"/>
              <a:t> – журналист, советский разведчик - руководитель организации антифашистов-интернационалистов, действовавшей в Японии в период Второй мировой войны. Родился 4 октября 1895 года в посёлке </a:t>
            </a:r>
            <a:r>
              <a:rPr lang="ru-RU" dirty="0" err="1" smtClean="0"/>
              <a:t>Сабунчи</a:t>
            </a:r>
            <a:r>
              <a:rPr lang="ru-RU" dirty="0" smtClean="0"/>
              <a:t>, под городом Баку (Азербайджан) в семье немецкого техника-нефтяника. Немец. Смысл работы группы </a:t>
            </a:r>
            <a:r>
              <a:rPr lang="ru-RU" dirty="0" err="1" smtClean="0"/>
              <a:t>Зорге</a:t>
            </a:r>
            <a:r>
              <a:rPr lang="ru-RU" dirty="0" smtClean="0"/>
              <a:t> заключался в предотвращении возможности войны между Японией и СССР, что им было блистательно исполнено. Осенью 1941 года </a:t>
            </a:r>
            <a:r>
              <a:rPr lang="ru-RU" dirty="0" err="1" smtClean="0"/>
              <a:t>Зорге</a:t>
            </a:r>
            <a:r>
              <a:rPr lang="ru-RU" dirty="0" smtClean="0"/>
              <a:t> сообщил, что Япония не вступит в войну против СССР, а будет воевать на Тихом океане против США. Это позволило СССР перебросить войска на запад. Так сибирские дивизии стали той ударной силой, которая помогла выиграть битву за Москву. Звание Героя Советского Союза ему присвоено посмертно Указом Президиума Верховного Совета СССР от 5 ноября 1964 года. </a:t>
            </a:r>
            <a:endParaRPr lang="ru-RU" dirty="0"/>
          </a:p>
        </p:txBody>
      </p:sp>
      <p:sp>
        <p:nvSpPr>
          <p:cNvPr id="4" name="Прямоугольник 3"/>
          <p:cNvSpPr/>
          <p:nvPr/>
        </p:nvSpPr>
        <p:spPr>
          <a:xfrm>
            <a:off x="827584" y="260648"/>
            <a:ext cx="7992887" cy="1323439"/>
          </a:xfrm>
          <a:prstGeom prst="rect">
            <a:avLst/>
          </a:prstGeom>
        </p:spPr>
        <p:txBody>
          <a:bodyPr wrap="square">
            <a:spAutoFit/>
          </a:bodyPr>
          <a:lstStyle/>
          <a:p>
            <a:r>
              <a:rPr lang="en-US" sz="4000" b="1" dirty="0" smtClean="0">
                <a:solidFill>
                  <a:srgbClr val="1F497D"/>
                </a:solidFill>
                <a:ea typeface="+mj-ea"/>
                <a:cs typeface="+mj-cs"/>
              </a:rPr>
              <a:t>            </a:t>
            </a:r>
            <a:r>
              <a:rPr lang="ru-RU" sz="4000" b="1" dirty="0" smtClean="0">
                <a:solidFill>
                  <a:srgbClr val="1F497D"/>
                </a:solidFill>
                <a:ea typeface="+mj-ea"/>
                <a:cs typeface="+mj-cs"/>
              </a:rPr>
              <a:t>Чьё </a:t>
            </a:r>
            <a:r>
              <a:rPr lang="ru-RU" sz="4000" b="1" dirty="0">
                <a:solidFill>
                  <a:srgbClr val="1F497D"/>
                </a:solidFill>
                <a:ea typeface="+mj-ea"/>
                <a:cs typeface="+mj-cs"/>
              </a:rPr>
              <a:t>имя носит улица </a:t>
            </a:r>
            <a:endParaRPr lang="en-US" sz="4000" b="1" dirty="0" smtClean="0">
              <a:solidFill>
                <a:srgbClr val="1F497D"/>
              </a:solidFill>
              <a:ea typeface="+mj-ea"/>
              <a:cs typeface="+mj-cs"/>
            </a:endParaRPr>
          </a:p>
          <a:p>
            <a:r>
              <a:rPr lang="en-US" sz="4000" b="1" dirty="0" smtClean="0">
                <a:solidFill>
                  <a:srgbClr val="1F497D"/>
                </a:solidFill>
                <a:ea typeface="+mj-ea"/>
                <a:cs typeface="+mj-cs"/>
              </a:rPr>
              <a:t>            </a:t>
            </a:r>
            <a:r>
              <a:rPr lang="ru-RU" sz="4000" b="1" dirty="0" err="1" smtClean="0">
                <a:solidFill>
                  <a:srgbClr val="1F497D"/>
                </a:solidFill>
                <a:ea typeface="+mj-ea"/>
                <a:cs typeface="+mj-cs"/>
              </a:rPr>
              <a:t>Рихарда</a:t>
            </a:r>
            <a:r>
              <a:rPr lang="ru-RU" sz="4000" b="1" dirty="0" smtClean="0">
                <a:solidFill>
                  <a:srgbClr val="1F497D"/>
                </a:solidFill>
                <a:ea typeface="+mj-ea"/>
                <a:cs typeface="+mj-cs"/>
              </a:rPr>
              <a:t> Зорге?</a:t>
            </a:r>
            <a:endParaRPr lang="ru-RU" dirty="0"/>
          </a:p>
        </p:txBody>
      </p:sp>
      <p:sp>
        <p:nvSpPr>
          <p:cNvPr id="5" name="Прямоугольник 4"/>
          <p:cNvSpPr/>
          <p:nvPr/>
        </p:nvSpPr>
        <p:spPr>
          <a:xfrm>
            <a:off x="5292080" y="5661248"/>
            <a:ext cx="3600400" cy="369332"/>
          </a:xfrm>
          <a:prstGeom prst="rect">
            <a:avLst/>
          </a:prstGeom>
        </p:spPr>
        <p:txBody>
          <a:bodyPr wrap="square">
            <a:spAutoFit/>
          </a:bodyPr>
          <a:lstStyle/>
          <a:p>
            <a:pPr marL="342900" lvl="0" indent="-342900" algn="ctr">
              <a:spcBef>
                <a:spcPct val="20000"/>
              </a:spcBef>
            </a:pPr>
            <a:r>
              <a:rPr lang="en-US" dirty="0" smtClean="0">
                <a:solidFill>
                  <a:prstClr val="black"/>
                </a:solidFill>
              </a:rPr>
              <a:t>4</a:t>
            </a:r>
            <a:r>
              <a:rPr lang="ru-RU" dirty="0" smtClean="0">
                <a:solidFill>
                  <a:prstClr val="black"/>
                </a:solidFill>
              </a:rPr>
              <a:t> октября 1</a:t>
            </a:r>
            <a:r>
              <a:rPr lang="en-US" dirty="0" smtClean="0">
                <a:solidFill>
                  <a:prstClr val="black"/>
                </a:solidFill>
              </a:rPr>
              <a:t>895</a:t>
            </a:r>
            <a:r>
              <a:rPr lang="ru-RU" dirty="0" smtClean="0">
                <a:solidFill>
                  <a:prstClr val="black"/>
                </a:solidFill>
              </a:rPr>
              <a:t> –7 ноября 1944</a:t>
            </a:r>
          </a:p>
        </p:txBody>
      </p:sp>
    </p:spTree>
    <p:extLst>
      <p:ext uri="{BB962C8B-B14F-4D97-AF65-F5344CB8AC3E}">
        <p14:creationId xmlns:p14="http://schemas.microsoft.com/office/powerpoint/2010/main" val="1181229944"/>
      </p:ext>
    </p:extLst>
  </p:cSld>
  <p:clrMapOvr>
    <a:masterClrMapping/>
  </p:clrMapOvr>
  <mc:AlternateContent xmlns:mc="http://schemas.openxmlformats.org/markup-compatibility/2006" xmlns:p14="http://schemas.microsoft.com/office/powerpoint/2010/main">
    <mc:Choice Requires="p14">
      <p:transition spd="slow" p14:dur="2000" advTm="3783"/>
    </mc:Choice>
    <mc:Fallback xmlns="">
      <p:transition spd="slow" advTm="378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124744"/>
            <a:ext cx="3600400" cy="4530967"/>
          </a:xfrm>
          <a:prstGeom prst="rect">
            <a:avLst/>
          </a:prstGeom>
          <a:ln>
            <a:noFill/>
          </a:ln>
          <a:effectLst>
            <a:softEdge rad="112500"/>
          </a:effectLst>
        </p:spPr>
      </p:pic>
      <p:sp>
        <p:nvSpPr>
          <p:cNvPr id="14" name="TextBox 13"/>
          <p:cNvSpPr txBox="1"/>
          <p:nvPr/>
        </p:nvSpPr>
        <p:spPr>
          <a:xfrm>
            <a:off x="611560" y="5373216"/>
            <a:ext cx="2515352" cy="1200329"/>
          </a:xfrm>
          <a:prstGeom prst="rect">
            <a:avLst/>
          </a:prstGeom>
          <a:noFill/>
        </p:spPr>
        <p:txBody>
          <a:bodyPr wrap="square" rtlCol="0">
            <a:spAutoFit/>
          </a:bodyPr>
          <a:lstStyle/>
          <a:p>
            <a:r>
              <a:rPr lang="ru-RU" dirty="0" smtClean="0"/>
              <a:t>  </a:t>
            </a:r>
            <a:r>
              <a:rPr lang="ru-RU" sz="2400" b="1" dirty="0" smtClean="0"/>
              <a:t>Мемориальная доска   Рихарду </a:t>
            </a:r>
            <a:r>
              <a:rPr lang="ru-RU" sz="2400" b="1" dirty="0" err="1" smtClean="0"/>
              <a:t>Зорге</a:t>
            </a:r>
            <a:r>
              <a:rPr lang="ru-RU" sz="2400" b="1" dirty="0" smtClean="0"/>
              <a:t>  в г. Казани</a:t>
            </a:r>
            <a:endParaRPr lang="ru-RU" sz="2400" b="1" dirty="0"/>
          </a:p>
        </p:txBody>
      </p:sp>
      <p:sp>
        <p:nvSpPr>
          <p:cNvPr id="2" name="Прямоугольник 1"/>
          <p:cNvSpPr/>
          <p:nvPr/>
        </p:nvSpPr>
        <p:spPr>
          <a:xfrm>
            <a:off x="2699792" y="332656"/>
            <a:ext cx="4036962" cy="707886"/>
          </a:xfrm>
          <a:prstGeom prst="rect">
            <a:avLst/>
          </a:prstGeom>
        </p:spPr>
        <p:txBody>
          <a:bodyPr wrap="square">
            <a:spAutoFit/>
          </a:bodyPr>
          <a:lstStyle/>
          <a:p>
            <a:r>
              <a:rPr lang="ru-RU" sz="4000" b="1" dirty="0">
                <a:solidFill>
                  <a:srgbClr val="C00000"/>
                </a:solidFill>
                <a:ea typeface="+mj-ea"/>
                <a:cs typeface="+mj-cs"/>
              </a:rPr>
              <a:t>Память жива</a:t>
            </a:r>
            <a:endParaRPr lang="ru-RU" sz="4000" dirty="0"/>
          </a:p>
        </p:txBody>
      </p:sp>
      <p:pic>
        <p:nvPicPr>
          <p:cNvPr id="5" name="Рисунок 4"/>
          <p:cNvPicPr>
            <a:picLocks noChangeAspect="1"/>
          </p:cNvPicPr>
          <p:nvPr/>
        </p:nvPicPr>
        <p:blipFill>
          <a:blip r:embed="rId3" cstate="print"/>
          <a:stretch>
            <a:fillRect/>
          </a:stretch>
        </p:blipFill>
        <p:spPr>
          <a:xfrm>
            <a:off x="5220072" y="1124744"/>
            <a:ext cx="3084465" cy="4155026"/>
          </a:xfrm>
          <a:prstGeom prst="rect">
            <a:avLst/>
          </a:prstGeom>
        </p:spPr>
      </p:pic>
      <p:sp>
        <p:nvSpPr>
          <p:cNvPr id="6" name="Прямоугольник 5"/>
          <p:cNvSpPr/>
          <p:nvPr/>
        </p:nvSpPr>
        <p:spPr>
          <a:xfrm>
            <a:off x="5220072" y="5517232"/>
            <a:ext cx="2438419" cy="830997"/>
          </a:xfrm>
          <a:prstGeom prst="rect">
            <a:avLst/>
          </a:prstGeom>
        </p:spPr>
        <p:txBody>
          <a:bodyPr wrap="square">
            <a:spAutoFit/>
          </a:bodyPr>
          <a:lstStyle/>
          <a:p>
            <a:pPr lvl="0"/>
            <a:r>
              <a:rPr lang="ru-RU" sz="2400" dirty="0" smtClean="0">
                <a:solidFill>
                  <a:prstClr val="black"/>
                </a:solidFill>
              </a:rPr>
              <a:t> </a:t>
            </a:r>
            <a:r>
              <a:rPr lang="ru-RU" sz="2400" b="1" dirty="0" smtClean="0">
                <a:solidFill>
                  <a:prstClr val="black"/>
                </a:solidFill>
              </a:rPr>
              <a:t>Бюст </a:t>
            </a:r>
            <a:r>
              <a:rPr lang="ru-RU" sz="2400" b="1" dirty="0">
                <a:solidFill>
                  <a:prstClr val="black"/>
                </a:solidFill>
              </a:rPr>
              <a:t>Рихарду </a:t>
            </a:r>
            <a:r>
              <a:rPr lang="ru-RU" sz="2400" b="1" dirty="0" err="1">
                <a:solidFill>
                  <a:prstClr val="black"/>
                </a:solidFill>
              </a:rPr>
              <a:t>Зорге</a:t>
            </a:r>
            <a:r>
              <a:rPr lang="ru-RU" sz="2400" b="1" dirty="0">
                <a:solidFill>
                  <a:prstClr val="black"/>
                </a:solidFill>
              </a:rPr>
              <a:t> </a:t>
            </a:r>
            <a:r>
              <a:rPr lang="ru-RU" sz="2400" b="1" dirty="0" smtClean="0"/>
              <a:t>в г. Казани</a:t>
            </a:r>
            <a:endParaRPr lang="ru-RU" sz="2400" b="1" dirty="0">
              <a:solidFill>
                <a:prstClr val="black"/>
              </a:solidFill>
            </a:endParaRPr>
          </a:p>
        </p:txBody>
      </p:sp>
    </p:spTree>
    <p:extLst>
      <p:ext uri="{BB962C8B-B14F-4D97-AF65-F5344CB8AC3E}">
        <p14:creationId xmlns:p14="http://schemas.microsoft.com/office/powerpoint/2010/main" val="3240357695"/>
      </p:ext>
    </p:extLst>
  </p:cSld>
  <p:clrMapOvr>
    <a:masterClrMapping/>
  </p:clrMapOvr>
  <mc:AlternateContent xmlns:mc="http://schemas.openxmlformats.org/markup-compatibility/2006" xmlns:p14="http://schemas.microsoft.com/office/powerpoint/2010/main">
    <mc:Choice Requires="p14">
      <p:transition spd="slow" p14:dur="2000" advTm="3070"/>
    </mc:Choice>
    <mc:Fallback xmlns="">
      <p:transition spd="slow" advTm="3070"/>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619</TotalTime>
  <Words>1237</Words>
  <Application>Microsoft Office PowerPoint</Application>
  <PresentationFormat>Экран (4:3)</PresentationFormat>
  <Paragraphs>113</Paragraphs>
  <Slides>27</Slides>
  <Notes>2</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27</vt:i4>
      </vt:variant>
    </vt:vector>
  </HeadingPairs>
  <TitlesOfParts>
    <vt:vector size="30" baseType="lpstr">
      <vt:lpstr>Arial</vt:lpstr>
      <vt:lpstr>Calibri</vt:lpstr>
      <vt:lpstr>Тема Office</vt:lpstr>
      <vt:lpstr>Презентация PowerPoint</vt:lpstr>
      <vt:lpstr>Расположение улицы Бондаренко и ее транспортное значение</vt:lpstr>
      <vt:lpstr>Презентация PowerPoint</vt:lpstr>
      <vt:lpstr>Чьё имя носит улица Бондаренко?</vt:lpstr>
      <vt:lpstr>Память жива</vt:lpstr>
      <vt:lpstr>Презентация PowerPoint</vt:lpstr>
      <vt:lpstr>Презентация PowerPoint</vt:lpstr>
      <vt:lpstr>Презентация PowerPoint</vt:lpstr>
      <vt:lpstr>Презентация PowerPoint</vt:lpstr>
      <vt:lpstr>Расположение улицы Мусы Джалиля и ее транспортное значение</vt:lpstr>
      <vt:lpstr>Дом купца Ивана Афанасьева Михляева </vt:lpstr>
      <vt:lpstr>Чье имя носит улица Мусы Джалиля?</vt:lpstr>
      <vt:lpstr>Презентация PowerPoint</vt:lpstr>
      <vt:lpstr>Расположение улицы Аделя Кутуя и ее транспортное значение</vt:lpstr>
      <vt:lpstr>Презентация PowerPoint</vt:lpstr>
      <vt:lpstr>Чье имя носит улица Аделя Кутуя?</vt:lpstr>
      <vt:lpstr>Память  жива </vt:lpstr>
      <vt:lpstr>Презентация PowerPoint</vt:lpstr>
      <vt:lpstr>Чье имя носит улица Гази Загитова?</vt:lpstr>
      <vt:lpstr>Память жива</vt:lpstr>
      <vt:lpstr>Расположение улицы Алтынова и ее транспортное значение  </vt:lpstr>
      <vt:lpstr>Чье имя носит улица Алтынова?</vt:lpstr>
      <vt:lpstr>Казанский техникум железнодорожного транспорта на ул. Алтынова</vt:lpstr>
      <vt:lpstr>Расположение улицы Сыртлановой и ее транспортное значение</vt:lpstr>
      <vt:lpstr>Презентация PowerPoint</vt:lpstr>
      <vt:lpstr>Чьё имя носит улица Сыртлановой?</vt:lpstr>
      <vt:lpstr>Память жива</vt:lpstr>
    </vt:vector>
  </TitlesOfParts>
  <Company>Интернат</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user1</dc:creator>
  <cp:lastModifiedBy>Teacher</cp:lastModifiedBy>
  <cp:revision>72</cp:revision>
  <dcterms:created xsi:type="dcterms:W3CDTF">2015-02-17T08:35:42Z</dcterms:created>
  <dcterms:modified xsi:type="dcterms:W3CDTF">2017-11-28T09:07:48Z</dcterms:modified>
</cp:coreProperties>
</file>