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64" r:id="rId15"/>
    <p:sldId id="265" r:id="rId16"/>
    <p:sldId id="274" r:id="rId17"/>
    <p:sldId id="275" r:id="rId18"/>
    <p:sldId id="276" r:id="rId19"/>
    <p:sldId id="277" r:id="rId20"/>
    <p:sldId id="278" r:id="rId21"/>
    <p:sldId id="266" r:id="rId22"/>
    <p:sldId id="267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E17EA-C801-4095-9563-DCD443BEB58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0133-5B74-4F9F-846E-C6BDBD7B3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3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5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4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9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1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6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4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8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2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B5BB-D66C-4A33-AA99-843204926500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5BAD-D479-43B3-911E-66DEF9040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6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114" y="379118"/>
            <a:ext cx="2659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.02.21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1462" y="1021705"/>
            <a:ext cx="5884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 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114" y="2045693"/>
            <a:ext cx="1122810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по теме: «</a:t>
            </a:r>
            <a:r>
              <a:rPr lang="ru-RU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</a:t>
            </a:r>
            <a:r>
              <a:rPr lang="ru-RU" sz="5400" b="1" i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сторонами и углами треугольника. Скалярное произведение векторов»</a:t>
            </a:r>
            <a:r>
              <a:rPr lang="ru-RU" sz="5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4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13239" y="500963"/>
            <a:ext cx="11365521" cy="3838562"/>
            <a:chOff x="601606" y="1204703"/>
            <a:chExt cx="9736132" cy="3949206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14212" y="1204703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601606" y="1934780"/>
                  <a:ext cx="9736132" cy="276280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4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7. </a:t>
                  </a:r>
                  <a:r>
                    <a:rPr lang="ru-RU" sz="40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 помощью какой формулы можно вычислить скалярное произведение векторов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4000" b="1" i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ru-RU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40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0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ru-RU" sz="40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в </a:t>
                  </a:r>
                  <a:r>
                    <a:rPr lang="ru-RU" sz="40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прямоугольной системе координат?</a:t>
                  </a: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06" y="1934780"/>
                  <a:ext cx="9736132" cy="27628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170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68836" y="743379"/>
                <a:ext cx="11454328" cy="14144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Вычислите скалярное произведение векторов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40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40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3;4</m:t>
                        </m:r>
                      </m:e>
                    </m:d>
                    <m:r>
                      <a:rPr lang="ru-RU" sz="40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40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endParaRPr lang="ru-RU" sz="4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6" y="743379"/>
                <a:ext cx="11454328" cy="14144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81867" y="2536059"/>
            <a:ext cx="8872099" cy="344628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94898" y="2964586"/>
                <a:ext cx="8659068" cy="24722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36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3600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3∙0+4∙</m:t>
                      </m:r>
                      <m:d>
                        <m:dPr>
                          <m:ctrlP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ru-RU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98" y="2964586"/>
                <a:ext cx="8659068" cy="2472215"/>
              </a:xfrm>
              <a:prstGeom prst="rect">
                <a:avLst/>
              </a:prstGeom>
              <a:blipFill>
                <a:blip r:embed="rId5"/>
                <a:stretch>
                  <a:fillRect l="-2322" t="-4680" b="-9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4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365771" y="365126"/>
            <a:ext cx="12959706" cy="3972902"/>
            <a:chOff x="-113786" y="1089257"/>
            <a:chExt cx="11699628" cy="3966449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3258" y="1089257"/>
              <a:ext cx="9852764" cy="3966449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-113786" y="1247092"/>
                  <a:ext cx="11699628" cy="315105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Назовите условие </a:t>
                  </a:r>
                  <a:endParaRPr lang="ru-RU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перпендикулярности </a:t>
                  </a:r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векторов</a:t>
                  </a:r>
                  <a14:m>
                    <m:oMath xmlns:m="http://schemas.openxmlformats.org/officeDocument/2006/math">
                      <m:r>
                        <a:rPr lang="ru-RU" sz="4800" b="1" i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4800" b="1" i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 </a:t>
                  </a:r>
                </a:p>
                <a:p>
                  <a:pPr algn="ctr"/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декартовой </a:t>
                  </a:r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системе координат</a:t>
                  </a: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786" y="1247092"/>
                  <a:ext cx="11699628" cy="315105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Блок-схема: процесс 8"/>
              <p:cNvSpPr/>
              <p:nvPr/>
            </p:nvSpPr>
            <p:spPr>
              <a:xfrm>
                <a:off x="838200" y="5135300"/>
                <a:ext cx="6726264" cy="1202007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sSub>
                        <m:sSubPr>
                          <m:ctrlP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⇔ </m:t>
                          </m:r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40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40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Блок-схема: процесс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35300"/>
                <a:ext cx="6726264" cy="1202007"/>
              </a:xfrm>
              <a:prstGeom prst="flowChart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-365771" y="365126"/>
            <a:ext cx="12959706" cy="3972902"/>
            <a:chOff x="-113786" y="1089257"/>
            <a:chExt cx="11699628" cy="3966449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3258" y="1089257"/>
              <a:ext cx="9852764" cy="3966449"/>
            </a:xfrm>
            <a:prstGeom prst="wedgeEllipseCallout">
              <a:avLst>
                <a:gd name="adj1" fmla="val -21827"/>
                <a:gd name="adj2" fmla="val 58989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-113786" y="1744229"/>
                  <a:ext cx="11699628" cy="315105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какой формуле мы можем </a:t>
                  </a:r>
                  <a:endParaRPr lang="ru-RU" sz="4800" b="1" dirty="0" smtClean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найти </a:t>
                  </a:r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косинус угла между векторами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4800" b="1" i="1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4800" b="1" i="1">
                              <a:ln w="10160">
                                <a:solidFill>
                                  <a:schemeClr val="accent5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blurRad="38100" dist="22860" dir="5400000" algn="tl" rotWithShape="0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4800" b="1" i="1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через </a:t>
                  </a:r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их</a:t>
                  </a:r>
                </a:p>
                <a:p>
                  <a:pPr algn="ctr"/>
                  <a:r>
                    <a:rPr lang="ru-RU" sz="4800" b="1" dirty="0" smtClean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48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координаты? </a:t>
                  </a: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786" y="1744229"/>
                  <a:ext cx="11699628" cy="315105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Блок-схема: процесс 8"/>
              <p:cNvSpPr/>
              <p:nvPr/>
            </p:nvSpPr>
            <p:spPr>
              <a:xfrm>
                <a:off x="838200" y="4833388"/>
                <a:ext cx="6726264" cy="1503920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80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∠</m:t>
                          </m:r>
                          <m:d>
                            <m:dPr>
                              <m:ctrlP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ru-RU" sz="28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ru-RU" sz="28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∙</m:t>
                          </m:r>
                          <m:rad>
                            <m:radPr>
                              <m:degHide m:val="on"/>
                              <m:ctrlP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28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28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Блок-схема: процесс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33388"/>
                <a:ext cx="6726264" cy="1503920"/>
              </a:xfrm>
              <a:prstGeom prst="flowChart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6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64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0662" y="1131058"/>
            <a:ext cx="113868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4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1055: 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угол, лежащий против основания </a:t>
            </a:r>
            <a:endParaRPr lang="ru-RU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равнобедренного </a:t>
            </a:r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треугольника, если медианы, </a:t>
            </a:r>
            <a:endParaRPr lang="ru-RU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</a:t>
            </a:r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боковым сторонам, взаимно </a:t>
            </a:r>
            <a:endParaRPr lang="ru-RU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перпендикулярны</a:t>
            </a:r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1" y="0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25" y="3712095"/>
            <a:ext cx="2580460" cy="28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4227" y="329098"/>
            <a:ext cx="2643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5" y="1196122"/>
            <a:ext cx="4927468" cy="514905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448732" y="2479729"/>
            <a:ext cx="263471" cy="232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88210" y="4429932"/>
            <a:ext cx="263471" cy="232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177649" y="2425485"/>
            <a:ext cx="231978" cy="340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788814" y="4435521"/>
            <a:ext cx="231978" cy="340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93638" y="2113928"/>
                <a:ext cx="6044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638" y="2113928"/>
                <a:ext cx="60443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570621" y="1283605"/>
                <a:ext cx="6265563" cy="26455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Введем обозначения: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 как </a:t>
                </a:r>
                <a14:m>
                  <m:oMath xmlns:m="http://schemas.openxmlformats.org/officeDocument/2006/math">
                    <m:r>
                      <a:rPr lang="ru-RU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⊿</m:t>
                    </m:r>
                    <m:r>
                      <a:rPr lang="en-US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равнобедренный, то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  <m:sub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  <m:sub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21" y="1283605"/>
                <a:ext cx="6265563" cy="2645532"/>
              </a:xfrm>
              <a:prstGeom prst="rect">
                <a:avLst/>
              </a:prstGeom>
              <a:blipFill>
                <a:blip r:embed="rId6"/>
                <a:stretch>
                  <a:fillRect t="-4839" r="-2626" b="-10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88210" y="2166039"/>
                <a:ext cx="604434" cy="56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10" y="2166039"/>
                <a:ext cx="604434" cy="565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2712203" y="4606002"/>
            <a:ext cx="261881" cy="322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974084" y="4662406"/>
            <a:ext cx="319554" cy="266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1" y="0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4227" y="329098"/>
            <a:ext cx="2643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5" y="1196122"/>
            <a:ext cx="4927468" cy="514905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448732" y="2479729"/>
            <a:ext cx="263471" cy="232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88210" y="4429932"/>
            <a:ext cx="263471" cy="232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177649" y="2425485"/>
            <a:ext cx="231978" cy="340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788814" y="4435521"/>
            <a:ext cx="231978" cy="340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93638" y="2113928"/>
                <a:ext cx="6044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638" y="2113928"/>
                <a:ext cx="60443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46760" y="1252181"/>
                <a:ext cx="7233040" cy="61243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Тогда:</a:t>
                </a: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4000" b="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𝐶𝐵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Поэтому: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4000" b="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0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ru-RU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40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−2</m:t>
                          </m:r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ru-RU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4000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pPr algn="ctr"/>
                <a:endParaRPr lang="ru-RU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60" y="1252181"/>
                <a:ext cx="7233040" cy="6124369"/>
              </a:xfrm>
              <a:prstGeom prst="rect">
                <a:avLst/>
              </a:prstGeom>
              <a:blipFill>
                <a:blip r:embed="rId5"/>
                <a:stretch>
                  <a:fillRect t="-1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88210" y="2166039"/>
                <a:ext cx="604434" cy="56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10" y="2166039"/>
                <a:ext cx="604434" cy="565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2712203" y="4606002"/>
            <a:ext cx="261881" cy="322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974084" y="4662406"/>
            <a:ext cx="319554" cy="266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1" y="0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4227" y="329098"/>
            <a:ext cx="2643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-442722" y="1027907"/>
                <a:ext cx="13166829" cy="59840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условию задачи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40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значит,</a:t>
                </a:r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e>
                          <m:sub>
                            <m:r>
                              <a:rPr lang="en-US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Тогда получаем, что: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Учитывая, что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(так как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итоге получаем: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ru-RU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Отсюда получаем, что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=0,8</m:t>
                    </m:r>
                    <m:r>
                      <a:rPr lang="ru-RU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≈37°</m:t>
                    </m:r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4000" u="sng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≈37°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2722" y="1027907"/>
                <a:ext cx="13166829" cy="5984010"/>
              </a:xfrm>
              <a:prstGeom prst="rect">
                <a:avLst/>
              </a:prstGeom>
              <a:blipFill>
                <a:blip r:embed="rId3"/>
                <a:stretch>
                  <a:fillRect t="-2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364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151" y="1347995"/>
            <a:ext cx="1138684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105</a:t>
            </a:r>
            <a:r>
              <a:rPr lang="en-US" sz="4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диагонали ромба взаимно перпендикулярны.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1" y="0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25" y="3671696"/>
            <a:ext cx="2580460" cy="28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4227" y="329098"/>
            <a:ext cx="2643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595111" y="1509886"/>
                <a:ext cx="7061958" cy="21618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Введем обозначения: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ru-RU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ru-RU" sz="400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11" y="1509886"/>
                <a:ext cx="7061958" cy="2161810"/>
              </a:xfrm>
              <a:prstGeom prst="rect">
                <a:avLst/>
              </a:prstGeom>
              <a:blipFill>
                <a:blip r:embed="rId4"/>
                <a:stretch>
                  <a:fillRect l="-2159" t="-5932" b="-10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714916"/>
            <a:ext cx="3756913" cy="5737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88600" y="2069483"/>
                <a:ext cx="6044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00" y="2069483"/>
                <a:ext cx="60443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86523" y="1978485"/>
                <a:ext cx="604434" cy="56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523" y="1978485"/>
                <a:ext cx="604434" cy="5653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14214" y="1027906"/>
            <a:ext cx="9510921" cy="3949206"/>
            <a:chOff x="714214" y="1027906"/>
            <a:chExt cx="9510921" cy="3949206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14214" y="1027906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35691" y="2125346"/>
              <a:ext cx="8067965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 Что такое скалярное произведение векторов?</a:t>
              </a:r>
              <a:endPara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0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1" y="0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4227" y="329098"/>
            <a:ext cx="2643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176573" y="1214473"/>
                <a:ext cx="8439047" cy="42666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Вычислим скалярное </a:t>
                </a: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произведение: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ru-RU" sz="400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ru-RU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ru-RU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0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ru-RU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ru-RU" sz="4000" b="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ru-RU" sz="40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ru-RU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0" i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ru-RU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ru-RU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0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0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4000" b="0" i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4000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</a:rPr>
                  <a:t>Получаем, что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ru-RU" sz="40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ru-RU" sz="40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</a:rPr>
                  <a:t>, </a:t>
                </a:r>
                <a:r>
                  <a:rPr lang="ru-RU" sz="4000" b="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</a:rPr>
                  <a:t>ч.т.д</a:t>
                </a:r>
                <a:r>
                  <a:rPr lang="ru-RU" sz="40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</a:rPr>
                  <a:t>.</a:t>
                </a:r>
                <a:endParaRPr lang="en-US" sz="4000" b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73" y="1214473"/>
                <a:ext cx="8439047" cy="4266681"/>
              </a:xfrm>
              <a:prstGeom prst="rect">
                <a:avLst/>
              </a:prstGeom>
              <a:blipFill>
                <a:blip r:embed="rId3"/>
                <a:stretch>
                  <a:fillRect t="-2857" b="-6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714916"/>
            <a:ext cx="3756913" cy="5737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88600" y="2069483"/>
                <a:ext cx="60443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00" y="2069483"/>
                <a:ext cx="60443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86523" y="1978485"/>
                <a:ext cx="604434" cy="5653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523" y="1978485"/>
                <a:ext cx="604434" cy="565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9376" y="411325"/>
            <a:ext cx="50913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себя:</a:t>
            </a:r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410096"/>
              </p:ext>
            </p:extLst>
          </p:nvPr>
        </p:nvGraphicFramePr>
        <p:xfrm>
          <a:off x="838200" y="1796937"/>
          <a:ext cx="10515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345642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03159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8733955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4490872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5541498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3118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3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15011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8200" y="3907914"/>
            <a:ext cx="7462506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проверки: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«3» – 4 правильных ответа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«4» – 5 правильных ответов</a:t>
            </a: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«5» – 6 правильных ответов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51" y="3687597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1135" y="1558534"/>
                <a:ext cx="9531458" cy="428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u="sng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№</a:t>
                </a:r>
                <a:r>
                  <a:rPr lang="ru-RU" sz="24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Решите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⊿</m:t>
                    </m:r>
                    <m:r>
                      <a:rPr lang="en-US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𝑀𝑁𝐾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=30°, 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=105°,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𝑁𝐾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=3√2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№2.</a:t>
                </a: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Найти косинусы углов треугольника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1;7</m:t>
                        </m:r>
                      </m:e>
                    </m:d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−2;4</m:t>
                        </m:r>
                      </m:e>
                    </m:d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2;0</m:t>
                        </m:r>
                      </m:e>
                    </m:d>
                  </m:oMath>
                </a14:m>
                <a:endPara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№3.</a:t>
                </a: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Две стороны треугольника равны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 см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 см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косинус угла между ними равен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Определите синусы всех угол данного треугольника и его третью сторону. </a:t>
                </a:r>
                <a:endPara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№4.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ромб, </a:t>
                </a:r>
                <a14:m>
                  <m:oMath xmlns:m="http://schemas.openxmlformats.org/officeDocument/2006/math">
                    <m:r>
                      <a:rPr lang="en-US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=6, 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</a:t>
                </a: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а</a:t>
                </a:r>
                <a:r>
                  <a:rPr lang="ru-RU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u="sng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№5.</a:t>
                </a: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Даны два перпендикулярных отрезка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𝐸𝐾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и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𝑃𝑀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−3;1</m:t>
                        </m:r>
                      </m:e>
                    </m:d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d>
                      <m:d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1;4</m:t>
                        </m:r>
                      </m:e>
                    </m:d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2;1</m:t>
                        </m:r>
                      </m:e>
                    </m:d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(−4;</m:t>
                    </m:r>
                    <m:r>
                      <a:rPr lang="en-US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Найдите: а) значение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б) угол между прямыми </a:t>
                </a:r>
                <a14:m>
                  <m:oMath xmlns:m="http://schemas.openxmlformats.org/officeDocument/2006/math"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𝐸𝐾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и </m:t>
                    </m:r>
                    <m:r>
                      <a:rPr lang="ru-RU" sz="24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𝑃𝑀</m:t>
                    </m:r>
                  </m:oMath>
                </a14:m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5" y="1558534"/>
                <a:ext cx="9531458" cy="4288353"/>
              </a:xfrm>
              <a:prstGeom prst="rect">
                <a:avLst/>
              </a:prstGeom>
              <a:blipFill>
                <a:blip r:embed="rId4"/>
                <a:stretch>
                  <a:fillRect t="-853" b="-2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048467" y="500267"/>
            <a:ext cx="6131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51" y="3687597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7643" y="2431634"/>
            <a:ext cx="9634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68836" y="743379"/>
                <a:ext cx="11454328" cy="134594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6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Чему равно скалярное произведение векторов  </a:t>
                </a:r>
                <a:endParaRPr lang="ru-RU" sz="36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sz="36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ru-RU" sz="36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6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d>
                      </m:e>
                    </m:acc>
                    <m:r>
                      <a:rPr lang="ru-RU" sz="36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=2,</m:t>
                    </m:r>
                    <m:d>
                      <m:dPr>
                        <m:begChr m:val="|"/>
                        <m:endChr m:val="|"/>
                        <m:ctrlPr>
                          <a:rPr lang="ru-RU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ru-RU" sz="36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=3, ∠</m:t>
                    </m:r>
                    <m:d>
                      <m:dPr>
                        <m:ctrlPr>
                          <a:rPr lang="ru-RU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ru-RU" sz="3600" b="1" i="1" spc="50">
                            <a:ln w="9525" cmpd="sng">
                              <a:solidFill>
                                <a:schemeClr val="accent1"/>
                              </a:solidFill>
                              <a:prstDash val="solid"/>
                            </a:ln>
                            <a:solidFill>
                              <a:srgbClr val="70AD47">
                                <a:tint val="1000"/>
                              </a:srgbClr>
                            </a:solidFill>
                            <a:effectLst>
                              <a:glow rad="38100">
                                <a:schemeClr val="accent1">
                                  <a:alpha val="40000"/>
                                </a:schemeClr>
                              </a:glow>
                            </a:effectLst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ru-RU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3600" b="1" i="1" spc="50">
                                <a:ln w="9525" cmpd="sng">
                                  <a:solidFill>
                                    <a:schemeClr val="accent1"/>
                                  </a:solidFill>
                                  <a:prstDash val="solid"/>
                                </a:ln>
                                <a:solidFill>
                                  <a:srgbClr val="70AD47">
                                    <a:tint val="1000"/>
                                  </a:srgbClr>
                                </a:solidFill>
                                <a:effectLst>
                                  <a:glow rad="38100">
                                    <a:schemeClr val="accent1">
                                      <a:alpha val="40000"/>
                                    </a:schemeClr>
                                  </a:glow>
                                </a:effectLst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ru-RU" sz="3600" b="1" i="1" spc="5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rgbClr val="70AD47">
                            <a:tint val="1000"/>
                          </a:srgbClr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=120°</m:t>
                    </m:r>
                  </m:oMath>
                </a14:m>
                <a:r>
                  <a:rPr lang="ru-RU" sz="36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ru-RU" sz="8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36" y="743379"/>
                <a:ext cx="11454328" cy="1345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86585" y="2535729"/>
            <a:ext cx="8183105" cy="346476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51232" y="2832705"/>
                <a:ext cx="8053810" cy="304852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ru-RU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3600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36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ru-RU" sz="36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36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∠</m:t>
                          </m:r>
                          <m:d>
                            <m:dPr>
                              <m:ctrlPr>
                                <a:rPr lang="ru-RU" sz="36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ru-RU" sz="36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r>
                                <a:rPr lang="ru-RU" sz="3600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ru-RU" sz="36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3600" i="1">
                                      <a:ln w="0"/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ru-RU" sz="36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2∙3∙</m:t>
                      </m:r>
                      <m:d>
                        <m:dPr>
                          <m:ctrlP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r>
                        <a:rPr lang="ru-RU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ru-RU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ru-RU" sz="36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32" y="2832705"/>
                <a:ext cx="8053810" cy="3048527"/>
              </a:xfrm>
              <a:prstGeom prst="rect">
                <a:avLst/>
              </a:prstGeom>
              <a:blipFill>
                <a:blip r:embed="rId5"/>
                <a:stretch>
                  <a:fillRect l="-2496" t="-3800" b="-7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3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14214" y="1027906"/>
            <a:ext cx="9612146" cy="3949206"/>
            <a:chOff x="714214" y="1027906"/>
            <a:chExt cx="9612146" cy="3949206"/>
          </a:xfrm>
        </p:grpSpPr>
        <p:sp>
          <p:nvSpPr>
            <p:cNvPr id="9" name="Овальная выноска 8"/>
            <p:cNvSpPr/>
            <p:nvPr/>
          </p:nvSpPr>
          <p:spPr>
            <a:xfrm>
              <a:off x="714214" y="1027906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4214" y="2012301"/>
              <a:ext cx="9612146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каком случае скалярное произведение двух ненулевых векторов равно нулю?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9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25279" y="630303"/>
            <a:ext cx="11387919" cy="3963531"/>
            <a:chOff x="262750" y="1089257"/>
            <a:chExt cx="11126006" cy="3966449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773258" y="1089257"/>
              <a:ext cx="9852764" cy="3966449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2750" y="1886529"/>
              <a:ext cx="11126006" cy="21352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каком случае скалярное произведение двух ненулевых </a:t>
              </a:r>
              <a:endPara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векторов положительно?</a:t>
              </a:r>
              <a:endPara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25279" y="630303"/>
            <a:ext cx="11387919" cy="3963531"/>
            <a:chOff x="262750" y="1089257"/>
            <a:chExt cx="11126006" cy="3966449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773258" y="1089257"/>
              <a:ext cx="9852764" cy="3966449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2750" y="1886529"/>
              <a:ext cx="11126006" cy="23100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каком случае скалярное произведение двух ненулевых </a:t>
              </a:r>
              <a:endPara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векторов отрицательно?</a:t>
              </a:r>
              <a:endPara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6809" y="365125"/>
            <a:ext cx="10510974" cy="4034687"/>
            <a:chOff x="773258" y="1089257"/>
            <a:chExt cx="9852764" cy="3966449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3258" y="1089257"/>
              <a:ext cx="9852764" cy="3966449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12289" y="1752702"/>
              <a:ext cx="9174702" cy="22692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Какой вид примет формула скалярного произведения, если заданные векторы </a:t>
              </a:r>
              <a:r>
                <a:rPr lang="ru-RU" sz="4800" b="1" dirty="0" err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сонаправлены</a:t>
              </a:r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Блок-схема: процесс 8"/>
              <p:cNvSpPr/>
              <p:nvPr/>
            </p:nvSpPr>
            <p:spPr>
              <a:xfrm>
                <a:off x="838200" y="5135300"/>
                <a:ext cx="6726264" cy="1202007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↑↑</m:t>
                    </m:r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Блок-схема: процесс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35300"/>
                <a:ext cx="6726264" cy="1202007"/>
              </a:xfrm>
              <a:prstGeom prst="flowChart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28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616809" y="365126"/>
            <a:ext cx="10913930" cy="3972902"/>
            <a:chOff x="773258" y="1089257"/>
            <a:chExt cx="9852764" cy="3966449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73258" y="1089257"/>
              <a:ext cx="9852764" cy="3966449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39009" y="1663970"/>
              <a:ext cx="9721260" cy="299995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4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Какой вид примет формула скалярного произведения, если заданные векторы </a:t>
              </a:r>
              <a:r>
                <a:rPr lang="ru-RU" sz="4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противоположно направлены?</a:t>
              </a:r>
              <a:endPara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Блок-схема: процесс 8"/>
              <p:cNvSpPr/>
              <p:nvPr/>
            </p:nvSpPr>
            <p:spPr>
              <a:xfrm>
                <a:off x="838200" y="5135300"/>
                <a:ext cx="6726264" cy="1202007"/>
              </a:xfrm>
              <a:prstGeom prst="flowChartProcess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↑</m:t>
                    </m:r>
                    <m:r>
                      <a:rPr lang="ru-RU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ru-RU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ru-RU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36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ru-RU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Блок-схема: процесс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35300"/>
                <a:ext cx="6726264" cy="1202007"/>
              </a:xfrm>
              <a:prstGeom prst="flowChartProcess">
                <a:avLst/>
              </a:prstGeom>
              <a:blipFill>
                <a:blip r:embed="rId4"/>
                <a:stretch>
                  <a:fillRect l="-1630" r="-1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avatars.mds.yandex.net/get-zen_doc/60808/pub_5c49ef2cfff27d00ae1a415d_5c49ef63a2ce3100adc2612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88" y="-1"/>
            <a:ext cx="12445140" cy="69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714212" y="1027906"/>
            <a:ext cx="9510921" cy="3949206"/>
            <a:chOff x="714212" y="1204703"/>
            <a:chExt cx="9510921" cy="3949206"/>
          </a:xfrm>
        </p:grpSpPr>
        <p:sp>
          <p:nvSpPr>
            <p:cNvPr id="7" name="Овальная выноска 6"/>
            <p:cNvSpPr/>
            <p:nvPr/>
          </p:nvSpPr>
          <p:spPr>
            <a:xfrm>
              <a:off x="714212" y="1204703"/>
              <a:ext cx="9510921" cy="3949206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435689" y="2002422"/>
              <a:ext cx="8067965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Что называют скалярным квадратом? Чему он равен?</a:t>
              </a:r>
              <a:endPara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0" name="Picture 2" descr="https://ds04.infourok.ru/uploads/ex/0ebd/00099824-2f782ebd/hello_html_762be42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90" y="3606590"/>
            <a:ext cx="2675536" cy="2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303</Words>
  <Application>Microsoft Office PowerPoint</Application>
  <PresentationFormat>Широкоэкранный</PresentationFormat>
  <Paragraphs>105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2021-01-19T15:23:34Z</dcterms:created>
  <dcterms:modified xsi:type="dcterms:W3CDTF">2021-02-18T18:42:22Z</dcterms:modified>
</cp:coreProperties>
</file>