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76" r:id="rId3"/>
    <p:sldId id="261" r:id="rId4"/>
    <p:sldId id="277" r:id="rId5"/>
    <p:sldId id="267" r:id="rId6"/>
    <p:sldId id="274" r:id="rId7"/>
    <p:sldId id="269" r:id="rId8"/>
    <p:sldId id="275" r:id="rId9"/>
    <p:sldId id="278" r:id="rId10"/>
    <p:sldId id="270" r:id="rId11"/>
    <p:sldId id="271" r:id="rId12"/>
    <p:sldId id="272" r:id="rId13"/>
    <p:sldId id="273" r:id="rId14"/>
    <p:sldId id="260" r:id="rId15"/>
    <p:sldId id="262" r:id="rId16"/>
    <p:sldId id="268" r:id="rId17"/>
    <p:sldId id="263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24414"/>
    <a:srgbClr val="FF3399"/>
    <a:srgbClr val="7010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30" autoAdjust="0"/>
    <p:restoredTop sz="94707" autoAdjust="0"/>
  </p:normalViewPr>
  <p:slideViewPr>
    <p:cSldViewPr>
      <p:cViewPr varScale="1">
        <p:scale>
          <a:sx n="74" d="100"/>
          <a:sy n="74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FED5-206A-48A4-AA78-6C49D8DEB342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7370-1E03-4E5E-9590-F41A6A62F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2BBB-05FA-4251-B164-6589AEC3FE37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8310-3B55-418A-A3C8-CBD413EEA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6F55-1914-454F-81E1-E78BFF9CBAA1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B771-8D9C-4505-BAB2-EF8E795EC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F25B-A9AB-4EAF-A2B7-C3C7A234065C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99C1-6A1C-4831-B096-1A635BE94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4463-1BB5-4FEA-9D07-3E8A2A76F923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DD83D-0529-40B0-9863-E27C83259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F49C-3D44-42D7-AED0-CBCA6EA1F27A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1D2D-373B-4827-886C-676D97693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BCB5-954A-4B38-8E2A-9700E7E30C47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E8B3-7C45-4C38-A1A0-88C695D36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8803-31F8-4D8D-92E2-6A954C30A925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AA77-DBB4-4196-A550-1C873C066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9AFF-2423-4EBA-A46B-925DDB3D2F65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0A88-0AE9-4F60-A0CF-678825A3D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C299-0400-4B70-8E4C-EDC265845DAA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AD20-CB00-44AB-8E47-BCF49CF37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F702-048D-4209-8D6E-2255468A323E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8AEB-A740-4249-AC76-DC858D02D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557B-A878-4B59-9950-D815F64D5B93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89DB-DC29-4EE9-912D-DAB4383A9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A991BF-3F64-49A6-8577-3608ACA3AA2E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6928B-4D1D-4E83-A0A3-BF5710763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793" r:id="rId4"/>
    <p:sldLayoutId id="2147483800" r:id="rId5"/>
    <p:sldLayoutId id="2147483794" r:id="rId6"/>
    <p:sldLayoutId id="2147483801" r:id="rId7"/>
    <p:sldLayoutId id="2147483802" r:id="rId8"/>
    <p:sldLayoutId id="2147483803" r:id="rId9"/>
    <p:sldLayoutId id="2147483795" r:id="rId10"/>
    <p:sldLayoutId id="2147483804" r:id="rId11"/>
    <p:sldLayoutId id="21474837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ront.ru/images/nooar-photo-show/sredizemnomorskaya-cherepaha-big-5.jp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utravi.ru/uploads/f1/s/23/31/image/306/76/medium_kubyishka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ntent.foto.mail.ru/mail/sergej-6262/_blogs/i-2702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ok.ya1.ru/uploads/posts/2008-11/1226807046_22.jp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15.nnm.ru/a/f/c/2/0/afc2026890015eb7a24050228c752f86.jpg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tnavigator.dp.ua/images/manul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0.liveinternet.ru/images/attach/c/0/45/393/45393561_1245560309_Flamingo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4goodluck.org/e107_files/public/1257374234_2657_FT3479_juzaphoto.com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6572296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Гимназия  №  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им. Г.Р. Державина</a:t>
            </a:r>
            <a:b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автор</a:t>
            </a:r>
            <a:r>
              <a:rPr lang="en-US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 </a:t>
            </a: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Семёнова Мария,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ученица  3 класса 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en-US" sz="3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“</a:t>
            </a:r>
            <a:r>
              <a:rPr lang="ru-RU" sz="3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Какие бывают Красные книги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“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Кл. руководитель</a:t>
            </a:r>
            <a:r>
              <a:rPr lang="en-US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</a:t>
            </a: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2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Мармышова</a:t>
            </a: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Елена Викторовна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Тамбов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Текст 2"/>
          <p:cNvSpPr>
            <a:spLocks noGrp="1"/>
          </p:cNvSpPr>
          <p:nvPr>
            <p:ph type="body" idx="2"/>
          </p:nvPr>
        </p:nvSpPr>
        <p:spPr>
          <a:xfrm>
            <a:off x="4643438" y="549275"/>
            <a:ext cx="4038600" cy="5207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Третий том рассказывает 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земноводных и пресмыкающихся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ru-RU" sz="22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этот том внесено более 150 видов животных.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Средиземноморская черепаха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В природе она поедает насекомых, наземных моллюсков, иногда разоряет гнёзда гнездящихся на земле птиц. </a:t>
            </a:r>
          </a:p>
        </p:txBody>
      </p:sp>
      <p:sp>
        <p:nvSpPr>
          <p:cNvPr id="19460" name="Содержимое 3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3486150" cy="4800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1" name="Picture 6" descr="Картинка 17 из 5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396081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28625"/>
            <a:ext cx="4191000" cy="5895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Четвёртый том посвящён рыбам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endParaRPr lang="ru-RU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FF3399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Внесено около 200 видов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>
              <a:solidFill>
                <a:srgbClr val="FF3399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FF3399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Сибирский осётр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это озёрно-речная рыба 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3399"/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38"/>
            <a:ext cx="4343400" cy="56816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6" descr="oset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773238"/>
            <a:ext cx="4789488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0" y="214313"/>
            <a:ext cx="4572000" cy="6429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Пятый том </a:t>
            </a:r>
            <a:r>
              <a:rPr lang="en-US" sz="2400" b="1" dirty="0" smtClean="0">
                <a:solidFill>
                  <a:srgbClr val="00B05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о растениях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FF3399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Кубышка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– обычное водное растение. Встречается в прудах, озёрах и реках со спокойным течением. Цветёт в мае – августе. Его красивые желтые цветки чуть поднимаются над поверхностью воды. </a:t>
            </a:r>
            <a:r>
              <a:rPr lang="ru-RU" sz="2400" dirty="0" smtClean="0">
                <a:solidFill>
                  <a:srgbClr val="FF0000"/>
                </a:solidFill>
              </a:rPr>
              <a:t>Срывая цветок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мы </a:t>
            </a:r>
            <a:r>
              <a:rPr lang="ru-RU" sz="2400" dirty="0" smtClean="0">
                <a:solidFill>
                  <a:srgbClr val="FF0000"/>
                </a:solidFill>
              </a:rPr>
              <a:t>наносим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большой </a:t>
            </a:r>
            <a:r>
              <a:rPr lang="ru-RU" sz="2400" dirty="0" smtClean="0">
                <a:solidFill>
                  <a:srgbClr val="FF0000"/>
                </a:solidFill>
              </a:rPr>
              <a:t>вред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самому растению, так как через место разрыва вода попадает внутрь. А это приводит к загниванию подводной части растения и </a:t>
            </a:r>
            <a:r>
              <a:rPr lang="ru-RU" sz="2400" dirty="0" smtClean="0">
                <a:solidFill>
                  <a:srgbClr val="FF0000"/>
                </a:solidFill>
              </a:rPr>
              <a:t>гибели всего растения.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000" dirty="0" smtClean="0"/>
          </a:p>
        </p:txBody>
      </p:sp>
      <p:sp>
        <p:nvSpPr>
          <p:cNvPr id="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6" descr="Картинка 138 из 48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928813"/>
            <a:ext cx="42148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28688"/>
            <a:ext cx="4191000" cy="5395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B050"/>
                </a:solidFill>
              </a:rPr>
              <a:t>Шестой том посвящен насекомым</a:t>
            </a:r>
            <a:r>
              <a:rPr lang="en-US" b="1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Ночной павлиний глаз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Обитает эта красивая бабочка на </a:t>
            </a:r>
            <a:r>
              <a:rPr lang="ru-RU" smtClean="0">
                <a:solidFill>
                  <a:srgbClr val="FF0000"/>
                </a:solidFill>
              </a:rPr>
              <a:t>Дальнем Востоке</a:t>
            </a:r>
            <a:r>
              <a:rPr lang="en-US" smtClean="0">
                <a:solidFill>
                  <a:srgbClr val="FF0000"/>
                </a:solidFill>
              </a:rPr>
              <a:t>.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22532" name="Picture 6" descr="Картинка 12 из 18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60575"/>
            <a:ext cx="42148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85720" y="571480"/>
            <a:ext cx="8443914" cy="10715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-357188" y="0"/>
            <a:ext cx="6286501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FF3399"/>
                </a:solidFill>
              </a:rPr>
              <a:t>     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Как устроена Красная книга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FF0000"/>
                </a:solidFill>
              </a:rPr>
              <a:t>Красная книга оформлена как толстый   перекидной календарь с разноцветными  листами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rgbClr val="FF0000"/>
                </a:solidFill>
              </a:rPr>
              <a:t>красными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ru-RU" sz="2400" dirty="0" smtClean="0">
                <a:solidFill>
                  <a:srgbClr val="FF0000"/>
                </a:solidFill>
              </a:rPr>
              <a:t> жёлтыми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ru-RU" sz="2400" dirty="0" smtClean="0">
                <a:solidFill>
                  <a:srgbClr val="FF0000"/>
                </a:solidFill>
              </a:rPr>
              <a:t> чёрными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и зелёными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На </a:t>
            </a:r>
            <a:r>
              <a:rPr lang="ru-RU" sz="2400" b="1" dirty="0" smtClean="0">
                <a:solidFill>
                  <a:srgbClr val="FF0000"/>
                </a:solidFill>
              </a:rPr>
              <a:t>красных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листах напечатаны сведения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об исчезающих видах (красный волк 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На </a:t>
            </a:r>
            <a:r>
              <a:rPr lang="ru-RU" sz="2400" b="1" dirty="0" smtClean="0">
                <a:solidFill>
                  <a:schemeClr val="tx1"/>
                </a:solidFill>
              </a:rPr>
              <a:t>чёрных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- уже вымерли животные (морская корова)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На </a:t>
            </a:r>
            <a:r>
              <a:rPr lang="ru-RU" sz="2400" b="1" dirty="0" smtClean="0">
                <a:solidFill>
                  <a:srgbClr val="FFC000"/>
                </a:solidFill>
              </a:rPr>
              <a:t>жёлтых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- редкие виды  (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розовый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фламинго)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 На </a:t>
            </a:r>
            <a:r>
              <a:rPr lang="ru-RU" sz="2400" b="1" dirty="0" smtClean="0">
                <a:solidFill>
                  <a:srgbClr val="00B050"/>
                </a:solidFill>
              </a:rPr>
              <a:t>зелёных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листах указаны уже восстановленные виды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(речной бобр)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Красный волк</a:t>
            </a:r>
          </a:p>
        </p:txBody>
      </p:sp>
      <p:pic>
        <p:nvPicPr>
          <p:cNvPr id="23556" name="Picture 2" descr="C:\Users\User\Documents\красный во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428750"/>
            <a:ext cx="36433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72518" cy="10001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rgbClr val="C00000"/>
                </a:solidFill>
              </a:rPr>
              <a:t>4</a:t>
            </a:r>
            <a:r>
              <a:rPr lang="en-US" sz="2800" b="0" dirty="0" smtClean="0">
                <a:solidFill>
                  <a:srgbClr val="C00000"/>
                </a:solidFill>
              </a:rPr>
              <a:t>.</a:t>
            </a:r>
            <a:r>
              <a:rPr lang="ru-RU" sz="2800" b="0" dirty="0" smtClean="0">
                <a:solidFill>
                  <a:srgbClr val="C00000"/>
                </a:solidFill>
              </a:rPr>
              <a:t> Почему же исчезали и продолжают исчезать некоторые животные и растения</a:t>
            </a:r>
            <a:r>
              <a:rPr lang="en-US" sz="2800" b="0" dirty="0" smtClean="0">
                <a:solidFill>
                  <a:srgbClr val="C00000"/>
                </a:solidFill>
              </a:rPr>
              <a:t>?</a:t>
            </a:r>
            <a:endParaRPr lang="ru-RU" sz="2800" b="0" dirty="0">
              <a:solidFill>
                <a:srgbClr val="C00000"/>
              </a:solidFill>
            </a:endParaRPr>
          </a:p>
        </p:txBody>
      </p:sp>
      <p:sp>
        <p:nvSpPr>
          <p:cNvPr id="24579" name="Текст 3"/>
          <p:cNvSpPr>
            <a:spLocks noGrp="1"/>
          </p:cNvSpPr>
          <p:nvPr>
            <p:ph type="body" idx="2"/>
          </p:nvPr>
        </p:nvSpPr>
        <p:spPr>
          <a:xfrm>
            <a:off x="0" y="1428750"/>
            <a:ext cx="4572000" cy="54292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Люди очень часто </a:t>
            </a:r>
            <a:r>
              <a:rPr lang="ru-RU" sz="2800" dirty="0" smtClean="0">
                <a:solidFill>
                  <a:srgbClr val="FF0000"/>
                </a:solidFill>
              </a:rPr>
              <a:t>отрицательно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влияют на природу :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когда </a:t>
            </a:r>
            <a:r>
              <a:rPr lang="ru-RU" sz="2800" dirty="0" smtClean="0">
                <a:solidFill>
                  <a:srgbClr val="FF0000"/>
                </a:solidFill>
              </a:rPr>
              <a:t>загрязняют природу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разоряют птичьи гнёзда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когда после весёлого пикника </a:t>
            </a:r>
            <a:r>
              <a:rPr lang="ru-RU" sz="2800" dirty="0" smtClean="0">
                <a:solidFill>
                  <a:srgbClr val="FF0000"/>
                </a:solidFill>
              </a:rPr>
              <a:t>оставляют в лесу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незатушенный</a:t>
            </a:r>
            <a:r>
              <a:rPr lang="ru-RU" sz="2800" dirty="0" smtClean="0">
                <a:solidFill>
                  <a:srgbClr val="FF0000"/>
                </a:solidFill>
              </a:rPr>
              <a:t> костёр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 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А сколько  диких животных гибнет </a:t>
            </a:r>
            <a:r>
              <a:rPr lang="ru-RU" sz="2800" dirty="0" smtClean="0">
                <a:solidFill>
                  <a:srgbClr val="FF0000"/>
                </a:solidFill>
              </a:rPr>
              <a:t>под колесами автомобилей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на загородных дорогах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24580" name="Picture 5" descr="Картинка 19 из 53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68413"/>
            <a:ext cx="4508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dirty="0" smtClean="0"/>
              <a:t>Морская корова </a:t>
            </a:r>
            <a:r>
              <a:rPr lang="ru-RU" sz="8000" dirty="0" smtClean="0"/>
              <a:t>была открыта в 1741 году в северной части Тихого океана</a:t>
            </a:r>
            <a:r>
              <a:rPr lang="en-US" sz="8000" dirty="0" smtClean="0"/>
              <a:t>.</a:t>
            </a:r>
            <a:r>
              <a:rPr lang="ru-RU" sz="8000" dirty="0" smtClean="0"/>
              <a:t> Это крупное морское млекопитающее</a:t>
            </a:r>
            <a:r>
              <a:rPr lang="en-US" sz="8000" dirty="0" smtClean="0"/>
              <a:t>.</a:t>
            </a:r>
            <a:r>
              <a:rPr lang="ru-RU" sz="8000" dirty="0" smtClean="0"/>
              <a:t> Питалась корова в основном морской капустой</a:t>
            </a:r>
            <a:r>
              <a:rPr lang="en-US" sz="8000" dirty="0" smtClean="0"/>
              <a:t> .</a:t>
            </a:r>
            <a:r>
              <a:rPr lang="ru-RU" sz="8000" dirty="0" smtClean="0"/>
              <a:t> Она  так близко подпускала людей </a:t>
            </a:r>
            <a:r>
              <a:rPr lang="en-US" sz="8000" dirty="0" smtClean="0"/>
              <a:t>,</a:t>
            </a:r>
            <a:r>
              <a:rPr lang="ru-RU" sz="8000" dirty="0" smtClean="0"/>
              <a:t>что ее можно было погладить рукой</a:t>
            </a:r>
            <a:r>
              <a:rPr lang="en-US" sz="8000" dirty="0" smtClean="0"/>
              <a:t>.</a:t>
            </a:r>
            <a:r>
              <a:rPr lang="ru-RU" sz="8000" dirty="0" smtClean="0"/>
              <a:t> Но беда в том </a:t>
            </a:r>
            <a:r>
              <a:rPr lang="en-US" sz="8000" dirty="0" smtClean="0"/>
              <a:t>,</a:t>
            </a:r>
            <a:r>
              <a:rPr lang="ru-RU" sz="8000" dirty="0" smtClean="0"/>
              <a:t> что это животное подвергалось истреблению из-за  вкусного мяса</a:t>
            </a:r>
            <a:r>
              <a:rPr lang="en-US" sz="8000" dirty="0" smtClean="0"/>
              <a:t>.</a:t>
            </a:r>
            <a:r>
              <a:rPr lang="ru-RU" sz="8000" dirty="0" smtClean="0"/>
              <a:t>  Через 28 лет  после открытия вид был полностью  истреблен</a:t>
            </a:r>
            <a:r>
              <a:rPr lang="en-US" sz="8000" dirty="0" smtClean="0"/>
              <a:t>.</a:t>
            </a:r>
            <a:endParaRPr lang="ru-RU" sz="8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25605" name="Содержимое 4"/>
          <p:cNvSpPr>
            <a:spLocks noGrp="1"/>
          </p:cNvSpPr>
          <p:nvPr>
            <p:ph sz="quarter" idx="2"/>
          </p:nvPr>
        </p:nvSpPr>
        <p:spPr>
          <a:xfrm>
            <a:off x="214313" y="285750"/>
            <a:ext cx="4357687" cy="5857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5606" name="Picture 2" descr="C:\Users\User\Documents\коро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642938"/>
            <a:ext cx="4289425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75" y="285750"/>
            <a:ext cx="4857750" cy="63579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Печальная участь постигла и </a:t>
            </a:r>
            <a:r>
              <a:rPr lang="ru-RU" sz="2400" b="1" dirty="0" smtClean="0">
                <a:solidFill>
                  <a:srgbClr val="FF0000"/>
                </a:solidFill>
              </a:rPr>
              <a:t>тарпана</a:t>
            </a:r>
            <a:r>
              <a:rPr lang="ru-RU" sz="2400" b="1" dirty="0" smtClean="0"/>
              <a:t>-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европейскую степную лошадь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прошлом тарпанов было довольно много на степных пространствах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Южной Европы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Распашка степей и охота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привела к уничтожению этого вида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На островах </a:t>
            </a:r>
            <a:r>
              <a:rPr lang="ru-RU" sz="2400" dirty="0" smtClean="0">
                <a:solidFill>
                  <a:srgbClr val="FF0000"/>
                </a:solidFill>
              </a:rPr>
              <a:t>Маврикий  и </a:t>
            </a:r>
            <a:r>
              <a:rPr lang="ru-RU" sz="2400" dirty="0" err="1" smtClean="0">
                <a:solidFill>
                  <a:srgbClr val="FF0000"/>
                </a:solidFill>
              </a:rPr>
              <a:t>Родригес</a:t>
            </a:r>
            <a:r>
              <a:rPr lang="ru-RU" sz="2400" dirty="0" smtClean="0">
                <a:solidFill>
                  <a:srgbClr val="FF0000"/>
                </a:solidFill>
              </a:rPr>
              <a:t>,   </a:t>
            </a:r>
            <a:r>
              <a:rPr lang="ru-RU" sz="2400" dirty="0" err="1" smtClean="0">
                <a:solidFill>
                  <a:srgbClr val="FF0000"/>
                </a:solidFill>
              </a:rPr>
              <a:t>распололоженных</a:t>
            </a:r>
            <a:r>
              <a:rPr lang="ru-RU" sz="2400" dirty="0" smtClean="0">
                <a:solidFill>
                  <a:srgbClr val="FF0000"/>
                </a:solidFill>
              </a:rPr>
              <a:t> в Индийском океане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обитали когда- то </a:t>
            </a:r>
            <a:r>
              <a:rPr lang="ru-RU" sz="2400" b="1" dirty="0" smtClean="0">
                <a:solidFill>
                  <a:srgbClr val="FF0000"/>
                </a:solidFill>
              </a:rPr>
              <a:t>дронты</a:t>
            </a:r>
            <a:r>
              <a:rPr lang="ru-RU" sz="2400" b="1" dirty="0" smtClean="0">
                <a:solidFill>
                  <a:srgbClr val="33CC33"/>
                </a:solidFill>
              </a:rPr>
              <a:t>-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гигантские нелетающие голуби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превосходившие по размерам гуся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Весили они до 10 кг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В их гибели повинны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моряки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Они заходили на острова и питались мясом этих птиц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627" name="Picture 2" descr="C:\Users\User\Documents\тарпа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42875"/>
            <a:ext cx="4143375" cy="3429000"/>
          </a:xfrm>
        </p:spPr>
      </p:pic>
      <p:pic>
        <p:nvPicPr>
          <p:cNvPr id="26628" name="Picture 3" descr="C:\Users\User\Documents\дронт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714750"/>
            <a:ext cx="4143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14313"/>
            <a:ext cx="8686800" cy="7858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rgbClr val="C00000"/>
                </a:solidFill>
                <a:effectLst/>
              </a:rPr>
              <a:t>5.Выводы: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5000625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Существует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Международная Красная книга</a:t>
            </a:r>
            <a:r>
              <a:rPr lang="ru-RU" sz="2400" dirty="0" smtClean="0">
                <a:latin typeface="Arial" charset="0"/>
              </a:rPr>
              <a:t>,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а также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Красная книга России  и других государств.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Красная книга состоит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из нескольких томов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: о млекопитающих,  растениях,  птицах,  рыбах,  насекомых.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Человек должен стать </a:t>
            </a:r>
            <a:r>
              <a:rPr lang="ru-RU" sz="2400" dirty="0" smtClean="0">
                <a:solidFill>
                  <a:srgbClr val="FF0000"/>
                </a:solidFill>
              </a:rPr>
              <a:t>настоящим другом и защитником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всего живого на свете.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 только тогда страниц в Красной книге станет совсем мало и не будет так грустно осознавать  что самые большие </a:t>
            </a:r>
            <a:r>
              <a:rPr lang="ru-RU" sz="2400" dirty="0" smtClean="0">
                <a:solidFill>
                  <a:srgbClr val="FF0000"/>
                </a:solidFill>
              </a:rPr>
              <a:t>катастрофы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–дело рук самого </a:t>
            </a:r>
            <a:r>
              <a:rPr lang="ru-RU" sz="2400" dirty="0" smtClean="0">
                <a:solidFill>
                  <a:srgbClr val="FF0000"/>
                </a:solidFill>
              </a:rPr>
              <a:t>человека.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27652" name="Picture 5" descr="Картинка 5 из 440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700213"/>
            <a:ext cx="4071937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8154988" cy="4525962"/>
          </a:xfrm>
        </p:spPr>
        <p:txBody>
          <a:bodyPr/>
          <a:lstStyle/>
          <a:p>
            <a:pPr lvl="4" algn="ctr" eaLnBrk="1" hangingPunct="1">
              <a:buFont typeface="Wingdings 2" pitchFamily="18" charset="2"/>
              <a:buNone/>
            </a:pPr>
            <a:r>
              <a:rPr lang="ru-RU" sz="7000" smtClean="0">
                <a:solidFill>
                  <a:srgbClr val="C00000"/>
                </a:solidFill>
              </a:rPr>
              <a:t>СПАСИБО</a:t>
            </a:r>
          </a:p>
          <a:p>
            <a:pPr lvl="4" algn="ctr" eaLnBrk="1" hangingPunct="1">
              <a:buFont typeface="Wingdings 2" pitchFamily="18" charset="2"/>
              <a:buNone/>
            </a:pPr>
            <a:r>
              <a:rPr lang="ru-RU" sz="7000" smtClean="0">
                <a:solidFill>
                  <a:srgbClr val="C00000"/>
                </a:solidFill>
              </a:rPr>
              <a:t> ЗА ВНИМАНИЕ</a:t>
            </a:r>
            <a:r>
              <a:rPr lang="ru-RU" sz="6000" smtClean="0">
                <a:solidFill>
                  <a:srgbClr val="C00000"/>
                </a:solidFill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11858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0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Цель проекта</a:t>
            </a:r>
            <a:r>
              <a:rPr lang="en-US" sz="40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:</a:t>
            </a:r>
            <a:r>
              <a:rPr lang="ru-RU" sz="40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cap="none" dirty="0" smtClean="0">
                <a:effectLst/>
              </a:rPr>
              <a:t>выяснение, для чего была создана Красная книга,  изучение видов Красных книг.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04800" y="2286000"/>
            <a:ext cx="8686800" cy="3794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Задачи проекта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</a:t>
            </a:r>
          </a:p>
          <a:p>
            <a:pPr eaLnBrk="1" hangingPunct="1">
              <a:defRPr/>
            </a:pPr>
            <a:r>
              <a:rPr lang="ru-RU" dirty="0" smtClean="0">
                <a:latin typeface="+mj-lt"/>
              </a:rPr>
              <a:t>Выяснить, что такое Красная книга и когда она была создана; когда была создана международная Красная книга. </a:t>
            </a:r>
          </a:p>
          <a:p>
            <a:pPr eaLnBrk="1" hangingPunct="1">
              <a:defRPr/>
            </a:pPr>
            <a:r>
              <a:rPr lang="ru-RU" dirty="0" smtClean="0">
                <a:latin typeface="+mj-lt"/>
              </a:rPr>
              <a:t>Узнать, кому посвящены Красные книги и как они устроены. </a:t>
            </a:r>
          </a:p>
          <a:p>
            <a:pPr eaLnBrk="1" hangingPunct="1">
              <a:defRPr/>
            </a:pPr>
            <a:r>
              <a:rPr lang="ru-RU" dirty="0" smtClean="0">
                <a:latin typeface="+mj-lt"/>
              </a:rPr>
              <a:t>Сделать выводы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54065" y="195240"/>
            <a:ext cx="7358114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1.</a:t>
            </a:r>
            <a:r>
              <a:rPr lang="ru-RU" b="1" i="1" dirty="0" smtClean="0">
                <a:solidFill>
                  <a:srgbClr val="C00000"/>
                </a:solidFill>
              </a:rPr>
              <a:t> Что такое Красная книга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291" name="Содержимое 9"/>
          <p:cNvSpPr>
            <a:spLocks noGrp="1"/>
          </p:cNvSpPr>
          <p:nvPr>
            <p:ph idx="1"/>
          </p:nvPr>
        </p:nvSpPr>
        <p:spPr>
          <a:xfrm>
            <a:off x="214313" y="1214438"/>
            <a:ext cx="8286750" cy="5500687"/>
          </a:xfrm>
        </p:spPr>
        <p:txBody>
          <a:bodyPr/>
          <a:lstStyle/>
          <a:p>
            <a:pPr lvl="1" eaLnBrk="1" hangingPunct="1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Многие растения и животные, которые раньше встречались часто, теперь стали редкими. Они внесены в Красную книгу. </a:t>
            </a:r>
            <a:r>
              <a:rPr lang="ru-RU" dirty="0" smtClean="0">
                <a:solidFill>
                  <a:srgbClr val="C00000"/>
                </a:solidFill>
              </a:rPr>
              <a:t>Почему Красную?</a:t>
            </a:r>
          </a:p>
          <a:p>
            <a:pPr lvl="1" eaLnBrk="1" hangingPunct="1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Потому, что Красный цвет – это цвет опасности, означает </a:t>
            </a:r>
            <a:r>
              <a:rPr lang="ru-RU" dirty="0" smtClean="0">
                <a:solidFill>
                  <a:srgbClr val="C00000"/>
                </a:solidFill>
              </a:rPr>
              <a:t>“стоп, не губи”.</a:t>
            </a:r>
          </a:p>
          <a:p>
            <a:pPr lvl="1" eaLnBrk="1" hangingPunct="1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Красная книга была учреждена Международным союзом охраны природы 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в 1966 году.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Хранится в швейцарском городе Морже. В неё заносятся все данные о растениях и животных, которые срочно нуждаются в опеке и защите.</a:t>
            </a:r>
            <a:endParaRPr lang="ru-RU" i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3571875" y="1554163"/>
            <a:ext cx="5419725" cy="4525962"/>
          </a:xfrm>
        </p:spPr>
        <p:txBody>
          <a:bodyPr/>
          <a:lstStyle/>
          <a:p>
            <a:pPr lvl="1" eaLnBrk="1" hangingPunct="1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Однако даже в Международную Красную книгу нельзя записать все виды редких растений и животных, которые нуждаются в охране. Многие страны стали составлять свои собственные Красные книги. Так в нашей стране появилась </a:t>
            </a:r>
            <a:r>
              <a:rPr lang="ru-RU" dirty="0" smtClean="0">
                <a:solidFill>
                  <a:srgbClr val="C00000"/>
                </a:solidFill>
              </a:rPr>
              <a:t>“Красная книга СССР” в 1974 году. 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13315" name="Picture 2" descr="H:\Что такое Красная книга - Это интересно - Ответы на вопросы.files\limg.jpg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2808287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02" y="6883"/>
            <a:ext cx="8686800" cy="854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Кому посвящены красные книги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339" name="Содержимое 8"/>
          <p:cNvSpPr>
            <a:spLocks noGrp="1"/>
          </p:cNvSpPr>
          <p:nvPr>
            <p:ph sz="half" idx="1"/>
          </p:nvPr>
        </p:nvSpPr>
        <p:spPr>
          <a:xfrm>
            <a:off x="0" y="1000125"/>
            <a:ext cx="9144000" cy="5643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Первый том был посвящен млекопитающим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Всего на данный момент внесено около </a:t>
            </a:r>
            <a:r>
              <a:rPr lang="ru-RU" sz="2400" dirty="0" smtClean="0">
                <a:solidFill>
                  <a:srgbClr val="FF0000"/>
                </a:solidFill>
              </a:rPr>
              <a:t>500 видов животных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Снежный барс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отличается мягким,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пышным и шелковистым мехом,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 длинным хвостом. Зверь имеет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пёструю окраску, которая  помогает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ему маскироваться среди скал и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камней. Раньше снежные  барсы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не представляли редкости, охота на них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разрешалась, они считались вредными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хищниками, а их шкуры высоко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ценились. Такое отношение  привело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к их </a:t>
            </a:r>
            <a:r>
              <a:rPr lang="ru-RU" sz="2400" dirty="0" smtClean="0">
                <a:solidFill>
                  <a:srgbClr val="FF0000"/>
                </a:solidFill>
              </a:rPr>
              <a:t>повсеместному истреблению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14340" name="Picture 8" descr="1227171013_1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275" y="2286000"/>
            <a:ext cx="3895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b="1" cap="none" dirty="0" smtClean="0">
                <a:solidFill>
                  <a:srgbClr val="FF0000"/>
                </a:solidFill>
                <a:effectLst/>
              </a:rPr>
              <a:t>Манул</a:t>
            </a:r>
            <a:r>
              <a:rPr lang="ru-RU" cap="none" dirty="0" smtClean="0">
                <a:solidFill>
                  <a:srgbClr val="FF0000"/>
                </a:solidFill>
                <a:effectLst/>
              </a:rPr>
              <a:t/>
            </a:r>
            <a:br>
              <a:rPr lang="ru-RU" cap="none" dirty="0" smtClean="0">
                <a:solidFill>
                  <a:srgbClr val="FF0000"/>
                </a:solidFill>
                <a:effectLst/>
              </a:rPr>
            </a:br>
            <a:endParaRPr lang="ru-RU" cap="none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15363" name="Rectangle 12"/>
          <p:cNvSpPr>
            <a:spLocks noGrp="1"/>
          </p:cNvSpPr>
          <p:nvPr>
            <p:ph sz="half" idx="2"/>
          </p:nvPr>
        </p:nvSpPr>
        <p:spPr>
          <a:xfrm>
            <a:off x="4572000" y="1554163"/>
            <a:ext cx="45720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Это </a:t>
            </a:r>
            <a:r>
              <a:rPr lang="ru-RU" sz="2400" dirty="0" smtClean="0">
                <a:solidFill>
                  <a:srgbClr val="FF0000"/>
                </a:solidFill>
              </a:rPr>
              <a:t>дикая кошка.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Размеры её невелики. Длина тела до 60 сантиметров, хвоста до 30 сантиметров, весит он 3-4 килограмма. Животное очень пушистое. Скорости и ловкости у манула недостаточно. Уходя от преследования, кот стремится как можно быстрее нырнуть в укрытие. Если это ему не удаётся, то он пускает в ход когти, лапы и зубы. </a:t>
            </a:r>
          </a:p>
        </p:txBody>
      </p:sp>
      <p:pic>
        <p:nvPicPr>
          <p:cNvPr id="15364" name="Picture 14" descr="Картинка 14 из 69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49488"/>
            <a:ext cx="4862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5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672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13"/>
            <a:ext cx="8458200" cy="777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2"/>
          </p:nvPr>
        </p:nvSpPr>
        <p:spPr>
          <a:xfrm>
            <a:off x="214313" y="285750"/>
            <a:ext cx="5000625" cy="51244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Второй том – о птицах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Сколько радостных минут дарят они людям своим пением и красотой!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buFont typeface="Wingdings 2" pitchFamily="18" charset="2"/>
              <a:buChar char="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Всего в мире </a:t>
            </a:r>
            <a:r>
              <a:rPr lang="ru-RU" sz="2400" dirty="0" smtClean="0">
                <a:solidFill>
                  <a:srgbClr val="FF0000"/>
                </a:solidFill>
              </a:rPr>
              <a:t>14 видов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журавлей. В нашей стране обитает </a:t>
            </a:r>
            <a:r>
              <a:rPr lang="ru-RU" sz="2400" dirty="0" smtClean="0">
                <a:solidFill>
                  <a:srgbClr val="FF0000"/>
                </a:solidFill>
              </a:rPr>
              <a:t>7 видов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журавлей. Журавли очень красивые птицы. У них длинные ноги, длинная шея, длинный клюв, которым они запросто достают насекомых из всех труднодоступных мест. Журавли едят также мелких грызунов, корни растений, ягоды и даже молодые побеги. В 2-3 года журавли образуют пары и больше никогда не расстаются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1"/>
          </p:nvPr>
        </p:nvSpPr>
        <p:spPr>
          <a:xfrm>
            <a:off x="5214938" y="609600"/>
            <a:ext cx="3700462" cy="4800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9" name="Picture 8" descr="20100212-b_12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6713" y="1125538"/>
            <a:ext cx="369728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cap="none" smtClean="0">
                <a:solidFill>
                  <a:srgbClr val="FF0000"/>
                </a:solidFill>
                <a:effectLst/>
              </a:rPr>
              <a:t>Розовый фламинго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7412" name="Rectangle 12"/>
          <p:cNvSpPr>
            <a:spLocks noGrp="1"/>
          </p:cNvSpPr>
          <p:nvPr>
            <p:ph sz="half" idx="4294967295"/>
          </p:nvPr>
        </p:nvSpPr>
        <p:spPr>
          <a:xfrm>
            <a:off x="4286250" y="214313"/>
            <a:ext cx="4705350" cy="64547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Эта </a:t>
            </a:r>
            <a:r>
              <a:rPr lang="ru-RU" sz="2000" dirty="0" smtClean="0">
                <a:solidFill>
                  <a:srgbClr val="FF0000"/>
                </a:solidFill>
              </a:rPr>
              <a:t>птица стала редкой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поскольку многие десятилетия подвергалась преследованию ради вкусного мяса, пера и пуха. Теперь </a:t>
            </a:r>
            <a:r>
              <a:rPr lang="ru-RU" sz="2000" dirty="0" smtClean="0">
                <a:solidFill>
                  <a:srgbClr val="FF0000"/>
                </a:solidFill>
              </a:rPr>
              <a:t>охота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на эту птицу </a:t>
            </a:r>
            <a:r>
              <a:rPr lang="ru-RU" sz="2000" dirty="0" smtClean="0">
                <a:solidFill>
                  <a:srgbClr val="FF0000"/>
                </a:solidFill>
              </a:rPr>
              <a:t>запрещена.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Живут фламинго </a:t>
            </a:r>
            <a:r>
              <a:rPr lang="ru-RU" sz="2000" dirty="0" smtClean="0">
                <a:solidFill>
                  <a:srgbClr val="FF0000"/>
                </a:solidFill>
              </a:rPr>
              <a:t>25-30 лет.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Это очень интересная птица. Тело её высотой 1,5 метра, вес 4 килограмма. Яйца птица откладывает в необычных и интересных гнездах. Они в виде башенки высотой полметра и с углублением сверху, в которое самка откладывает два крупных яйца.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Основа гнезда – ил, вспомогательный материал – перья, ракушки, камешки, стебельки растений. Высиживание продолжается 30-32 дня, а уже через 4 месяца птенцы вырастают до величины своих родителей. </a:t>
            </a:r>
          </a:p>
        </p:txBody>
      </p:sp>
      <p:pic>
        <p:nvPicPr>
          <p:cNvPr id="17413" name="Picture 16" descr="Картинка 55 из 118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4763"/>
            <a:ext cx="4214813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04800" y="0"/>
            <a:ext cx="3979863" cy="6092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cap="none" dirty="0" smtClean="0">
                <a:solidFill>
                  <a:srgbClr val="FF0000"/>
                </a:solidFill>
                <a:effectLst/>
              </a:rPr>
              <a:t>Мандаринка</a:t>
            </a:r>
            <a:br>
              <a:rPr lang="ru-RU" cap="none" dirty="0" smtClean="0">
                <a:solidFill>
                  <a:srgbClr val="FF0000"/>
                </a:solidFill>
                <a:effectLst/>
              </a:rPr>
            </a:br>
            <a:r>
              <a:rPr lang="ru-RU" cap="none" dirty="0" smtClean="0">
                <a:effectLst/>
              </a:rPr>
              <a:t/>
            </a:r>
            <a:br>
              <a:rPr lang="ru-RU" cap="none" dirty="0" smtClean="0">
                <a:effectLst/>
              </a:rPr>
            </a:br>
            <a: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Эта уточка обитает на </a:t>
            </a:r>
            <a:r>
              <a:rPr lang="ru-RU" sz="2400" cap="none" dirty="0" smtClean="0">
                <a:solidFill>
                  <a:srgbClr val="FF0000"/>
                </a:solidFill>
                <a:effectLst/>
              </a:rPr>
              <a:t>Дальнем Востоке</a:t>
            </a:r>
            <a:r>
              <a:rPr lang="en-US" sz="2400" cap="none" dirty="0" smtClean="0">
                <a:solidFill>
                  <a:srgbClr val="FF0000"/>
                </a:solidFill>
                <a:effectLst/>
              </a:rPr>
              <a:t>.</a:t>
            </a:r>
            <a:r>
              <a:rPr lang="en-US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en-US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Их осталось очень мало</a:t>
            </a:r>
            <a:r>
              <a:rPr lang="en-US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.</a:t>
            </a:r>
            <a: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Эти птицы очень хорошо реагируют на доброжелательное отношение человека</a:t>
            </a:r>
            <a:r>
              <a:rPr lang="en-US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.</a:t>
            </a:r>
            <a: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en-US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en-US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sz="2400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В Японии они гнездятся в </a:t>
            </a:r>
            <a:r>
              <a:rPr lang="ru-RU" sz="2400" cap="none" dirty="0" smtClean="0">
                <a:solidFill>
                  <a:srgbClr val="FF0000"/>
                </a:solidFill>
                <a:effectLst/>
              </a:rPr>
              <a:t>парках Токио</a:t>
            </a:r>
            <a:r>
              <a:rPr lang="en-US" sz="2400" cap="none" dirty="0" smtClean="0">
                <a:solidFill>
                  <a:srgbClr val="FF0000"/>
                </a:solidFill>
                <a:effectLst/>
              </a:rPr>
              <a:t>.</a:t>
            </a:r>
            <a:r>
              <a:rPr lang="ru-RU" sz="2400" cap="none" dirty="0" smtClean="0">
                <a:solidFill>
                  <a:srgbClr val="FF0000"/>
                </a:solidFill>
                <a:effectLst/>
              </a:rPr>
              <a:t> </a:t>
            </a:r>
          </a:p>
        </p:txBody>
      </p:sp>
      <p:pic>
        <p:nvPicPr>
          <p:cNvPr id="18435" name="Picture 4" descr="Картинка 9 из 13815">
            <a:hlinkClick r:id="rId2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214313"/>
            <a:ext cx="4572000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1024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Wingdings 2</vt:lpstr>
      <vt:lpstr>Calibri</vt:lpstr>
      <vt:lpstr>Трек</vt:lpstr>
      <vt:lpstr>Слайд 1</vt:lpstr>
      <vt:lpstr>Цель проекта: выяснение, для чего была создана Красная книга,  изучение видов Красных книг.</vt:lpstr>
      <vt:lpstr>1. Что такое Красная книга </vt:lpstr>
      <vt:lpstr>Слайд 4</vt:lpstr>
      <vt:lpstr>2.Кому посвящены красные книги?</vt:lpstr>
      <vt:lpstr>Манул </vt:lpstr>
      <vt:lpstr>Слайд 7</vt:lpstr>
      <vt:lpstr>Розовый фламинго</vt:lpstr>
      <vt:lpstr>Мандаринка  Эта уточка обитает на Дальнем Востоке. Их осталось очень мало.  Эти птицы очень хорошо реагируют на доброжелательное отношение человека.  В Японии они гнездятся в парках Токио. </vt:lpstr>
      <vt:lpstr>Слайд 10</vt:lpstr>
      <vt:lpstr>Слайд 11</vt:lpstr>
      <vt:lpstr>Слайд 12</vt:lpstr>
      <vt:lpstr>Слайд 13</vt:lpstr>
      <vt:lpstr> </vt:lpstr>
      <vt:lpstr>4. Почему же исчезали и продолжают исчезать некоторые животные и растения?</vt:lpstr>
      <vt:lpstr>Слайд 16</vt:lpstr>
      <vt:lpstr>Слайд 17</vt:lpstr>
      <vt:lpstr>5.Выводы: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Гимназия  №  12 города Тамбова   автор: Семенова Мария  тема:“Какие бывают Красные книги “  классный руководитель: Мармышова Елена Викторовна  2011 год</dc:title>
  <dc:creator>User</dc:creator>
  <cp:lastModifiedBy>User</cp:lastModifiedBy>
  <cp:revision>56</cp:revision>
  <dcterms:created xsi:type="dcterms:W3CDTF">2011-02-02T05:21:08Z</dcterms:created>
  <dcterms:modified xsi:type="dcterms:W3CDTF">2015-03-04T19:49:16Z</dcterms:modified>
</cp:coreProperties>
</file>