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3" r:id="rId2"/>
    <p:sldId id="290" r:id="rId3"/>
    <p:sldId id="291" r:id="rId4"/>
    <p:sldId id="299" r:id="rId5"/>
    <p:sldId id="257" r:id="rId6"/>
    <p:sldId id="292" r:id="rId7"/>
    <p:sldId id="294" r:id="rId8"/>
    <p:sldId id="295" r:id="rId9"/>
    <p:sldId id="296" r:id="rId10"/>
    <p:sldId id="297" r:id="rId11"/>
    <p:sldId id="298" r:id="rId12"/>
    <p:sldId id="293" r:id="rId13"/>
    <p:sldId id="273" r:id="rId1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006600"/>
    <a:srgbClr val="009900"/>
    <a:srgbClr val="990000"/>
    <a:srgbClr val="800080"/>
    <a:srgbClr val="371518"/>
    <a:srgbClr val="47050E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58" d="100"/>
          <a:sy n="58" d="100"/>
        </p:scale>
        <p:origin x="106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0F524A1-4EA2-4219-AF24-DA4887CC4083}" type="datetimeFigureOut">
              <a:rPr lang="ru-RU" smtClean="0"/>
              <a:pPr/>
              <a:t>19.04.2018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6CD2A59-96F6-4ADC-B402-6DBD8E19A9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53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1035" y="1720308"/>
            <a:ext cx="7308812" cy="2376264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009900"/>
                </a:solidFill>
                <a:latin typeface="Algerian" pitchFamily="82" charset="0"/>
              </a:rPr>
              <a:t/>
            </a:r>
            <a:br>
              <a:rPr lang="ru-RU" altLang="ru-RU" b="1" dirty="0" smtClean="0">
                <a:solidFill>
                  <a:srgbClr val="009900"/>
                </a:solidFill>
                <a:latin typeface="Algerian" pitchFamily="82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КОМПЛЕКСНАЯ ПРОГРАММА</a:t>
            </a:r>
            <a:br>
              <a:rPr lang="ru-RU" sz="3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ru-RU" sz="3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организации летнего отдыха </a:t>
            </a:r>
            <a:br>
              <a:rPr lang="ru-RU" sz="3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ru-RU" sz="3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и оздоровления детей и подростков</a:t>
            </a:r>
            <a:r>
              <a:rPr lang="ru-RU" sz="3600" dirty="0" smtClean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/>
            </a:r>
            <a:br>
              <a:rPr lang="ru-RU" sz="3600" dirty="0" smtClean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ru-RU" sz="3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«Беломорская волна»</a:t>
            </a:r>
            <a:r>
              <a:rPr lang="ru-RU" sz="3600" dirty="0" smtClean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/>
            </a:r>
            <a:br>
              <a:rPr lang="ru-RU" sz="3600" dirty="0" smtClean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ru-RU" sz="36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ru-RU" altLang="ru-RU" b="1" dirty="0" smtClean="0">
              <a:solidFill>
                <a:srgbClr val="009900"/>
              </a:solidFill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2532" y="4437112"/>
            <a:ext cx="3838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+mj-cs"/>
              </a:rPr>
              <a:t>Детский оздоровительный лагерь с дневным пребыванием «Чайка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+mj-cs"/>
              </a:rPr>
              <a:t>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587727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Северодвинск</a:t>
            </a:r>
          </a:p>
          <a:p>
            <a:pPr algn="ctr"/>
            <a:r>
              <a:rPr lang="ru-RU" b="1" dirty="0" smtClean="0"/>
              <a:t>2018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0" y="491866"/>
            <a:ext cx="91308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Муниципальная бюджетная организация </a:t>
            </a:r>
          </a:p>
          <a:p>
            <a:pPr lvl="0" algn="ctr"/>
            <a:r>
              <a:rPr lang="ru-RU" sz="1600" b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«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Средняя общеобразовательная школа № 16 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оборонно-спортивной направленности</a:t>
            </a:r>
            <a:r>
              <a:rPr lang="ru-RU" sz="1400" b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»</a:t>
            </a:r>
            <a:r>
              <a:rPr lang="ru-RU" sz="1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/>
            </a:r>
            <a:br>
              <a:rPr lang="ru-RU" sz="14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008" y="188640"/>
            <a:ext cx="8928992" cy="951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Спортивно-оздоровительный блок:</a:t>
            </a:r>
          </a:p>
          <a:p>
            <a:pPr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Мероприятия ЗОЖ, развитие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физической силы и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выносливости детей:</a:t>
            </a:r>
            <a:endParaRPr lang="ru-RU" sz="3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утренняя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гимнастика</a:t>
            </a:r>
            <a:endParaRPr lang="ru-RU" sz="3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подвижные игры на свежем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воздухе</a:t>
            </a:r>
            <a:endParaRPr lang="ru-RU" sz="3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спортивно-игровые программы</a:t>
            </a:r>
          </a:p>
          <a:p>
            <a:pPr lvl="0"/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эстафеты</a:t>
            </a:r>
            <a:endParaRPr lang="ru-RU" sz="3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участие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в 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лагерных </a:t>
            </a:r>
          </a:p>
          <a:p>
            <a:pPr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соревнованиях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спартакиаде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ru-RU" sz="3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717032"/>
            <a:ext cx="5381708" cy="302433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31333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1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Коллективно-творческий блок: 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636605"/>
            <a:ext cx="9144000" cy="322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235"/>
              </a:spcAft>
              <a:buFontTx/>
              <a:buChar char="-"/>
            </a:pP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концерты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праздники</a:t>
            </a:r>
          </a:p>
          <a:p>
            <a:pPr marL="571500" indent="-571500">
              <a:spcAft>
                <a:spcPts val="235"/>
              </a:spcAft>
              <a:buFontTx/>
              <a:buChar char="-"/>
            </a:pP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выставки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поделок, 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рисунков </a:t>
            </a:r>
          </a:p>
          <a:p>
            <a:pPr marL="571500" indent="-571500">
              <a:spcAft>
                <a:spcPts val="0"/>
              </a:spcAft>
              <a:buFontTx/>
              <a:buChar char="-"/>
            </a:pP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общественно-полезный труд</a:t>
            </a:r>
            <a:endParaRPr lang="ru-RU" sz="40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571500" indent="-571500">
              <a:spcAft>
                <a:spcPts val="0"/>
              </a:spcAft>
              <a:buFontTx/>
              <a:buChar char="-"/>
            </a:pPr>
            <a:r>
              <a:rPr lang="ru-RU" sz="4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участие в </a:t>
            </a:r>
            <a:r>
              <a:rPr lang="ru-RU" sz="4000" dirty="0">
                <a:latin typeface="Times New Roman" panose="02020603050405020304" pitchFamily="18" charset="0"/>
                <a:ea typeface="SimSun" panose="02010600030101010101" pitchFamily="2" charset="-122"/>
              </a:rPr>
              <a:t>работе </a:t>
            </a:r>
            <a:r>
              <a:rPr lang="ru-RU" sz="4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творческих мастерских</a:t>
            </a:r>
            <a:r>
              <a:rPr lang="ru-RU" sz="40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ru-RU" sz="40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918409"/>
            <a:ext cx="330604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235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конкурсы</a:t>
            </a:r>
            <a:endParaRPr lang="ru-RU" sz="40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>
              <a:spcAft>
                <a:spcPts val="235"/>
              </a:spcAft>
            </a:pP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викторины</a:t>
            </a:r>
          </a:p>
          <a:p>
            <a:pPr lvl="0">
              <a:spcAft>
                <a:spcPts val="235"/>
              </a:spcAft>
            </a:pP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кружки</a:t>
            </a:r>
          </a:p>
          <a:p>
            <a:pPr lvl="0"/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ярмарки</a:t>
            </a:r>
            <a:endParaRPr lang="ru-RU" sz="40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571500" lvl="0" indent="-571500">
              <a:spcAft>
                <a:spcPts val="235"/>
              </a:spcAft>
              <a:buFontTx/>
              <a:buChar char="-"/>
            </a:pPr>
            <a:endParaRPr lang="ru-RU" sz="40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4151304" cy="311347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66933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Ожидаемые результаты реализации программы: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335837"/>
            <a:ext cx="87849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сохранение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и укрепление здоровья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детей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 для </a:t>
            </a:r>
            <a:r>
              <a:rPr lang="ru-RU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детей с нарушениями зрения -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повышение или восстановление остроты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зрения детей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формирование навыков безопасного и здорового образа жизни, полезных привычек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развитие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потенциала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личности ребенка,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формирование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ценностных ориентаций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осознание себя в социуме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эмоциональный комфорт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развитие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творческого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потенциала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формирование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активной жизненной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позиции, способности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к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самореализации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приобретение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опыта коллективного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творчества 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приобретение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опыта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самостоятельности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личностный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рост.</a:t>
            </a:r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150317" y="1844373"/>
            <a:ext cx="216024" cy="216024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80" y="2566904"/>
            <a:ext cx="243861" cy="2377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71" y="3289886"/>
            <a:ext cx="243861" cy="2377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71" y="4012868"/>
            <a:ext cx="243861" cy="2377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71" y="4398645"/>
            <a:ext cx="243861" cy="2377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98" y="4778566"/>
            <a:ext cx="243861" cy="2377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13" y="5463541"/>
            <a:ext cx="243861" cy="2377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97" y="5843462"/>
            <a:ext cx="243861" cy="2377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96" y="1471723"/>
            <a:ext cx="243861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87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620688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СПАСИБО ЗА ВНИМАНИЕ!</a:t>
            </a:r>
            <a:endParaRPr lang="ru-RU" sz="4800" b="1" dirty="0">
              <a:solidFill>
                <a:srgbClr val="000099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700808"/>
            <a:ext cx="4715146" cy="471514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Актуальность программы: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0566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ребенок в городе предоставлен сам себе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329684" y="1648844"/>
            <a:ext cx="484632" cy="669551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585267" y="2251393"/>
            <a:ext cx="85619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Группа риска - влияние </a:t>
            </a:r>
            <a:r>
              <a:rPr lang="ru-RU" sz="2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улицы, </a:t>
            </a:r>
            <a:r>
              <a:rPr lang="ru-RU" sz="2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дорожно-транспортные происшествия, несчастные случаи.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267" y="3501008"/>
            <a:ext cx="82352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РЕШЕНИЕ: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Летний лагерь - часть социальной среды, </a:t>
            </a:r>
            <a:r>
              <a:rPr lang="ru-RU" sz="26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пространство</a:t>
            </a:r>
            <a:r>
              <a:rPr lang="ru-RU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для реализации потребностей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ребенка</a:t>
            </a:r>
            <a:r>
              <a:rPr lang="ru-RU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в социальном, художественном и физическом самовыражении его личности.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 rot="188417">
            <a:off x="92332" y="3165555"/>
            <a:ext cx="9029719" cy="3618462"/>
          </a:xfrm>
          <a:prstGeom prst="cloud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48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34854"/>
            <a:ext cx="8229600" cy="98197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8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100" b="1" dirty="0" smtClean="0">
                <a:solidFill>
                  <a:srgbClr val="000099"/>
                </a:solidFill>
                <a:ea typeface="+mn-ea"/>
                <a:cs typeface="+mn-cs"/>
              </a:rPr>
              <a:t>2</a:t>
            </a:r>
            <a:r>
              <a:rPr lang="ru-RU" sz="3100" b="1" dirty="0">
                <a:solidFill>
                  <a:srgbClr val="000099"/>
                </a:solidFill>
                <a:ea typeface="+mn-ea"/>
                <a:cs typeface="+mn-cs"/>
              </a:rPr>
              <a:t>.</a:t>
            </a:r>
            <a:r>
              <a:rPr lang="ru-RU" sz="3100" dirty="0">
                <a:solidFill>
                  <a:prstClr val="black"/>
                </a:solidFill>
                <a:ea typeface="+mn-ea"/>
                <a:cs typeface="+mn-cs"/>
              </a:rPr>
              <a:t> Контроль со стороны врачей необходим детям с ослабленным здоровьем круглый год</a:t>
            </a:r>
            <a:br>
              <a:rPr lang="ru-RU" sz="31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3100" dirty="0"/>
          </a:p>
        </p:txBody>
      </p:sp>
      <p:sp>
        <p:nvSpPr>
          <p:cNvPr id="4" name="TextBox 3"/>
          <p:cNvSpPr txBox="1"/>
          <p:nvPr/>
        </p:nvSpPr>
        <p:spPr>
          <a:xfrm>
            <a:off x="1413992" y="2665739"/>
            <a:ext cx="727280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РЕШЕНИЕ:</a:t>
            </a:r>
          </a:p>
          <a:p>
            <a:pPr marL="457200" indent="-457200" algn="ctr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л</a:t>
            </a:r>
            <a:r>
              <a:rPr lang="ru-RU" sz="28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агерь – это восстановление здоровья, сохранение и расширение адаптационных возможностей организма, повышение его устойчивости.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- скорректированная система </a:t>
            </a:r>
            <a:r>
              <a:rPr lang="ru-RU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питания, оздоровительные </a:t>
            </a:r>
            <a:r>
              <a:rPr lang="ru-RU" sz="28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процедуры. </a:t>
            </a:r>
          </a:p>
          <a:p>
            <a:endParaRPr lang="ru-RU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0634" y="344197"/>
            <a:ext cx="506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</a:rPr>
              <a:t>Актуальность программы:</a:t>
            </a:r>
          </a:p>
        </p:txBody>
      </p:sp>
      <p:sp>
        <p:nvSpPr>
          <p:cNvPr id="8" name="Облако 7"/>
          <p:cNvSpPr/>
          <p:nvPr/>
        </p:nvSpPr>
        <p:spPr>
          <a:xfrm rot="270751">
            <a:off x="136468" y="2028501"/>
            <a:ext cx="8940535" cy="4495035"/>
          </a:xfrm>
          <a:prstGeom prst="cloud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578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8614"/>
            <a:ext cx="8568952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ЦЕЛЬ РАБОТЫ ЛАГЕРЯ: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43879"/>
            <a:ext cx="5004048" cy="56886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рганизация 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содержательного </a:t>
            </a: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активного летнего 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отдыха, направленного на оздоровление </a:t>
            </a: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детей, 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не выезжающих за пределы города </a:t>
            </a: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Северодвинска. Организация 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</a:rPr>
              <a:t>социального, нравственного и творческого развития детей через их включение в различные виды совместной деятельности в условиях лагеря отдыха и оздоровления.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16832"/>
            <a:ext cx="3888432" cy="385462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48455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856984" cy="66171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4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СПЕЦИФИКА </a:t>
            </a:r>
            <a:r>
              <a:rPr lang="ru-RU" sz="4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ЛАГЕРЯ</a:t>
            </a:r>
          </a:p>
          <a:p>
            <a:pPr indent="449580">
              <a:spcAft>
                <a:spcPts val="0"/>
              </a:spcAft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Количество детей: </a:t>
            </a:r>
          </a:p>
          <a:p>
            <a:pPr indent="449580">
              <a:spcAft>
                <a:spcPts val="0"/>
              </a:spcAft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115 человек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449580">
              <a:spcAft>
                <a:spcPts val="0"/>
              </a:spcAft>
            </a:pPr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Действуют отряды разной направленности:</a:t>
            </a:r>
          </a:p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ru-RU" sz="32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(25 чел.) оздоровительный </a:t>
            </a:r>
            <a:r>
              <a:rPr lang="ru-RU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(для детей с </a:t>
            </a:r>
            <a:r>
              <a:rPr lang="ru-RU" sz="32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различными </a:t>
            </a:r>
            <a:r>
              <a:rPr lang="ru-RU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нарушениями органов зрения: прохождение поддерживающих и оздоровительных процедур на базе лечебного учреждения</a:t>
            </a:r>
            <a:r>
              <a:rPr lang="ru-RU" sz="32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ru-RU" sz="3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ru-RU" sz="32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(30 чел.) </a:t>
            </a:r>
            <a:r>
              <a:rPr lang="ru-RU" sz="32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юнармейский </a:t>
            </a:r>
            <a:r>
              <a:rPr lang="ru-RU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отряд, направленный на патриотическое </a:t>
            </a:r>
            <a:r>
              <a:rPr lang="ru-RU" sz="32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воспитание (сотрудничество с ДМЦ «Североморец</a:t>
            </a:r>
            <a:r>
              <a:rPr lang="ru-RU" sz="32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»)</a:t>
            </a:r>
            <a:endParaRPr lang="ru-RU" sz="3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3-4</a:t>
            </a:r>
            <a:r>
              <a:rPr lang="ru-RU" sz="32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(по 30 чел.) </a:t>
            </a:r>
            <a:r>
              <a:rPr lang="ru-RU" sz="32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– </a:t>
            </a:r>
            <a:r>
              <a:rPr lang="ru-RU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отряды общего </a:t>
            </a:r>
            <a:r>
              <a:rPr lang="ru-RU" sz="32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типа</a:t>
            </a:r>
            <a:endParaRPr lang="ru-RU" sz="3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7255" y="46872"/>
            <a:ext cx="7614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580" algn="ctr"/>
            <a:r>
              <a:rPr lang="ru-RU" sz="3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НАПРАВЛЕНИЯ ЛАГЕРЯ:</a:t>
            </a:r>
            <a:endParaRPr lang="ru-RU" sz="3600" b="1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Правильный пятиугольник 3"/>
          <p:cNvSpPr/>
          <p:nvPr/>
        </p:nvSpPr>
        <p:spPr>
          <a:xfrm>
            <a:off x="1872185" y="1294383"/>
            <a:ext cx="6120680" cy="4862740"/>
          </a:xfrm>
          <a:prstGeom prst="pentagon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19725449">
            <a:off x="1271199" y="1544357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Лечебно-профилактическое</a:t>
            </a:r>
          </a:p>
        </p:txBody>
      </p:sp>
      <p:sp>
        <p:nvSpPr>
          <p:cNvPr id="7" name="TextBox 6"/>
          <p:cNvSpPr txBox="1"/>
          <p:nvPr/>
        </p:nvSpPr>
        <p:spPr>
          <a:xfrm rot="14950521">
            <a:off x="-179247" y="4614155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Развлекательно-познавательное</a:t>
            </a:r>
          </a:p>
        </p:txBody>
      </p:sp>
      <p:sp>
        <p:nvSpPr>
          <p:cNvPr id="8" name="TextBox 7"/>
          <p:cNvSpPr txBox="1"/>
          <p:nvPr/>
        </p:nvSpPr>
        <p:spPr>
          <a:xfrm rot="1878117">
            <a:off x="4675143" y="1623880"/>
            <a:ext cx="4116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Патриотическое направление</a:t>
            </a:r>
            <a:endParaRPr lang="ru-RU" sz="2400" dirty="0">
              <a:solidFill>
                <a:srgbClr val="0066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0397" y="6312077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Спортивно-оздоровительное</a:t>
            </a:r>
          </a:p>
        </p:txBody>
      </p:sp>
      <p:sp>
        <p:nvSpPr>
          <p:cNvPr id="12" name="TextBox 11"/>
          <p:cNvSpPr txBox="1"/>
          <p:nvPr/>
        </p:nvSpPr>
        <p:spPr>
          <a:xfrm rot="17469408">
            <a:off x="5932524" y="461415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Коллективно-творческое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31" y="2278592"/>
            <a:ext cx="4456769" cy="395600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64066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110"/>
            <a:ext cx="853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Лечебно-профилактический блок: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2708920"/>
            <a:ext cx="4968552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87737"/>
            <a:ext cx="7748602" cy="612065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7372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8288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Развлекательно-познавательный блок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512079"/>
            <a:ext cx="843217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коммуникативные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игры на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знакомство 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- игры на сплочение </a:t>
            </a:r>
            <a:r>
              <a:rPr lang="ru-RU" sz="28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коллектива</a:t>
            </a:r>
            <a:endParaRPr lang="ru-RU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мероприятия, развивающие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интеллектуальный и творческий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потенциал 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участников смены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(викторины,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игры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экскурсии,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конкурсы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и т.д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.).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endParaRPr lang="ru-RU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807594"/>
            <a:ext cx="5400540" cy="405040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65048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8946232" cy="7381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35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Патриотический блок: 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235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Совместная работа </a:t>
            </a:r>
          </a:p>
          <a:p>
            <a:pPr>
              <a:spcAft>
                <a:spcPts val="235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 ДМЦ «Североморец» 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235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экскурсии в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музеи 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235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тематические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беседы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235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проведение мероприятий к памятным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датам 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235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встречи с ветеранами войны и трудового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фронта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235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         - военно-спортивные </a:t>
            </a:r>
          </a:p>
          <a:p>
            <a:pPr lvl="0">
              <a:spcAft>
                <a:spcPts val="235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         конкурсы</a:t>
            </a:r>
          </a:p>
          <a:p>
            <a:pPr lvl="0">
              <a:spcAft>
                <a:spcPts val="235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        - посвящение в</a:t>
            </a:r>
          </a:p>
          <a:p>
            <a:pPr lvl="0">
              <a:spcAft>
                <a:spcPts val="235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         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юнармейцы</a:t>
            </a:r>
          </a:p>
          <a:p>
            <a:pPr lvl="0">
              <a:spcAft>
                <a:spcPts val="235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235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</a:t>
            </a:r>
          </a:p>
          <a:p>
            <a:pPr>
              <a:spcAft>
                <a:spcPts val="235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                                                                                                   </a:t>
            </a:r>
            <a:endParaRPr lang="ru-RU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8614"/>
            <a:ext cx="4355976" cy="244790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70" y="367942"/>
            <a:ext cx="4293830" cy="241298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941265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450</Words>
  <Application>Microsoft Office PowerPoint</Application>
  <PresentationFormat>Экран (4:3)</PresentationFormat>
  <Paragraphs>90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SimSun</vt:lpstr>
      <vt:lpstr>Algerian</vt:lpstr>
      <vt:lpstr>Arial</vt:lpstr>
      <vt:lpstr>Calibri</vt:lpstr>
      <vt:lpstr>Times New Roman</vt:lpstr>
      <vt:lpstr>Тема Office</vt:lpstr>
      <vt:lpstr> КОМПЛЕКСНАЯ ПРОГРАММА организации летнего отдыха  и оздоровления детей и подростков «Беломорская волна»  </vt:lpstr>
      <vt:lpstr>Актуальность программы:</vt:lpstr>
      <vt:lpstr> 2. Контроль со стороны врачей необходим детям с ослабленным здоровьем круглый год </vt:lpstr>
      <vt:lpstr>ЦЕЛЬ РАБОТЫ ЛАГЕРЯ: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Артур</dc:creator>
  <cp:lastModifiedBy>Елена Асер</cp:lastModifiedBy>
  <cp:revision>148</cp:revision>
  <cp:lastPrinted>2013-06-05T04:19:30Z</cp:lastPrinted>
  <dcterms:modified xsi:type="dcterms:W3CDTF">2018-04-19T11:14:35Z</dcterms:modified>
</cp:coreProperties>
</file>