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B32"/>
    <a:srgbClr val="363D48"/>
    <a:srgbClr val="4A53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CBD4333-8765-4373-994B-B2C4CD30CA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02E359-43A8-4663-B374-AFF6F46EDC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F17E991-6BF7-42FB-BD5A-381824A00A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2ACFB8-7506-482D-B231-C980C2D8F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C199F4-016C-452B-B92B-FD7594D64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34184A-E97B-4C44-A738-C6808DD2D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576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F1E52A-445B-4003-8330-C9C1F8D14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6384515-B604-4B81-958B-46C790F03C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575CF8-AA8A-4D65-81AB-92AA624C8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0C2321-D046-43DC-822E-2B925CBA5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DF8C07-8301-4549-A144-486E743A5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389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57117D0-51FF-462F-87A5-8F763DB29B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F9D19D-DDD9-442E-A974-5F562456FF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332ADB-FF6B-4182-A33F-F14AA33DE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C536EC-5EE7-4A1D-AB65-56333D74E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528C87-E0CC-4401-80B2-1A5FE0BC3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87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E1CE25-4CC8-4524-BC78-945C03B81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2EFDD-9C97-4DFA-B7EF-AA3097E58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11039C-F79B-42AD-9BEE-8CAB91121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5B3BBB-379E-452D-98B8-D8F092976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B9BBEE-97C2-4DE1-9006-388B69B18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808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D1288A-C689-4F3C-A5D6-7DFC82AEC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1F03C4-D983-4605-8DDC-22969BB07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2F1836-FDAE-4D30-9F24-CA0C31656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B648A3-3C2E-4580-86E1-FF7C49CF3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98BB75-5A23-4C9E-A6FC-F0D540901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369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0E8138-14BB-479F-8605-6229E0BBB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12C7E9-342B-4821-B80C-A1735E154F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929AAF-2AEE-463F-87B7-30D4C837A3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844FC70-6B0C-4C37-9243-D068CA353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4D70FB-2759-4EF1-A94D-A626DEB0D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715A50F-847C-4446-9B00-F674A888C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11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C5604-E9BD-4F6E-9BF9-7530919B2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5D398E-C1B1-4ABE-B800-2CB4B42C8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75FA8E-4762-45B3-AAA3-EF59D8E88F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1BC3476-8D2B-4747-A6DA-4E52D434E9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A3CD930-E2D9-45CB-9825-F84B23C726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1AF7561-EABF-431C-A944-66AF5BB68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63B115A-3794-4F0E-A7BC-357B63B72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DC624C-5A8D-47E2-99D3-1B8ADAA81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256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282B8A-6393-4839-911C-43F299D5E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532EC08-A86C-43AF-8549-E8558FB44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E06BBC2-C32C-4CC3-8AC2-FAA8B526B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288163-F7B8-45C6-B5DC-795CA5FAA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081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3CBDD11-2CE3-4DBE-ABA9-CF73E3431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31AB9AE-55CF-47DB-9199-08CD7E4C8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59D9D63-08B9-457F-B339-7BA8E4898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448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A89639-1F31-423A-BEA4-025341FE3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5936EB-4833-428D-9D0D-85E67C5BD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24EE994-AAE4-4140-BEBC-A18F27FB5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F5E72C-0030-4918-BE76-309E94441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DB6F35-947F-412D-9DEB-BCCDDC9A3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541BDB-D5E8-4538-8253-C81DEFC93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889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D518AA-415E-4B9E-B6CE-3D9512DC8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0757C97-FB6D-45E9-86D6-4D17B9E469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7D716E-729A-4CEE-A527-D5A88DC2C4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5531C1-0989-42F3-8B55-ED2B63693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7A5DC33-81AA-4C8B-9524-D9DBAF26C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2AD5DE-476C-4848-A5E6-177BF17CC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020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5B0211F-5DAB-494F-AF3E-16B93A60ABC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3A4367-D87A-4656-9B82-E7F93FA25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BF2EBB-B7FB-4F01-8B69-0598994E4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4841F7-36A3-4C94-A4C4-CB9E46D097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36F46-D373-4305-8DD8-28FCC05803E0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915597-1FA5-476A-9CF9-902C4952C8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B2BF89-047B-45E4-8349-A678D5B037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11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sites.google.com/view/healthyfoodproject/%D0%B3%D0%BB%D0%B0%D0%B2%D0%BD%D0%B0%D1%8F-%D1%81%D1%82%D1%80%D0%B0%D0%BD%D0%B8%D1%86%D0%B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siberianhealth.com/ru/blogs/" TargetMode="External"/><Relationship Id="rId3" Type="http://schemas.openxmlformats.org/officeDocument/2006/relationships/hyperlink" Target="https://vegetarian.ru/" TargetMode="External"/><Relationship Id="rId7" Type="http://schemas.openxmlformats.org/officeDocument/2006/relationships/hyperlink" Target="http://zdorovejka.ru/" TargetMode="External"/><Relationship Id="rId2" Type="http://schemas.openxmlformats.org/officeDocument/2006/relationships/hyperlink" Target="https://www.who.int/r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iz-ra.com/diet/" TargetMode="External"/><Relationship Id="rId5" Type="http://schemas.openxmlformats.org/officeDocument/2006/relationships/hyperlink" Target="http://hacklive.ru/" TargetMode="External"/><Relationship Id="rId4" Type="http://schemas.openxmlformats.org/officeDocument/2006/relationships/hyperlink" Target="https://www.wday.ru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1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1223" y="386366"/>
            <a:ext cx="9259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Муниципальное бюджетное общеобразовательное учреждение</a:t>
            </a:r>
            <a:br>
              <a:rPr lang="ru-RU" b="1" dirty="0" smtClean="0"/>
            </a:br>
            <a:r>
              <a:rPr lang="ru-RU" b="1" dirty="0" smtClean="0"/>
              <a:t>«</a:t>
            </a:r>
            <a:r>
              <a:rPr lang="ru-RU" b="1" dirty="0" err="1" smtClean="0"/>
              <a:t>Сергачская</a:t>
            </a:r>
            <a:r>
              <a:rPr lang="ru-RU" b="1" dirty="0" smtClean="0"/>
              <a:t> средняя общеобразовательная школа №3»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371448" y="2240924"/>
            <a:ext cx="488787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Индивидуальный проект</a:t>
            </a:r>
          </a:p>
          <a:p>
            <a:pPr algn="ctr"/>
            <a:r>
              <a:rPr lang="ru-RU" sz="2800" dirty="0" smtClean="0"/>
              <a:t> «Здоровое питание»</a:t>
            </a:r>
            <a:br>
              <a:rPr lang="ru-RU" sz="2800" dirty="0" smtClean="0"/>
            </a:br>
            <a:r>
              <a:rPr lang="ru-RU" sz="2800" dirty="0" smtClean="0"/>
              <a:t>по технологии</a:t>
            </a:r>
            <a:br>
              <a:rPr lang="ru-RU" sz="2800" dirty="0" smtClean="0"/>
            </a:br>
            <a:r>
              <a:rPr lang="ru-RU" sz="2800" dirty="0" smtClean="0"/>
              <a:t>тип проекта </a:t>
            </a:r>
            <a:r>
              <a:rPr lang="ru-RU" sz="2800" u="sng" dirty="0" smtClean="0"/>
              <a:t>информационный</a:t>
            </a:r>
            <a:endParaRPr lang="ru-RU" sz="28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798489" y="5162002"/>
            <a:ext cx="44212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Ученицы 9 «Б» класса</a:t>
            </a:r>
            <a:br>
              <a:rPr lang="ru-RU" dirty="0" smtClean="0"/>
            </a:br>
            <a:r>
              <a:rPr lang="ru-RU" dirty="0" err="1" smtClean="0"/>
              <a:t>Киотовой</a:t>
            </a:r>
            <a:r>
              <a:rPr lang="ru-RU" dirty="0" smtClean="0"/>
              <a:t> Татьяны Андреевны</a:t>
            </a:r>
          </a:p>
          <a:p>
            <a:r>
              <a:rPr lang="ru-RU" dirty="0" smtClean="0"/>
              <a:t>Руководитель проекта: учитель технологии</a:t>
            </a:r>
            <a:br>
              <a:rPr lang="ru-RU" dirty="0" smtClean="0"/>
            </a:br>
            <a:r>
              <a:rPr lang="ru-RU" dirty="0" err="1" smtClean="0"/>
              <a:t>Дулесова</a:t>
            </a:r>
            <a:r>
              <a:rPr lang="ru-RU" dirty="0" smtClean="0"/>
              <a:t> Наталья Евгеньевна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422006" y="5865197"/>
            <a:ext cx="984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err="1" smtClean="0"/>
              <a:t>Г.Сергач</a:t>
            </a:r>
            <a:endParaRPr lang="ru-RU" dirty="0" smtClean="0"/>
          </a:p>
          <a:p>
            <a:pPr algn="ctr"/>
            <a:r>
              <a:rPr lang="ru-RU" dirty="0" smtClean="0"/>
              <a:t>2021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891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/>
              <a:t>Поиск информации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ru-RU" b="1" dirty="0" smtClean="0"/>
              <a:t>Рекомендации по организации питания</a:t>
            </a:r>
          </a:p>
          <a:p>
            <a:pPr marL="0" indent="0">
              <a:buNone/>
            </a:pPr>
            <a:r>
              <a:rPr lang="ru-RU" dirty="0" smtClean="0"/>
              <a:t>Основные правила здорового питания:</a:t>
            </a:r>
            <a:br>
              <a:rPr lang="ru-RU" dirty="0" smtClean="0"/>
            </a:br>
            <a:r>
              <a:rPr lang="ru-RU" dirty="0" smtClean="0"/>
              <a:t>1. Разнообразие питания</a:t>
            </a:r>
            <a:br>
              <a:rPr lang="ru-RU" dirty="0" smtClean="0"/>
            </a:br>
            <a:r>
              <a:rPr lang="ru-RU" dirty="0" smtClean="0"/>
              <a:t>2. Питание 5 раз в день</a:t>
            </a:r>
            <a:br>
              <a:rPr lang="ru-RU" dirty="0" smtClean="0"/>
            </a:br>
            <a:r>
              <a:rPr lang="ru-RU" dirty="0" smtClean="0"/>
              <a:t>3. Соблюдение питьевого режима</a:t>
            </a:r>
            <a:br>
              <a:rPr lang="ru-RU" dirty="0" smtClean="0"/>
            </a:br>
            <a:r>
              <a:rPr lang="ru-RU" dirty="0" smtClean="0"/>
              <a:t>4. Медленная еда</a:t>
            </a:r>
            <a:br>
              <a:rPr lang="ru-RU" dirty="0" smtClean="0"/>
            </a:br>
            <a:r>
              <a:rPr lang="ru-RU" dirty="0" smtClean="0"/>
              <a:t>5. Овощи и фрукты</a:t>
            </a:r>
            <a:br>
              <a:rPr lang="ru-RU" dirty="0" smtClean="0"/>
            </a:br>
            <a:r>
              <a:rPr lang="ru-RU" dirty="0" smtClean="0"/>
              <a:t>6. Кисломолочные продукты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720181"/>
              </p:ext>
            </p:extLst>
          </p:nvPr>
        </p:nvGraphicFramePr>
        <p:xfrm>
          <a:off x="7723031" y="1690688"/>
          <a:ext cx="4295640" cy="2225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95145">
                  <a:extLst>
                    <a:ext uri="{9D8B030D-6E8A-4147-A177-3AD203B41FA5}">
                      <a16:colId xmlns:a16="http://schemas.microsoft.com/office/drawing/2014/main" val="2954723988"/>
                    </a:ext>
                  </a:extLst>
                </a:gridCol>
                <a:gridCol w="2500495">
                  <a:extLst>
                    <a:ext uri="{9D8B030D-6E8A-4147-A177-3AD203B41FA5}">
                      <a16:colId xmlns:a16="http://schemas.microsoft.com/office/drawing/2014/main" val="29210403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время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Питание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7978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7.00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Плотный</a:t>
                      </a:r>
                      <a:r>
                        <a:rPr lang="ru-RU" baseline="0" dirty="0" smtClean="0"/>
                        <a:t> завтрак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402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10.00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Второй</a:t>
                      </a:r>
                      <a:r>
                        <a:rPr lang="ru-RU" baseline="0" dirty="0" smtClean="0"/>
                        <a:t> завтрак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7897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13.00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Обед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809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16.00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Полдник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062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19.00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Легкий ужин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4172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311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/>
              <a:t>Результат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Результат проекта вы можете посмотреть, перейдя по данной ссылке: </a:t>
            </a:r>
            <a:br>
              <a:rPr lang="ru-RU" dirty="0" smtClean="0"/>
            </a:br>
            <a:r>
              <a:rPr lang="ru-RU" u="sng" dirty="0">
                <a:hlinkClick r:id="rId2"/>
              </a:rPr>
              <a:t>https://sites.google.com/view/healthyfoodproject/%D0%B3%D0%BB%D0%B0%D0%B2%D0%BD%D0%B0%D1%8F-%D1%81%D1%82%D1%80%D0%B0%D0%BD%D0%B8%D1%86%D0%B0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062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/>
              <a:t>Заключение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Здоровое питание – одно из основ здорового образа жизни.</a:t>
            </a:r>
            <a:br>
              <a:rPr lang="ru-RU" dirty="0" smtClean="0"/>
            </a:br>
            <a:r>
              <a:rPr lang="ru-RU" dirty="0" smtClean="0"/>
              <a:t>Питание напрямую влияет на состояние организма человека и его развитие, поэтому нужно следовать правилам здорового питания, чтобы беречь свое здоровье.</a:t>
            </a:r>
            <a:endParaRPr lang="ru-RU" dirty="0"/>
          </a:p>
        </p:txBody>
      </p:sp>
      <p:pic>
        <p:nvPicPr>
          <p:cNvPr id="4" name="Рисунок 3" descr="картинки : задний план, Корзинка, Синий, миска, Яркий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706" y="3561277"/>
            <a:ext cx="5962190" cy="302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34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Литература и интернет - ресурсы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b="1" u="sng" dirty="0">
                <a:hlinkClick r:id="rId2"/>
              </a:rPr>
              <a:t>https://www.who.int/ru</a:t>
            </a:r>
            <a:endParaRPr lang="ru-RU" dirty="0"/>
          </a:p>
          <a:p>
            <a:pPr lvl="0"/>
            <a:r>
              <a:rPr lang="ru-RU" b="1" u="sng" dirty="0">
                <a:hlinkClick r:id="rId3"/>
              </a:rPr>
              <a:t>https://vegetarian.ru/</a:t>
            </a:r>
            <a:endParaRPr lang="ru-RU" dirty="0"/>
          </a:p>
          <a:p>
            <a:pPr lvl="0"/>
            <a:r>
              <a:rPr lang="ru-RU" b="1" u="sng" dirty="0">
                <a:hlinkClick r:id="rId4"/>
              </a:rPr>
              <a:t>https://www.wday.ru/</a:t>
            </a:r>
            <a:endParaRPr lang="ru-RU" dirty="0"/>
          </a:p>
          <a:p>
            <a:pPr lvl="0"/>
            <a:r>
              <a:rPr lang="ru-RU" b="1" u="sng" dirty="0">
                <a:hlinkClick r:id="rId5"/>
              </a:rPr>
              <a:t>http://hacklive.ru/</a:t>
            </a:r>
            <a:endParaRPr lang="ru-RU" dirty="0"/>
          </a:p>
          <a:p>
            <a:pPr lvl="0"/>
            <a:r>
              <a:rPr lang="ru-RU" b="1" u="sng" dirty="0">
                <a:hlinkClick r:id="rId6"/>
              </a:rPr>
              <a:t>http://fiz-ra.com/diet/</a:t>
            </a:r>
            <a:endParaRPr lang="ru-RU" dirty="0"/>
          </a:p>
          <a:p>
            <a:pPr lvl="0"/>
            <a:r>
              <a:rPr lang="ru-RU" b="1" u="sng" dirty="0">
                <a:hlinkClick r:id="rId7"/>
              </a:rPr>
              <a:t>http://zdorovejka.ru/</a:t>
            </a:r>
            <a:endParaRPr lang="ru-RU" dirty="0"/>
          </a:p>
          <a:p>
            <a:pPr lvl="0"/>
            <a:r>
              <a:rPr lang="ru-RU" b="1" u="sng" dirty="0">
                <a:hlinkClick r:id="rId8"/>
              </a:rPr>
              <a:t>https://ru.siberianhealth.com/ru/blogs/</a:t>
            </a:r>
            <a:endParaRPr lang="ru-RU" dirty="0"/>
          </a:p>
          <a:p>
            <a:pPr lvl="0"/>
            <a:r>
              <a:rPr lang="ru-RU" dirty="0"/>
              <a:t>В.Д. Симоненко. Технология (5-7 классы). - М.,2000.</a:t>
            </a:r>
          </a:p>
          <a:p>
            <a:pPr lvl="0"/>
            <a:r>
              <a:rPr lang="ru-RU" dirty="0"/>
              <a:t>«Детское питание» </a:t>
            </a:r>
            <a:r>
              <a:rPr lang="ru-RU" dirty="0" err="1"/>
              <a:t>Вайль</a:t>
            </a:r>
            <a:r>
              <a:rPr lang="ru-RU" dirty="0"/>
              <a:t> В.С. /</a:t>
            </a:r>
            <a:r>
              <a:rPr lang="ru-RU" dirty="0" err="1"/>
              <a:t>М.Экономика</a:t>
            </a:r>
            <a:r>
              <a:rPr lang="ru-RU" dirty="0"/>
              <a:t> 1966/</a:t>
            </a:r>
          </a:p>
          <a:p>
            <a:pPr lvl="0"/>
            <a:r>
              <a:rPr lang="ru-RU" dirty="0"/>
              <a:t>«Основы кулинарии» Ермакова В.И. /М. «Просвещение» 2002г./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4051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670443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8989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D39528-A488-4C64-A503-8EC5F30DB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/>
              <a:t>Содержание</a:t>
            </a:r>
            <a:endParaRPr lang="ru-RU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618187" y="1690688"/>
            <a:ext cx="504035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hlinkClick r:id="rId2" action="ppaction://hlinksldjump"/>
              </a:rPr>
              <a:t>Цели и задачи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hlinkClick r:id="rId2" action="ppaction://hlinksldjump"/>
              </a:rPr>
              <a:t>Взгляд ученых прошлого на здоровое питание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hlinkClick r:id="rId3" action="ppaction://hlinksldjump"/>
              </a:rPr>
              <a:t>Первоначальные идеи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hlinkClick r:id="rId4" action="ppaction://hlinksldjump"/>
              </a:rPr>
              <a:t>Создание сайта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hlinkClick r:id="rId5" action="ppaction://hlinksldjump"/>
              </a:rPr>
              <a:t>Результат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hlinkClick r:id="rId6" action="ppaction://hlinksldjump"/>
              </a:rPr>
              <a:t>Заключение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hlinkClick r:id="rId7" action="ppaction://hlinksldjump"/>
              </a:rPr>
              <a:t>Литература и </a:t>
            </a:r>
            <a:r>
              <a:rPr lang="ru-RU" dirty="0" err="1" smtClean="0">
                <a:hlinkClick r:id="rId7" action="ppaction://hlinksldjump"/>
              </a:rPr>
              <a:t>интернет-ресурсы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52652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/>
              <a:t>Взгляд ученых прошлого на здоровое питание</a:t>
            </a:r>
            <a:endParaRPr lang="ru-RU" b="1" u="sng" dirty="0"/>
          </a:p>
        </p:txBody>
      </p:sp>
      <p:pic>
        <p:nvPicPr>
          <p:cNvPr id="1027" name="Picture 3" descr="гиппократ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02" y="1361465"/>
            <a:ext cx="2570162" cy="338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083" y="1690688"/>
            <a:ext cx="2694870" cy="35803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50064" y="1690688"/>
            <a:ext cx="7409914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Еще в 400 году до нашей эры Гиппократ сказал: «Пусть пища</a:t>
            </a:r>
            <a:br>
              <a:rPr lang="ru-RU" b="1" dirty="0" smtClean="0"/>
            </a:br>
            <a:r>
              <a:rPr lang="ru-RU" b="1" dirty="0" smtClean="0"/>
              <a:t>будет вашим лекарством.»</a:t>
            </a:r>
            <a:br>
              <a:rPr lang="ru-RU" b="1" dirty="0" smtClean="0"/>
            </a:br>
            <a:r>
              <a:rPr lang="ru-RU" dirty="0" smtClean="0"/>
              <a:t>В своих трудах он заложил основы диетологии. Под диетой </a:t>
            </a:r>
            <a:br>
              <a:rPr lang="ru-RU" dirty="0" smtClean="0"/>
            </a:br>
            <a:r>
              <a:rPr lang="ru-RU" dirty="0" smtClean="0"/>
              <a:t>Гиппократ подразумевал образ жизни человека в целом. Он </a:t>
            </a:r>
            <a:br>
              <a:rPr lang="ru-RU" dirty="0" smtClean="0"/>
            </a:br>
            <a:r>
              <a:rPr lang="ru-RU" dirty="0" smtClean="0"/>
              <a:t>считал, что для каждого человека нужна индивидуальная диета</a:t>
            </a:r>
            <a:br>
              <a:rPr lang="ru-RU" dirty="0" smtClean="0"/>
            </a:br>
            <a:r>
              <a:rPr lang="ru-RU" dirty="0" smtClean="0"/>
              <a:t>в зависимости от его организма.</a:t>
            </a:r>
          </a:p>
          <a:p>
            <a:r>
              <a:rPr lang="ru-RU" b="1" dirty="0" smtClean="0"/>
              <a:t>Однажды древнегреческого философа Сократа спросили: «В</a:t>
            </a:r>
            <a:br>
              <a:rPr lang="ru-RU" b="1" dirty="0" smtClean="0"/>
            </a:br>
            <a:r>
              <a:rPr lang="ru-RU" b="1" dirty="0" smtClean="0"/>
              <a:t>чем причина вашего крепкого здоровья в столь зрелые годы,</a:t>
            </a:r>
            <a:br>
              <a:rPr lang="ru-RU" b="1" dirty="0" smtClean="0"/>
            </a:br>
            <a:r>
              <a:rPr lang="ru-RU" b="1" dirty="0" smtClean="0"/>
              <a:t>в то время как многие люди гораздо моложе вас имеют </a:t>
            </a:r>
            <a:br>
              <a:rPr lang="ru-RU" b="1" dirty="0" smtClean="0"/>
            </a:br>
            <a:r>
              <a:rPr lang="ru-RU" b="1" dirty="0" smtClean="0"/>
              <a:t>множество заболеваний?» На что Сократ ответил: «Дело в том,</a:t>
            </a:r>
            <a:br>
              <a:rPr lang="ru-RU" b="1" dirty="0" smtClean="0"/>
            </a:br>
            <a:r>
              <a:rPr lang="ru-RU" b="1" dirty="0" smtClean="0"/>
              <a:t>что я ем для того, чтобы жить, а упомянутые вами люди живут</a:t>
            </a:r>
            <a:br>
              <a:rPr lang="ru-RU" b="1" dirty="0" smtClean="0"/>
            </a:br>
            <a:r>
              <a:rPr lang="ru-RU" b="1" dirty="0" smtClean="0"/>
              <a:t>для того, чтобы есть»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>Сократ считал, что пища – это ресурс для полноценной жизни и развития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2328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/>
              <a:t>Первоначальные идеи</a:t>
            </a:r>
            <a:endParaRPr lang="ru-RU" b="1" u="sng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3155324" y="1352282"/>
            <a:ext cx="1532587" cy="4636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640946" y="1352282"/>
            <a:ext cx="38637" cy="7529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787166" y="1352282"/>
            <a:ext cx="1777285" cy="4636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047741" y="1741790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Сайт</a:t>
            </a:r>
            <a:endParaRPr lang="ru-RU" sz="3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121462" y="2093070"/>
            <a:ext cx="13506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Буклет</a:t>
            </a:r>
            <a:endParaRPr lang="ru-RU" sz="3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564451" y="1743488"/>
            <a:ext cx="13860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Плакат</a:t>
            </a:r>
            <a:endParaRPr lang="ru-RU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3231554" y="2803078"/>
            <a:ext cx="48574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u="sng" dirty="0" smtClean="0">
                <a:latin typeface="+mj-lt"/>
              </a:rPr>
              <a:t>Выбор лучшей идеи</a:t>
            </a:r>
            <a:endParaRPr lang="ru-RU" sz="4400" b="1" u="sng" dirty="0">
              <a:latin typeface="+mj-lt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61167"/>
              </p:ext>
            </p:extLst>
          </p:nvPr>
        </p:nvGraphicFramePr>
        <p:xfrm>
          <a:off x="1732775" y="4042415"/>
          <a:ext cx="8742299" cy="193205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46299">
                  <a:extLst>
                    <a:ext uri="{9D8B030D-6E8A-4147-A177-3AD203B41FA5}">
                      <a16:colId xmlns:a16="http://schemas.microsoft.com/office/drawing/2014/main" val="287372366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1614525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13227040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3629879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Тип</a:t>
                      </a:r>
                      <a:r>
                        <a:rPr lang="ru-RU" baseline="0" dirty="0" smtClean="0"/>
                        <a:t> продукта</a:t>
                      </a:r>
                      <a:r>
                        <a:rPr lang="en-US" baseline="0" dirty="0" smtClean="0"/>
                        <a:t>/</a:t>
                      </a:r>
                      <a:r>
                        <a:rPr lang="ru-RU" baseline="0" dirty="0" smtClean="0"/>
                        <a:t>критерии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Сайт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Буклет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Плакат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7482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Удобно в использовании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883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Быстро в изготовлении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090421"/>
                  </a:ext>
                </a:extLst>
              </a:tr>
              <a:tr h="44869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Долговременность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3346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Итог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017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225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/>
              <a:t>Создание сайта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Создание оформления главной страницы на </a:t>
            </a:r>
            <a:r>
              <a:rPr lang="en-US" dirty="0" err="1" smtClean="0"/>
              <a:t>sites.google</a:t>
            </a:r>
            <a:endParaRPr lang="ru-RU" dirty="0"/>
          </a:p>
          <a:p>
            <a:r>
              <a:rPr lang="ru-RU" dirty="0" smtClean="0">
                <a:hlinkClick r:id="rId2" action="ppaction://hlinksldjump"/>
              </a:rPr>
              <a:t>2. Поиск информации</a:t>
            </a:r>
            <a:endParaRPr lang="ru-RU" dirty="0" smtClean="0"/>
          </a:p>
          <a:p>
            <a:r>
              <a:rPr lang="ru-RU" dirty="0" smtClean="0">
                <a:hlinkClick r:id="rId3" action="ppaction://hlinksldjump"/>
              </a:rPr>
              <a:t>3. Результат</a:t>
            </a:r>
            <a:endParaRPr lang="ru-RU" dirty="0"/>
          </a:p>
        </p:txBody>
      </p:sp>
      <p:pic>
        <p:nvPicPr>
          <p:cNvPr id="2051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093" y="2850188"/>
            <a:ext cx="6850239" cy="346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3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/>
              <a:t>Поиск информации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Что такое здоровое питание?</a:t>
            </a:r>
            <a:br>
              <a:rPr lang="ru-RU" b="1" dirty="0" smtClean="0"/>
            </a:br>
            <a:r>
              <a:rPr lang="ru-RU" dirty="0"/>
              <a:t>Здоровое питание – это питание, обеспечивающее рост, нормальное развитие и жизнедеятельность человека, способствующее укреплению его здоровья и профилактике </a:t>
            </a:r>
            <a:r>
              <a:rPr lang="ru-RU" dirty="0" smtClean="0"/>
              <a:t>заболеваний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 smtClean="0"/>
          </a:p>
        </p:txBody>
      </p:sp>
      <p:pic>
        <p:nvPicPr>
          <p:cNvPr id="4" name="Рисунок 3" descr="Bệnh Vảy Nến Có Chữa Dứt Điểm Được Không, Bằng Cách Nào?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989626"/>
            <a:ext cx="3467165" cy="2311443"/>
          </a:xfrm>
          <a:prstGeom prst="rect">
            <a:avLst/>
          </a:prstGeom>
        </p:spPr>
      </p:pic>
      <p:pic>
        <p:nvPicPr>
          <p:cNvPr id="5" name="Рисунок 4" descr="Бесплатные стоковые фото на тему вкусный, гурман, &lt;strong&gt;еда&lt;/strong&g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515" y="3887179"/>
            <a:ext cx="4857411" cy="253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4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/>
              <a:t>Поиск информации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99468"/>
            <a:ext cx="10515600" cy="4351338"/>
          </a:xfrm>
        </p:spPr>
        <p:txBody>
          <a:bodyPr/>
          <a:lstStyle/>
          <a:p>
            <a:r>
              <a:rPr lang="ru-RU" b="1" dirty="0"/>
              <a:t>Почему важно правильно питаться?</a:t>
            </a:r>
            <a:br>
              <a:rPr lang="ru-RU" b="1" dirty="0"/>
            </a:br>
            <a:r>
              <a:rPr lang="ru-RU" dirty="0"/>
              <a:t>Питание напрямую влияет на здоровье человека, и это отражается не только на физическом благополучии, но и на внешнем </a:t>
            </a:r>
            <a:r>
              <a:rPr lang="ru-RU" dirty="0" smtClean="0"/>
              <a:t>виде. От питания зависит состояние кожи, зубов и волос. Кроме того, неправильное питание может привести к вспыльчивости и даже депрессии.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&lt;strong&gt;Правильное питание&lt;/strong&gt; / Кафедра ФВ / Полис им. Н. Э. Баум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693" y="4111944"/>
            <a:ext cx="3529974" cy="216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4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/>
              <a:t>Поиск информации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Проблемы питания в современном обществе</a:t>
            </a:r>
          </a:p>
          <a:p>
            <a:pPr marL="0" indent="0">
              <a:buNone/>
            </a:pPr>
            <a:r>
              <a:rPr lang="ru-RU" dirty="0" smtClean="0"/>
              <a:t>Одна из главных проблем питания на сегодняшний день – это снижение потребления мясных продуктов, свежих овощей и фруктов. Это приводит к </a:t>
            </a:r>
            <a:r>
              <a:rPr lang="ru-RU" dirty="0" err="1" smtClean="0"/>
              <a:t>белково</a:t>
            </a:r>
            <a:r>
              <a:rPr lang="ru-RU" dirty="0" smtClean="0"/>
              <a:t>-энергетической недостаточности, нарушению физического развития и повышенному уровню заболеваемости.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&lt;strong&gt;Фастфуд&lt;/strong&gt; — Уикипедия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799" y="3902298"/>
            <a:ext cx="1927001" cy="2569335"/>
          </a:xfrm>
          <a:prstGeom prst="rect">
            <a:avLst/>
          </a:prstGeom>
        </p:spPr>
      </p:pic>
      <p:pic>
        <p:nvPicPr>
          <p:cNvPr id="5" name="Рисунок 4" descr="картинки : Блюдо, Пища, кухня, ингредиент, Жареная пища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162" y="4288664"/>
            <a:ext cx="3451538" cy="230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74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/>
              <a:t>Поиск информации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Составляющая рациона питания </a:t>
            </a:r>
            <a:br>
              <a:rPr lang="ru-RU" b="1" dirty="0" smtClean="0"/>
            </a:br>
            <a:r>
              <a:rPr lang="ru-RU" b="1" dirty="0" smtClean="0"/>
              <a:t>человека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 smtClean="0"/>
              <a:t>Все необходимые человеку </a:t>
            </a:r>
            <a:br>
              <a:rPr lang="ru-RU" dirty="0" smtClean="0"/>
            </a:br>
            <a:r>
              <a:rPr lang="ru-RU" dirty="0" smtClean="0"/>
              <a:t>питательные вещества ученые</a:t>
            </a:r>
            <a:br>
              <a:rPr lang="ru-RU" dirty="0" smtClean="0"/>
            </a:br>
            <a:r>
              <a:rPr lang="ru-RU" dirty="0" smtClean="0"/>
              <a:t>выстроили в пирамиду питания.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138" y="1690688"/>
            <a:ext cx="4757608" cy="458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76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294</Words>
  <Application>Microsoft Office PowerPoint</Application>
  <PresentationFormat>Широкоэкранный</PresentationFormat>
  <Paragraphs>87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Содержание</vt:lpstr>
      <vt:lpstr>Взгляд ученых прошлого на здоровое питание</vt:lpstr>
      <vt:lpstr>Первоначальные идеи</vt:lpstr>
      <vt:lpstr>Создание сайта</vt:lpstr>
      <vt:lpstr>Поиск информации</vt:lpstr>
      <vt:lpstr>Поиск информации</vt:lpstr>
      <vt:lpstr>Поиск информации</vt:lpstr>
      <vt:lpstr>Поиск информации</vt:lpstr>
      <vt:lpstr>Поиск информации</vt:lpstr>
      <vt:lpstr>Результат</vt:lpstr>
      <vt:lpstr>Заключение</vt:lpstr>
      <vt:lpstr>Литература и интернет - ресурсы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User</cp:lastModifiedBy>
  <cp:revision>9</cp:revision>
  <dcterms:created xsi:type="dcterms:W3CDTF">2021-04-14T06:25:05Z</dcterms:created>
  <dcterms:modified xsi:type="dcterms:W3CDTF">2021-04-14T17:53:18Z</dcterms:modified>
</cp:coreProperties>
</file>