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49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402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404" r:id="rId28"/>
    <p:sldId id="398" r:id="rId29"/>
    <p:sldId id="399" r:id="rId30"/>
    <p:sldId id="400" r:id="rId31"/>
    <p:sldId id="401" r:id="rId32"/>
    <p:sldId id="262" r:id="rId33"/>
    <p:sldId id="354" r:id="rId34"/>
    <p:sldId id="361" r:id="rId35"/>
    <p:sldId id="363" r:id="rId36"/>
    <p:sldId id="317" r:id="rId37"/>
    <p:sldId id="365" r:id="rId38"/>
    <p:sldId id="366" r:id="rId39"/>
    <p:sldId id="357" r:id="rId40"/>
    <p:sldId id="367" r:id="rId41"/>
    <p:sldId id="368" r:id="rId42"/>
    <p:sldId id="405" r:id="rId43"/>
    <p:sldId id="406" r:id="rId44"/>
    <p:sldId id="409" r:id="rId45"/>
    <p:sldId id="407" r:id="rId46"/>
    <p:sldId id="410" r:id="rId47"/>
    <p:sldId id="411" r:id="rId48"/>
  </p:sldIdLst>
  <p:sldSz cx="9144000" cy="6858000" type="screen4x3"/>
  <p:notesSz cx="6858000" cy="9144000"/>
  <p:custDataLst>
    <p:tags r:id="rId5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bramova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D"/>
    <a:srgbClr val="0446DA"/>
    <a:srgbClr val="8E8EC8"/>
    <a:srgbClr val="CB6C1D"/>
    <a:srgbClr val="8FDEA0"/>
    <a:srgbClr val="6B82E3"/>
    <a:srgbClr val="A4B2EE"/>
    <a:srgbClr val="90A2EC"/>
    <a:srgbClr val="AF84D2"/>
    <a:srgbClr val="A8A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080" autoAdjust="0"/>
  </p:normalViewPr>
  <p:slideViewPr>
    <p:cSldViewPr snapToGrid="0">
      <p:cViewPr>
        <p:scale>
          <a:sx n="91" d="100"/>
          <a:sy n="91" d="100"/>
        </p:scale>
        <p:origin x="-65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5FE0-F350-4848-AE15-1D35D2FE45CC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16B91-39D6-4226-A583-3C583C21C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9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6200" y="8687239"/>
            <a:ext cx="2971800" cy="4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8FFE93-480F-40C5-B2C2-ED4D8836F53D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D2D04-282D-4FB6-B7CE-73949AD4C6F8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1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D2D04-282D-4FB6-B7CE-73949AD4C6F8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90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Авторские коллективы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Окружающий мир</a:t>
            </a:r>
            <a:r>
              <a:rPr lang="ru-RU" i="1" dirty="0" smtClean="0"/>
              <a:t> – М.</a:t>
            </a:r>
            <a:r>
              <a:rPr lang="en-US" i="1" dirty="0" smtClean="0"/>
              <a:t> </a:t>
            </a:r>
            <a:r>
              <a:rPr lang="ru-RU" i="1" dirty="0" smtClean="0"/>
              <a:t>Ю.</a:t>
            </a:r>
            <a:r>
              <a:rPr lang="en-US" i="1" dirty="0" smtClean="0"/>
              <a:t> </a:t>
            </a:r>
            <a:r>
              <a:rPr lang="ru-RU" i="1" dirty="0" smtClean="0"/>
              <a:t>Демидова, А. А. Егорова, Е.</a:t>
            </a:r>
            <a:r>
              <a:rPr lang="en-US" i="1" dirty="0" smtClean="0"/>
              <a:t> </a:t>
            </a:r>
            <a:r>
              <a:rPr lang="ru-RU" i="1" dirty="0" smtClean="0"/>
              <a:t>В.</a:t>
            </a:r>
            <a:r>
              <a:rPr lang="en-US" i="1" dirty="0" smtClean="0"/>
              <a:t> </a:t>
            </a:r>
            <a:r>
              <a:rPr lang="ru-RU" i="1" dirty="0" smtClean="0"/>
              <a:t>Чудинова</a:t>
            </a:r>
            <a:endParaRPr lang="ru-RU" dirty="0" smtClean="0"/>
          </a:p>
          <a:p>
            <a:r>
              <a:rPr lang="ru-RU" dirty="0" smtClean="0"/>
              <a:t>Математика</a:t>
            </a:r>
            <a:r>
              <a:rPr lang="ru-RU" i="1" dirty="0" smtClean="0"/>
              <a:t> – К. А. Краснянская, О. А. Рыдзе</a:t>
            </a:r>
            <a:endParaRPr lang="ru-RU" dirty="0" smtClean="0"/>
          </a:p>
          <a:p>
            <a:r>
              <a:rPr lang="ru-RU" dirty="0" smtClean="0"/>
              <a:t>Русский язык</a:t>
            </a:r>
            <a:r>
              <a:rPr lang="ru-RU" i="1" dirty="0" smtClean="0"/>
              <a:t> – М.</a:t>
            </a:r>
            <a:r>
              <a:rPr lang="en-US" i="1" dirty="0" smtClean="0"/>
              <a:t> </a:t>
            </a:r>
            <a:r>
              <a:rPr lang="ru-RU" i="1" dirty="0" smtClean="0"/>
              <a:t>И.</a:t>
            </a:r>
            <a:r>
              <a:rPr lang="en-US" i="1" dirty="0" smtClean="0"/>
              <a:t> </a:t>
            </a:r>
            <a:r>
              <a:rPr lang="ru-RU" i="1" dirty="0" smtClean="0"/>
              <a:t>Кузнецова</a:t>
            </a:r>
            <a:endParaRPr lang="ru-RU" dirty="0" smtClean="0"/>
          </a:p>
          <a:p>
            <a:r>
              <a:rPr lang="ru-RU" dirty="0" smtClean="0"/>
              <a:t>Литературное чтение</a:t>
            </a:r>
            <a:r>
              <a:rPr lang="ru-RU" i="1" dirty="0" smtClean="0"/>
              <a:t> – М. И. Кузнецова, О. Л. Обухова, Л. А. Рябинина, Т. Ю. Чабан</a:t>
            </a:r>
            <a:endParaRPr lang="ru-RU" dirty="0" smtClean="0"/>
          </a:p>
          <a:p>
            <a:r>
              <a:rPr lang="ru-RU" i="1" dirty="0" smtClean="0"/>
              <a:t>Научный руководитель</a:t>
            </a:r>
            <a:r>
              <a:rPr lang="ru-RU" dirty="0" smtClean="0"/>
              <a:t> – </a:t>
            </a:r>
            <a:r>
              <a:rPr lang="ru-RU" i="1" dirty="0" smtClean="0"/>
              <a:t>Г. С. Ковалева</a:t>
            </a:r>
            <a:r>
              <a:rPr lang="ru-RU" dirty="0" smtClean="0"/>
              <a:t>, руководитель Центра оценки качества образования ИСМО РАО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Авторские коллективы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Окружающий мир</a:t>
            </a:r>
            <a:r>
              <a:rPr lang="ru-RU" i="1" dirty="0" smtClean="0"/>
              <a:t> – Г. С. Ковалева, М.</a:t>
            </a:r>
            <a:r>
              <a:rPr lang="en-US" i="1" dirty="0" smtClean="0"/>
              <a:t> </a:t>
            </a:r>
            <a:r>
              <a:rPr lang="ru-RU" i="1" dirty="0" smtClean="0"/>
              <a:t>Ю.</a:t>
            </a:r>
            <a:r>
              <a:rPr lang="en-US" i="1" dirty="0" smtClean="0"/>
              <a:t> </a:t>
            </a:r>
            <a:r>
              <a:rPr lang="ru-RU" i="1" dirty="0" smtClean="0"/>
              <a:t>Демидова, Р.</a:t>
            </a:r>
            <a:r>
              <a:rPr lang="ru-RU" i="1" baseline="0" dirty="0" smtClean="0"/>
              <a:t> Ш. Мошнина</a:t>
            </a:r>
            <a:endParaRPr lang="ru-RU" dirty="0" smtClean="0"/>
          </a:p>
          <a:p>
            <a:r>
              <a:rPr lang="ru-RU" dirty="0" smtClean="0"/>
              <a:t>Математика</a:t>
            </a:r>
            <a:r>
              <a:rPr lang="ru-RU" i="1" dirty="0" smtClean="0"/>
              <a:t> – Г. С. Ковалева, К. А. Краснянская, О. А. Рыдзе</a:t>
            </a:r>
            <a:endParaRPr lang="ru-RU" dirty="0" smtClean="0"/>
          </a:p>
          <a:p>
            <a:r>
              <a:rPr lang="ru-RU" dirty="0" smtClean="0"/>
              <a:t>Русский язык</a:t>
            </a:r>
            <a:r>
              <a:rPr lang="ru-RU" i="1" dirty="0" smtClean="0"/>
              <a:t> – Г. С. Ковалева, М.</a:t>
            </a:r>
            <a:r>
              <a:rPr lang="en-US" i="1" dirty="0" smtClean="0"/>
              <a:t> </a:t>
            </a:r>
            <a:r>
              <a:rPr lang="ru-RU" i="1" dirty="0" smtClean="0"/>
              <a:t>И.</a:t>
            </a:r>
            <a:r>
              <a:rPr lang="en-US" i="1" dirty="0" smtClean="0"/>
              <a:t> </a:t>
            </a:r>
            <a:r>
              <a:rPr lang="ru-RU" i="1" dirty="0" smtClean="0"/>
              <a:t>Кузнецова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6B91-39D6-4226-A583-3C583C21CC9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93988"/>
            <a:ext cx="7846640" cy="1470025"/>
          </a:xfrm>
        </p:spPr>
        <p:txBody>
          <a:bodyPr/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0040"/>
            <a:ext cx="7848872" cy="1340768"/>
          </a:xfrm>
        </p:spPr>
        <p:txBody>
          <a:bodyPr>
            <a:normAutofit/>
          </a:bodyPr>
          <a:lstStyle>
            <a:lvl1pPr marL="0" indent="0" algn="ctr">
              <a:buNone/>
              <a:defRPr lang="ru-RU" sz="3600" i="1" kern="1200" dirty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Fangsong Std R" pitchFamily="18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A261-48E9-404C-82C2-A62918F5FF08}" type="datetime1">
              <a:rPr lang="ru-RU" smtClean="0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27EC-03D3-4336-8FB7-338458A4A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1017-DD35-4FE1-9EC2-4EF8C52F4700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ED10-6080-4CB4-9DC2-2A2936633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D794-F422-4141-A9DE-757B838AB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C7F9-36E1-41FB-AA52-9D3423376009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2CBB-4B19-4A76-A0A8-9B5E6BEC3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5FDC-21ED-4EDF-98B3-D474A3E69A6F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B17C-7408-4392-9667-68CDF4B7AA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3AB-B91E-4A74-9557-AFAF7A498E63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1A7C-285A-4508-A896-96CACF9ED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3BC8-E772-4CF3-8E15-6D75621CDB0D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1939-8701-4E5D-90E7-9BE2833E2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ACAC-F57A-486E-9850-1B33BC190114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9792-5C13-4029-9252-0249474E3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C81C-805F-4A56-AA10-9486BFC714E0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3CD5-A523-478B-8B9C-C87EFAC082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3302-CEC0-43C6-9CE0-1446E10B7B7C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091E-DCBA-435C-B716-F8EEF99D6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FA27-A025-4E8B-8346-38B7CD41987C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2436-4A24-4D26-89A8-10CAC79568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B05A-C68D-4629-A478-E9C470969925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C054-83F5-4E94-B8F9-EE2773D55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E6"/>
            </a:gs>
            <a:gs pos="5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 userDrawn="1"/>
        </p:nvSpPr>
        <p:spPr>
          <a:xfrm>
            <a:off x="468313" y="549275"/>
            <a:ext cx="8207375" cy="5543550"/>
          </a:xfrm>
          <a:prstGeom prst="roundRect">
            <a:avLst/>
          </a:prstGeom>
          <a:noFill/>
          <a:ln w="28575">
            <a:solidFill>
              <a:srgbClr val="4E4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468313" y="260350"/>
            <a:ext cx="8207375" cy="1152525"/>
          </a:xfrm>
          <a:prstGeom prst="roundRect">
            <a:avLst/>
          </a:prstGeom>
          <a:solidFill>
            <a:srgbClr val="ADADD7"/>
          </a:solidFill>
          <a:ln w="28575">
            <a:solidFill>
              <a:srgbClr val="555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21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844675"/>
            <a:ext cx="7848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ury" pitchFamily="18" charset="0"/>
                <a:cs typeface="+mn-cs"/>
              </a:defRPr>
            </a:lvl1pPr>
          </a:lstStyle>
          <a:p>
            <a:pPr>
              <a:defRPr/>
            </a:pPr>
            <a:fld id="{41A0E8FF-6F98-44B2-A5F9-8650918F670F}" type="datetime1">
              <a:rPr lang="ru-RU" smtClean="0"/>
              <a:pPr>
                <a:defRPr/>
              </a:pPr>
              <a:t>14.11.2014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Century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603157-093B-49D4-A8BD-07F1CFA23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00007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Adobe Fangsong Std R" pitchFamily="18" charset="-128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7D"/>
          </a:solidFill>
          <a:latin typeface="Arial" charset="0"/>
          <a:ea typeface="Adobe Fangsong Std R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cio-info@prosv.ru" TargetMode="External"/><Relationship Id="rId2" Type="http://schemas.openxmlformats.org/officeDocument/2006/relationships/hyperlink" Target="http://prosv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59" y="1355834"/>
            <a:ext cx="8607972" cy="2827283"/>
          </a:xfrm>
        </p:spPr>
        <p:txBody>
          <a:bodyPr>
            <a:noAutofit/>
          </a:bodyPr>
          <a:lstStyle/>
          <a:p>
            <a:r>
              <a:rPr lang="ru-RU" sz="4500" dirty="0" smtClean="0"/>
              <a:t>Итоговая оценка выпускников начальной школы: окружающий мир</a:t>
            </a:r>
            <a:endParaRPr lang="ru-RU" sz="4500" dirty="0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 rot="10800000" flipV="1">
            <a:off x="531813" y="5022890"/>
            <a:ext cx="82311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200" b="1" dirty="0" smtClean="0">
                <a:solidFill>
                  <a:srgbClr val="00007D"/>
                </a:solidFill>
              </a:rPr>
              <a:t>Демидова Марина Юрьевна,</a:t>
            </a:r>
            <a:r>
              <a:rPr lang="ru-RU" sz="2000" b="1" dirty="0" smtClean="0">
                <a:solidFill>
                  <a:srgbClr val="00007D"/>
                </a:solidFill>
              </a:rPr>
              <a:t> </a:t>
            </a:r>
          </a:p>
          <a:p>
            <a:pPr algn="r">
              <a:spcBef>
                <a:spcPct val="20000"/>
              </a:spcBef>
            </a:pPr>
            <a:r>
              <a:rPr lang="ru-RU" sz="2000" b="1" i="1" dirty="0" smtClean="0">
                <a:solidFill>
                  <a:srgbClr val="00007D"/>
                </a:solidFill>
              </a:rPr>
              <a:t>к.п.н., начальник экспертно-аналитического отдела Московского центра качества образования (МЦКО)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784225" y="1556792"/>
            <a:ext cx="4040188" cy="658813"/>
          </a:xfrm>
          <a:extLst/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Естествознание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sz="half" idx="2"/>
          </p:nvPr>
        </p:nvSpPr>
        <p:spPr>
          <a:xfrm>
            <a:off x="493713" y="2205038"/>
            <a:ext cx="4330700" cy="3846512"/>
          </a:xfrm>
        </p:spPr>
        <p:txBody>
          <a:bodyPr rtlCol="0">
            <a:normAutofit fontScale="92500"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обнаруживать простейшие взаимосвязи между живой и неживой природой, взаимосвязи в живой природе; использовать их для объяснения необходимости бережного отношения к природе;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определять характер взаимоотношений человека и природы, находить примеры влияния этих отношений на природные объекты, здоровье и безопасность человека;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понимать необходимость здорового образа жизни, соблюдения правил безопасного поведения; использовать знания о строении и функционировании организма человека для сохранения и укрепления своего здоровья.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lnSpc>
                <a:spcPct val="115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64188" y="2290763"/>
            <a:ext cx="3106737" cy="3846512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Выявление причинно-следственных связей: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Использование в жизни (здоровье и безопасность)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19700" y="3248025"/>
            <a:ext cx="431800" cy="14446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895850" y="5084763"/>
            <a:ext cx="647700" cy="14446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464050" y="2276475"/>
            <a:ext cx="647700" cy="2087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48680"/>
            <a:ext cx="8229600" cy="636588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Планируемые результаты ОМ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11939-8701-4E5D-90E7-9BE2833E2A9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idx="1"/>
          </p:nvPr>
        </p:nvSpPr>
        <p:spPr>
          <a:xfrm>
            <a:off x="471488" y="1286751"/>
            <a:ext cx="4040187" cy="658813"/>
          </a:xfrm>
          <a:extLst/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Обществознание</a:t>
            </a:r>
          </a:p>
        </p:txBody>
      </p:sp>
      <p:sp>
        <p:nvSpPr>
          <p:cNvPr id="11268" name="Содержимое 5"/>
          <p:cNvSpPr>
            <a:spLocks noGrp="1"/>
          </p:cNvSpPr>
          <p:nvPr>
            <p:ph sz="half" idx="2"/>
          </p:nvPr>
        </p:nvSpPr>
        <p:spPr>
          <a:xfrm>
            <a:off x="542157" y="1842541"/>
            <a:ext cx="4040187" cy="4319587"/>
          </a:xfrm>
        </p:spPr>
        <p:txBody>
          <a:bodyPr rtlCol="0">
            <a:normAutofit lnSpcReduction="10000"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узнавать государственную символику Российской Федерации и своего региона; описывать достопримечательности столицы и родного края; находить на карте мира Российскую Федерацию, на карте России — Москву, свой регион и его главный город;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различать прошлое, настоящее, будущее; соотносить изученные исторические события с датами, конкретную дату с веком; находить место изученных событий на «ленте времени»;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используя дополнительные источники информации (на бумажных и электронных носителях, в том числе в контролируемом Интернете), находить факты, относящиеся к образу жизни, обычаям и верованиям своих предков; на основе имеющихся знаний отличать реальные исторические факты от вымыслов;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6798" y="1865696"/>
            <a:ext cx="3346450" cy="3315904"/>
          </a:xfr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Знаниевый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компонент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020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160020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Методологические умения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511675" y="3429000"/>
            <a:ext cx="142875" cy="25193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48680"/>
            <a:ext cx="8229600" cy="636588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Планируемые результаты 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11939-8701-4E5D-90E7-9BE2833E2A9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2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4040187" cy="658813"/>
          </a:xfrm>
          <a:extLst/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Обществознание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2"/>
          </p:nvPr>
        </p:nvSpPr>
        <p:spPr>
          <a:xfrm>
            <a:off x="468313" y="1989138"/>
            <a:ext cx="4535487" cy="4319587"/>
          </a:xfrm>
        </p:spPr>
        <p:txBody>
          <a:bodyPr/>
          <a:lstStyle/>
          <a:p>
            <a:pPr algn="just" eaLnBrk="1" hangingPunct="1"/>
            <a:r>
              <a:rPr lang="ru-RU" altLang="ru-RU" sz="1400" dirty="0" smtClean="0"/>
              <a:t>оценивать характер взаимоотношений людей в различных социальных группах (семья, общество сверстников, этнос), в том числе с позиции развития этических чувств, доброжелательности эмоционально-нравственной отзывчивости, понимания чувств других людей и сопереживания им;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1400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1400" dirty="0" smtClean="0"/>
          </a:p>
          <a:p>
            <a:pPr algn="just" eaLnBrk="1" hangingPunct="1"/>
            <a:r>
              <a:rPr lang="ru-RU" altLang="ru-RU" sz="1400" dirty="0" smtClean="0"/>
              <a:t>использовать различные справочные издания (словари, энциклопедии, включая компьютерные) и детскую литературу о человеке и обществе с целью поиска познавательной информации, ответов на вопросы, объяснений, для создания собственных устных или письменных высказываний.</a:t>
            </a:r>
          </a:p>
          <a:p>
            <a:pPr algn="just" eaLnBrk="1" hangingPunct="1"/>
            <a:endParaRPr lang="ru-RU" altLang="ru-RU" sz="1400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51500" y="1989138"/>
            <a:ext cx="3035300" cy="3844925"/>
          </a:xfrm>
        </p:spPr>
        <p:txBody>
          <a:bodyPr rtlCol="0"/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Ценностный компонент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020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Читательские умения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293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5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Планируемые результаты ОМ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148263" y="2781300"/>
            <a:ext cx="360362" cy="4603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219700" y="4868863"/>
            <a:ext cx="360363" cy="4603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11939-8701-4E5D-90E7-9BE2833E2A9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2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36904" cy="79208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Особенности КИМ по окружающему миру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1700213"/>
            <a:ext cx="7921625" cy="3763962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388620" indent="-342900" algn="just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Перенос акцента со 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знаниевой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составляющей на оценку 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сфомрированности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умений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(владение понятийным аппаратом, методологические умения,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общелогические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приемы, работа с информацией)</a:t>
            </a:r>
          </a:p>
          <a:p>
            <a:pPr marL="388620" indent="-3429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Отбор опорного содержания (на пересечении содержания вариативных УМК), использование контекстных заданий.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Два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комплекта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работ</a:t>
            </a:r>
            <a:endParaRPr lang="ru-RU" sz="2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07708" lvl="1" indent="-3429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индивидуальных достижений обучающихся</a:t>
            </a:r>
          </a:p>
          <a:p>
            <a:pPr marL="707708" lvl="1" indent="-3429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состояния системы начального образования</a:t>
            </a:r>
          </a:p>
          <a:p>
            <a:pPr marL="364808" lvl="1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0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56727" cy="1143000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3100" dirty="0" smtClean="0">
                <a:solidFill>
                  <a:srgbClr val="002060"/>
                </a:solidFill>
              </a:rPr>
              <a:t>Оценка </a:t>
            </a:r>
            <a:r>
              <a:rPr lang="ru-RU" sz="3100" dirty="0">
                <a:solidFill>
                  <a:srgbClr val="002060"/>
                </a:solidFill>
              </a:rPr>
              <a:t>индивидуальных </a:t>
            </a:r>
            <a:r>
              <a:rPr lang="ru-RU" sz="3100" dirty="0" smtClean="0">
                <a:solidFill>
                  <a:srgbClr val="002060"/>
                </a:solidFill>
              </a:rPr>
              <a:t>достижений.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Конструирование группы вариантов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188" y="1557339"/>
            <a:ext cx="7870660" cy="3109254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Каждый вариант: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соответствии с требованиями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построению итоговой  работы для выпускников начальной школы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ОМ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Проверка всех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Равноценность по сложности.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1900" dirty="0" smtClean="0">
              <a:solidFill>
                <a:srgbClr val="FFC000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900" dirty="0">
                <a:solidFill>
                  <a:srgbClr val="FFC000"/>
                </a:solidFill>
              </a:rPr>
              <a:t/>
            </a:r>
            <a:br>
              <a:rPr lang="ru-RU" sz="1900" dirty="0">
                <a:solidFill>
                  <a:srgbClr val="FFC000"/>
                </a:solidFill>
              </a:rPr>
            </a:b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Серия вариантов: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Проверка каждого ПР как на базовом, так и на повышенном уровнях сложности.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Проверка всех содержательных тем.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51252"/>
              </p:ext>
            </p:extLst>
          </p:nvPr>
        </p:nvGraphicFramePr>
        <p:xfrm>
          <a:off x="1806682" y="4560560"/>
          <a:ext cx="5729235" cy="14396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58521"/>
                <a:gridCol w="1485357"/>
                <a:gridCol w="1485357"/>
              </a:tblGrid>
              <a:tr h="426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Раздел курса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заданий в варианте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заданий в 4 вариантах (серии)</a:t>
                      </a:r>
                    </a:p>
                  </a:txBody>
                  <a:tcPr marL="68587" marR="68587" marT="0" marB="0" horzOverflow="overflow"/>
                </a:tc>
              </a:tr>
              <a:tr h="337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 и природа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56-61</a:t>
                      </a:r>
                    </a:p>
                  </a:txBody>
                  <a:tcPr marL="68587" marR="68587" marT="0" marB="0" horzOverflow="overflow"/>
                </a:tc>
              </a:tr>
              <a:tr h="337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 и общество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20-22</a:t>
                      </a:r>
                    </a:p>
                  </a:txBody>
                  <a:tcPr marL="68587" marR="68587" marT="0" marB="0" horzOverflow="overflow"/>
                </a:tc>
              </a:tr>
              <a:tr h="3376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7" marR="6858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7" marR="68587" marT="0" marB="0" horzOverflow="overflow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7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16503" y="407331"/>
            <a:ext cx="6685569" cy="916972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Оценка индивидуальных достижений 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endParaRPr lang="ru-RU" sz="3200" b="1" dirty="0" smtClean="0">
              <a:effectLst/>
            </a:endParaRPr>
          </a:p>
        </p:txBody>
      </p:sp>
      <p:sp>
        <p:nvSpPr>
          <p:cNvPr id="32819" name="Rectangle 107"/>
          <p:cNvSpPr>
            <a:spLocks noChangeArrowheads="1"/>
          </p:cNvSpPr>
          <p:nvPr/>
        </p:nvSpPr>
        <p:spPr bwMode="auto">
          <a:xfrm>
            <a:off x="499925" y="1431938"/>
            <a:ext cx="39972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ПРИМЕР. Базовый уровень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19" y="2706123"/>
            <a:ext cx="4424386" cy="286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07"/>
          <p:cNvSpPr>
            <a:spLocks noChangeArrowheads="1"/>
          </p:cNvSpPr>
          <p:nvPr/>
        </p:nvSpPr>
        <p:spPr bwMode="auto">
          <a:xfrm>
            <a:off x="4497223" y="2398346"/>
            <a:ext cx="39972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ПРИМЕР.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Повышенный уровень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6" y="1724325"/>
            <a:ext cx="3809316" cy="24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27856" y="338473"/>
            <a:ext cx="5367337" cy="1204912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Оценка индивидуальных достижений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31776" name="Rectangle 4"/>
          <p:cNvSpPr>
            <a:spLocks noChangeArrowheads="1"/>
          </p:cNvSpPr>
          <p:nvPr/>
        </p:nvSpPr>
        <p:spPr bwMode="auto">
          <a:xfrm>
            <a:off x="682077" y="3559432"/>
            <a:ext cx="49199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9875" algn="just">
              <a:tabLst>
                <a:tab pos="269875" algn="l"/>
              </a:tabLst>
              <a:defRPr/>
            </a:pPr>
            <a:r>
              <a:rPr lang="ru-RU" sz="1400" b="1" i="1" dirty="0">
                <a:solidFill>
                  <a:srgbClr val="002060"/>
                </a:solidFill>
                <a:cs typeface="Times New Roman" pitchFamily="18" charset="0"/>
              </a:rPr>
              <a:t>Анализ по двум направлениям:</a:t>
            </a:r>
            <a:endParaRPr lang="ru-RU" sz="1400" b="1" i="1" dirty="0">
              <a:solidFill>
                <a:srgbClr val="002060"/>
              </a:solidFill>
            </a:endParaRPr>
          </a:p>
          <a:p>
            <a:pPr indent="269875" algn="just" eaLnBrk="0" hangingPunct="0">
              <a:buFontTx/>
              <a:buChar char="•"/>
              <a:tabLst>
                <a:tab pos="269875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Индивидуальная оценка уровня достижения выпускником планируемых результатов обучения по предмету «Окружающий мир».</a:t>
            </a:r>
            <a:endParaRPr lang="ru-RU" sz="1400" dirty="0">
              <a:solidFill>
                <a:srgbClr val="002060"/>
              </a:solidFill>
            </a:endParaRPr>
          </a:p>
          <a:p>
            <a:pPr indent="269875" algn="just" eaLnBrk="0" hangingPunct="0">
              <a:buFontTx/>
              <a:buChar char="•"/>
              <a:tabLst>
                <a:tab pos="269875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Анализ  достижения группой тестируемых всего спектра планируемых результатов по предмету «Окружающий мир».</a:t>
            </a:r>
          </a:p>
          <a:p>
            <a:pPr indent="269875" algn="just" eaLnBrk="0" hangingPunct="0">
              <a:buFontTx/>
              <a:buChar char="•"/>
              <a:tabLst>
                <a:tab pos="269875" algn="l"/>
              </a:tabLst>
              <a:defRPr/>
            </a:pPr>
            <a:endParaRPr lang="ru-RU" sz="1400" dirty="0">
              <a:cs typeface="Times New Roman" pitchFamily="18" charset="0"/>
            </a:endParaRPr>
          </a:p>
          <a:p>
            <a:pPr indent="269875" algn="just" eaLnBrk="0" hangingPunct="0">
              <a:tabLst>
                <a:tab pos="269875" algn="l"/>
              </a:tabLst>
              <a:defRPr/>
            </a:pPr>
            <a:r>
              <a:rPr lang="ru-RU" sz="1400" b="1" i="1" dirty="0">
                <a:cs typeface="Times New Roman" pitchFamily="18" charset="0"/>
              </a:rPr>
              <a:t> 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49656"/>
              </p:ext>
            </p:extLst>
          </p:nvPr>
        </p:nvGraphicFramePr>
        <p:xfrm>
          <a:off x="6256283" y="515469"/>
          <a:ext cx="2088931" cy="525780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33992"/>
                <a:gridCol w="954939"/>
              </a:tblGrid>
              <a:tr h="947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 проверяемых планируемых результатов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заданий в одном из вариантов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1.10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  <a:tr h="253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75" marR="65275" marT="0" marB="0" horzOverflow="overflow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63333"/>
              </p:ext>
            </p:extLst>
          </p:nvPr>
        </p:nvGraphicFramePr>
        <p:xfrm>
          <a:off x="682078" y="1935710"/>
          <a:ext cx="5004019" cy="11438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92426"/>
                <a:gridCol w="1053478"/>
                <a:gridCol w="877898"/>
                <a:gridCol w="1580217"/>
              </a:tblGrid>
              <a:tr h="195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Уровни сложности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заданий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Макс. балл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%от макс. балла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</a:tr>
              <a:tr h="195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Базовый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</a:tr>
              <a:tr h="195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Повышенный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</a:tr>
              <a:tr h="290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8883"/>
              </p:ext>
            </p:extLst>
          </p:nvPr>
        </p:nvGraphicFramePr>
        <p:xfrm>
          <a:off x="809297" y="4122355"/>
          <a:ext cx="7239000" cy="213360"/>
        </p:xfrm>
        <a:graphic>
          <a:graphicData uri="http://schemas.openxmlformats.org/drawingml/2006/table">
            <a:tbl>
              <a:tblPr/>
              <a:tblGrid>
                <a:gridCol w="301751"/>
                <a:gridCol w="1507999"/>
                <a:gridCol w="301751"/>
                <a:gridCol w="1507999"/>
                <a:gridCol w="301751"/>
                <a:gridCol w="1507999"/>
                <a:gridCol w="301751"/>
                <a:gridCol w="1507999"/>
              </a:tblGrid>
              <a:tr h="21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воробье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дятле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3)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синице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4)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сойке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47" name="Rectangle 1"/>
          <p:cNvSpPr>
            <a:spLocks noChangeArrowheads="1"/>
          </p:cNvSpPr>
          <p:nvPr/>
        </p:nvSpPr>
        <p:spPr bwMode="auto">
          <a:xfrm>
            <a:off x="683171" y="2786063"/>
            <a:ext cx="774645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Узнавать объект по описанию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«Головка у этой птички в чёрной шапочке, спинка, крылья и хвост тёмные, а грудка ярко-жёлтая, будто в жёлтый </a:t>
            </a:r>
            <a:r>
              <a:rPr lang="ru-RU" altLang="ru-RU" sz="14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жилетик</a:t>
            </a: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нарядилась. Летом она питается жучками и гусеницами, а зимой, в бескормицу, ест всё: и разные зёрнышки, и крошки хлеба, и варёные овощи. Но больше всего птица эта любит свежее несолёное сало». 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 какой птице идет речь в тексте?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8" name="Rectangle 3"/>
          <p:cNvSpPr>
            <a:spLocks noChangeArrowheads="1"/>
          </p:cNvSpPr>
          <p:nvPr/>
        </p:nvSpPr>
        <p:spPr bwMode="auto">
          <a:xfrm>
            <a:off x="809297" y="4429125"/>
            <a:ext cx="64773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Различать объект по рисункам, фотографиям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Определи, какому дереву принадлежат листья и плоды на рисунке. </a:t>
            </a: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66" y="4203783"/>
            <a:ext cx="895961" cy="15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Rectangle 4"/>
          <p:cNvSpPr>
            <a:spLocks noChangeArrowheads="1"/>
          </p:cNvSpPr>
          <p:nvPr/>
        </p:nvSpPr>
        <p:spPr bwMode="auto">
          <a:xfrm>
            <a:off x="546538" y="1071563"/>
            <a:ext cx="8311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Соотносить объект с описанием или характерным свойством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7338" y="352425"/>
            <a:ext cx="8448675" cy="7191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Типология заданий. </a:t>
            </a:r>
            <a:endParaRPr lang="ru-RU" sz="20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различать изученные объекты и явления природы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04322"/>
              </p:ext>
            </p:extLst>
          </p:nvPr>
        </p:nvGraphicFramePr>
        <p:xfrm>
          <a:off x="683171" y="1881188"/>
          <a:ext cx="7148512" cy="854076"/>
        </p:xfrm>
        <a:graphic>
          <a:graphicData uri="http://schemas.openxmlformats.org/drawingml/2006/table">
            <a:tbl>
              <a:tblPr/>
              <a:tblGrid>
                <a:gridCol w="299774"/>
                <a:gridCol w="6848738"/>
              </a:tblGrid>
              <a:tr h="21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растворяет твердые вещества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плавится при высокой температуре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3)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сохраняет постоянный объем, но не сохраняет форму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4)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сохраняет ни постоянный объем, ни форму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61" name="Rectangle 5"/>
          <p:cNvSpPr>
            <a:spLocks noChangeArrowheads="1"/>
          </p:cNvSpPr>
          <p:nvPr/>
        </p:nvSpPr>
        <p:spPr bwMode="auto">
          <a:xfrm>
            <a:off x="683170" y="1357313"/>
            <a:ext cx="68177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Воздух при комнатной температуре является газом. Какое из перечисленных ниже свойств присуще только газу?</a:t>
            </a: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60605"/>
              </p:ext>
            </p:extLst>
          </p:nvPr>
        </p:nvGraphicFramePr>
        <p:xfrm>
          <a:off x="1083305" y="4953000"/>
          <a:ext cx="5715000" cy="213360"/>
        </p:xfrm>
        <a:graphic>
          <a:graphicData uri="http://schemas.openxmlformats.org/drawingml/2006/table">
            <a:tbl>
              <a:tblPr/>
              <a:tblGrid>
                <a:gridCol w="360947"/>
                <a:gridCol w="782053"/>
                <a:gridCol w="360947"/>
                <a:gridCol w="782053"/>
                <a:gridCol w="360947"/>
                <a:gridCol w="661737"/>
                <a:gridCol w="481264"/>
                <a:gridCol w="1925052"/>
              </a:tblGrid>
              <a:tr h="21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дуб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береза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клен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ива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71" name="Rectangle 6"/>
          <p:cNvSpPr>
            <a:spLocks noChangeArrowheads="1"/>
          </p:cNvSpPr>
          <p:nvPr/>
        </p:nvSpPr>
        <p:spPr bwMode="auto">
          <a:xfrm>
            <a:off x="809297" y="5286375"/>
            <a:ext cx="626301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Приводить примеры объектов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Приведи два примера полевых культур, которые выращивают в вашей местности.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Ответ: ___________________________________________.</a:t>
            </a: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609600" y="1513489"/>
            <a:ext cx="775729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О какой природной зоне идет речь в тексте?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«Лето здесь очень жаркое и засушливое. Поверхность земли днем может нагреваться до 70°.  Многие животные и растения приспособились к этим условиям. Например, корни верблюжьей колючки проникают на глубину почти 20 м и оттуда добывают воду».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1) зона тундры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2) зона лесов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3) зона степей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4) зона пустынь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«Это твердое горючее вещество черного цвета. Образовалось данное полезное ископаемое из остатков древних растений, причем сначала образовался торф, а уже затем это более плотное вещество. Добывают его в шахтах и карьерах и используют как топливо». 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</a:rPr>
              <a:t>Определи</a:t>
            </a: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, о каком полезном ископаемом идет речь в тексте.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1) Железная 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</a:rPr>
              <a:t>руда      2</a:t>
            </a: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) Каменный 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</a:rPr>
              <a:t>уголь        3</a:t>
            </a: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ru-RU" altLang="ru-RU" sz="1400" dirty="0" smtClean="0">
                <a:solidFill>
                  <a:schemeClr val="tx1"/>
                </a:solidFill>
                <a:latin typeface="Arial" charset="0"/>
              </a:rPr>
              <a:t>Нефть          4</a:t>
            </a: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) Песок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Arial" charset="0"/>
              </a:rPr>
              <a:t>«</a:t>
            </a: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Животные линяют. Многие заготавливают корм, утепляют свои жилища.  Другие — усиленно питаются и откладывают жир, затем залегают в спячку».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Эти явления характерны для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</a:rPr>
              <a:t>1)птиц осенью             2) рыб весной                 3) зверей осенью                4) зверей весной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438" y="476250"/>
            <a:ext cx="8448675" cy="4381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Типология заданий.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Узнавать объекты по описанию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239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Типология заданий. Описание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6389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102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819807" y="4485511"/>
            <a:ext cx="792890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Весной по берегам прудов и болот можно часто увидеть яркие желтые цветы калужницы болотной. Ниже приведен перечень свойств этого растения. Выбери из них те, которые относятся к </a:t>
            </a:r>
            <a:r>
              <a:rPr lang="ru-RU" altLang="ru-RU" sz="11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внешнему виду</a:t>
            </a:r>
            <a:r>
              <a:rPr lang="ru-RU" altLang="ru-RU" sz="1100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калужницы. Запиши в ответе буквы всех верных утверждений.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Цветки калужницы яркого желтого цвета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Цветет калужница обычно в мае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Калужницы ядовиты для домашних животных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Г.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Листья калужницы по форме напоминают сердечко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Растет калужница по берегам рек и озер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Е.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Калужница – многолетнее растение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Ответ: _______________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83104" y="1405902"/>
            <a:ext cx="79571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При описании одного из фруктов Володя использовал следующие слова: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А. ароматный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Б. оранжевый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В. теплый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Г. сочный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Д. блестящий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Е. сладкий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Выбери  два свойства, которые Володя определил, используя зрение.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Запиши выбранные буквы </a:t>
            </a:r>
            <a:r>
              <a:rPr lang="ru-RU" altLang="ru-RU" sz="1100" dirty="0" smtClean="0">
                <a:solidFill>
                  <a:schemeClr val="tx1"/>
                </a:solidFill>
                <a:latin typeface="Arial" charset="0"/>
              </a:rPr>
              <a:t>_____________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Различные свойства тел мы определяем, используя разные чувства. Запиши в таблицу, какие свойства  лимона можно определить при помощи каждого из перечисленных чувств.  В каждой строчке запиши по одному слову.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	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39134"/>
              </p:ext>
            </p:extLst>
          </p:nvPr>
        </p:nvGraphicFramePr>
        <p:xfrm>
          <a:off x="3584027" y="3525236"/>
          <a:ext cx="2964739" cy="830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4501"/>
                <a:gridCol w="1870238"/>
              </a:tblGrid>
              <a:tr h="20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Чувства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Свойства лимона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Зрение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Осязание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52" marR="6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09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92" y="3571601"/>
            <a:ext cx="1127213" cy="7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2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08000" y="2195999"/>
            <a:ext cx="2628000" cy="17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2400" dirty="0">
                <a:solidFill>
                  <a:srgbClr val="0070C0"/>
                </a:solidFill>
                <a:cs typeface="+mn-cs"/>
              </a:rPr>
              <a:t>Индивидуальные</a:t>
            </a: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0070C0"/>
                </a:solidFill>
                <a:cs typeface="+mn-cs"/>
              </a:rPr>
              <a:t>достижения</a:t>
            </a: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0070C0"/>
                </a:solidFill>
                <a:cs typeface="+mn-cs"/>
              </a:rPr>
              <a:t>учащихся</a:t>
            </a:r>
          </a:p>
        </p:txBody>
      </p:sp>
      <p:sp>
        <p:nvSpPr>
          <p:cNvPr id="11271" name="Скругленный прямоугольник 7"/>
          <p:cNvSpPr>
            <a:spLocks noChangeArrowheads="1"/>
          </p:cNvSpPr>
          <p:nvPr/>
        </p:nvSpPr>
        <p:spPr bwMode="auto">
          <a:xfrm>
            <a:off x="107950" y="4319588"/>
            <a:ext cx="2627313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  <a:latin typeface="Arial" charset="0"/>
              </a:rPr>
              <a:t>Состояние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  <a:latin typeface="Arial" charset="0"/>
              </a:rPr>
              <a:t>системы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  <a:latin typeface="Arial" charset="0"/>
              </a:rPr>
              <a:t>начального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  <a:latin typeface="Arial" charset="0"/>
              </a:rPr>
              <a:t>образования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 bwMode="auto">
          <a:xfrm>
            <a:off x="2771775" y="1655763"/>
            <a:ext cx="1800225" cy="396875"/>
          </a:xfrm>
          <a:prstGeom prst="round2Same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70C0"/>
                </a:solidFill>
                <a:cs typeface="+mn-cs"/>
              </a:rPr>
              <a:t>предметные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 bwMode="auto">
          <a:xfrm>
            <a:off x="4679950" y="1655763"/>
            <a:ext cx="2376488" cy="396875"/>
          </a:xfrm>
          <a:prstGeom prst="round2Same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i="1" dirty="0" err="1">
                <a:solidFill>
                  <a:srgbClr val="0070C0"/>
                </a:solidFill>
                <a:cs typeface="+mn-cs"/>
              </a:rPr>
              <a:t>метапредметные</a:t>
            </a:r>
            <a:endParaRPr lang="ru-RU" sz="2000" b="1" i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 bwMode="auto">
          <a:xfrm>
            <a:off x="7143768" y="1643050"/>
            <a:ext cx="1871662" cy="396875"/>
          </a:xfrm>
          <a:prstGeom prst="round2Same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70C0"/>
                </a:solidFill>
                <a:cs typeface="+mn-cs"/>
              </a:rPr>
              <a:t>личностные</a:t>
            </a:r>
          </a:p>
        </p:txBody>
      </p:sp>
      <p:sp>
        <p:nvSpPr>
          <p:cNvPr id="11275" name="Прямоугольник 6"/>
          <p:cNvSpPr>
            <a:spLocks noChangeArrowheads="1"/>
          </p:cNvSpPr>
          <p:nvPr/>
        </p:nvSpPr>
        <p:spPr bwMode="auto">
          <a:xfrm>
            <a:off x="2771775" y="2195513"/>
            <a:ext cx="504825" cy="466725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7D"/>
                </a:solidFill>
                <a:latin typeface="Arial" charset="0"/>
              </a:rPr>
              <a:t>РЯ</a:t>
            </a:r>
          </a:p>
        </p:txBody>
      </p:sp>
      <p:sp>
        <p:nvSpPr>
          <p:cNvPr id="11276" name="Прямоугольник 12"/>
          <p:cNvSpPr>
            <a:spLocks noChangeArrowheads="1"/>
          </p:cNvSpPr>
          <p:nvPr/>
        </p:nvSpPr>
        <p:spPr bwMode="auto">
          <a:xfrm>
            <a:off x="3419475" y="2195513"/>
            <a:ext cx="504825" cy="468312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7D"/>
                </a:solidFill>
                <a:latin typeface="Arial" charset="0"/>
              </a:rPr>
              <a:t>МА</a:t>
            </a:r>
          </a:p>
        </p:txBody>
      </p:sp>
      <p:sp>
        <p:nvSpPr>
          <p:cNvPr id="11277" name="Прямоугольник 13"/>
          <p:cNvSpPr>
            <a:spLocks noChangeArrowheads="1"/>
          </p:cNvSpPr>
          <p:nvPr/>
        </p:nvSpPr>
        <p:spPr bwMode="auto">
          <a:xfrm>
            <a:off x="4068763" y="2195513"/>
            <a:ext cx="503237" cy="468312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7D"/>
                </a:solidFill>
                <a:latin typeface="Arial" charset="0"/>
              </a:rPr>
              <a:t>ОМ</a:t>
            </a:r>
          </a:p>
        </p:txBody>
      </p:sp>
      <p:sp>
        <p:nvSpPr>
          <p:cNvPr id="11278" name="Прямоугольник 14"/>
          <p:cNvSpPr>
            <a:spLocks noChangeArrowheads="1"/>
          </p:cNvSpPr>
          <p:nvPr/>
        </p:nvSpPr>
        <p:spPr bwMode="auto">
          <a:xfrm>
            <a:off x="4679950" y="2195513"/>
            <a:ext cx="2376488" cy="9731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Комплексные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работы с текстом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на </a:t>
            </a:r>
            <a:r>
              <a:rPr lang="ru-RU" altLang="ru-RU" sz="1800" dirty="0" err="1">
                <a:solidFill>
                  <a:srgbClr val="0070C0"/>
                </a:solidFill>
                <a:latin typeface="Arial" charset="0"/>
              </a:rPr>
              <a:t>межпредметной</a:t>
            </a:r>
            <a:endParaRPr lang="ru-RU" altLang="ru-RU" sz="1800" dirty="0">
              <a:solidFill>
                <a:srgbClr val="0070C0"/>
              </a:solidFill>
              <a:latin typeface="Arial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основе</a:t>
            </a:r>
          </a:p>
        </p:txBody>
      </p:sp>
      <p:sp>
        <p:nvSpPr>
          <p:cNvPr id="11279" name="Прямоугольник 15"/>
          <p:cNvSpPr>
            <a:spLocks noChangeArrowheads="1"/>
          </p:cNvSpPr>
          <p:nvPr/>
        </p:nvSpPr>
        <p:spPr bwMode="auto">
          <a:xfrm>
            <a:off x="2771775" y="2700338"/>
            <a:ext cx="1800225" cy="118745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70C0"/>
                </a:solidFill>
                <a:latin typeface="Arial" charset="0"/>
              </a:rPr>
              <a:t>Основа: </a:t>
            </a:r>
            <a:endParaRPr lang="ru-RU" altLang="ru-RU" sz="1600" dirty="0" smtClean="0">
              <a:solidFill>
                <a:srgbClr val="0070C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</a:rPr>
              <a:t>Планируемые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</a:rPr>
              <a:t>результаты</a:t>
            </a:r>
            <a:endParaRPr lang="ru-RU" altLang="ru-RU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70C0"/>
                </a:solidFill>
                <a:latin typeface="Arial" charset="0"/>
              </a:rPr>
              <a:t>блок «Выпуск-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70C0"/>
                </a:solidFill>
                <a:latin typeface="Arial" charset="0"/>
              </a:rPr>
              <a:t>ник научится»</a:t>
            </a:r>
          </a:p>
        </p:txBody>
      </p:sp>
      <p:sp>
        <p:nvSpPr>
          <p:cNvPr id="11280" name="Прямоугольник 16"/>
          <p:cNvSpPr>
            <a:spLocks noChangeArrowheads="1"/>
          </p:cNvSpPr>
          <p:nvPr/>
        </p:nvSpPr>
        <p:spPr bwMode="auto">
          <a:xfrm>
            <a:off x="2771775" y="4319588"/>
            <a:ext cx="504825" cy="468312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РЯ</a:t>
            </a:r>
          </a:p>
        </p:txBody>
      </p:sp>
      <p:sp>
        <p:nvSpPr>
          <p:cNvPr id="11281" name="Прямоугольник 17"/>
          <p:cNvSpPr>
            <a:spLocks noChangeArrowheads="1"/>
          </p:cNvSpPr>
          <p:nvPr/>
        </p:nvSpPr>
        <p:spPr bwMode="auto">
          <a:xfrm>
            <a:off x="2771775" y="4824413"/>
            <a:ext cx="1800225" cy="1150937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70C0"/>
                </a:solidFill>
                <a:latin typeface="Arial" charset="0"/>
              </a:rPr>
              <a:t>Основа: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</a:rPr>
              <a:t>Планируемые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Arial" charset="0"/>
              </a:rPr>
              <a:t>результаты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</a:rPr>
              <a:t>блоков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  <a:latin typeface="Arial" charset="0"/>
              </a:rPr>
              <a:t>«</a:t>
            </a:r>
            <a:r>
              <a:rPr lang="ru-RU" altLang="ru-RU" sz="1300" dirty="0">
                <a:solidFill>
                  <a:srgbClr val="0070C0"/>
                </a:solidFill>
                <a:latin typeface="Arial" charset="0"/>
              </a:rPr>
              <a:t>Выпускник научится»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70C0"/>
                </a:solidFill>
                <a:latin typeface="Arial" charset="0"/>
              </a:rPr>
              <a:t>и «</a:t>
            </a:r>
            <a:r>
              <a:rPr lang="ru-RU" altLang="ru-RU" sz="1300" i="1" dirty="0">
                <a:solidFill>
                  <a:srgbClr val="0070C0"/>
                </a:solidFill>
                <a:latin typeface="Arial" charset="0"/>
              </a:rPr>
              <a:t>Выпускник полу-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i="1" dirty="0" err="1">
                <a:solidFill>
                  <a:srgbClr val="0070C0"/>
                </a:solidFill>
                <a:latin typeface="Arial" charset="0"/>
              </a:rPr>
              <a:t>чит</a:t>
            </a:r>
            <a:r>
              <a:rPr lang="ru-RU" altLang="ru-RU" sz="1300" i="1" dirty="0">
                <a:solidFill>
                  <a:srgbClr val="0070C0"/>
                </a:solidFill>
                <a:latin typeface="Arial" charset="0"/>
              </a:rPr>
              <a:t> возможность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i="1" dirty="0">
                <a:solidFill>
                  <a:srgbClr val="0070C0"/>
                </a:solidFill>
                <a:latin typeface="Arial" charset="0"/>
              </a:rPr>
              <a:t>научиться</a:t>
            </a:r>
            <a:r>
              <a:rPr lang="ru-RU" altLang="ru-RU" sz="1300" i="1" dirty="0" smtClean="0">
                <a:solidFill>
                  <a:srgbClr val="0070C0"/>
                </a:solidFill>
                <a:latin typeface="Arial" charset="0"/>
              </a:rPr>
              <a:t>»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282" name="Прямоугольник 18"/>
          <p:cNvSpPr>
            <a:spLocks noChangeArrowheads="1"/>
          </p:cNvSpPr>
          <p:nvPr/>
        </p:nvSpPr>
        <p:spPr bwMode="auto">
          <a:xfrm>
            <a:off x="3419475" y="4319588"/>
            <a:ext cx="504825" cy="468312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МА</a:t>
            </a:r>
          </a:p>
        </p:txBody>
      </p:sp>
      <p:sp>
        <p:nvSpPr>
          <p:cNvPr id="11283" name="Прямоугольник 19"/>
          <p:cNvSpPr>
            <a:spLocks noChangeArrowheads="1"/>
          </p:cNvSpPr>
          <p:nvPr/>
        </p:nvSpPr>
        <p:spPr bwMode="auto">
          <a:xfrm>
            <a:off x="4068763" y="4319588"/>
            <a:ext cx="503237" cy="468312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ОМ</a:t>
            </a:r>
          </a:p>
        </p:txBody>
      </p:sp>
      <p:sp>
        <p:nvSpPr>
          <p:cNvPr id="11284" name="Прямоугольник 21"/>
          <p:cNvSpPr>
            <a:spLocks noChangeArrowheads="1"/>
          </p:cNvSpPr>
          <p:nvPr/>
        </p:nvSpPr>
        <p:spPr bwMode="auto">
          <a:xfrm>
            <a:off x="7164388" y="4319588"/>
            <a:ext cx="1871662" cy="10810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dirty="0">
                <a:solidFill>
                  <a:srgbClr val="0070C0"/>
                </a:solidFill>
              </a:rPr>
              <a:t>Анкеты:</a:t>
            </a:r>
          </a:p>
          <a:p>
            <a:pPr>
              <a:lnSpc>
                <a:spcPct val="85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0070C0"/>
                </a:solidFill>
              </a:rPr>
              <a:t>самооценка</a:t>
            </a:r>
          </a:p>
          <a:p>
            <a:pPr>
              <a:lnSpc>
                <a:spcPct val="85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0070C0"/>
                </a:solidFill>
              </a:rPr>
              <a:t>отношение</a:t>
            </a:r>
          </a:p>
          <a:p>
            <a:pPr>
              <a:lnSpc>
                <a:spcPct val="85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0070C0"/>
                </a:solidFill>
              </a:rPr>
              <a:t>мотивация</a:t>
            </a:r>
          </a:p>
        </p:txBody>
      </p:sp>
      <p:sp>
        <p:nvSpPr>
          <p:cNvPr id="11285" name="Прямоугольник 22"/>
          <p:cNvSpPr>
            <a:spLocks noChangeArrowheads="1"/>
          </p:cNvSpPr>
          <p:nvPr/>
        </p:nvSpPr>
        <p:spPr bwMode="auto">
          <a:xfrm>
            <a:off x="4679950" y="3203575"/>
            <a:ext cx="2376488" cy="7207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Групповой проект: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индивидуальный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уровень</a:t>
            </a:r>
          </a:p>
        </p:txBody>
      </p:sp>
      <p:sp>
        <p:nvSpPr>
          <p:cNvPr id="11286" name="Прямоугольник 23"/>
          <p:cNvSpPr>
            <a:spLocks noChangeArrowheads="1"/>
          </p:cNvSpPr>
          <p:nvPr/>
        </p:nvSpPr>
        <p:spPr bwMode="auto">
          <a:xfrm>
            <a:off x="4679950" y="4319588"/>
            <a:ext cx="2376488" cy="1655762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ТО ЖЕ +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Групповой проект: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уровень группы</a:t>
            </a:r>
          </a:p>
        </p:txBody>
      </p:sp>
      <p:sp>
        <p:nvSpPr>
          <p:cNvPr id="11287" name="Прямоугольник 24"/>
          <p:cNvSpPr>
            <a:spLocks noChangeArrowheads="1"/>
          </p:cNvSpPr>
          <p:nvPr/>
        </p:nvSpPr>
        <p:spPr bwMode="auto">
          <a:xfrm>
            <a:off x="7164388" y="2195513"/>
            <a:ext cx="1871662" cy="17287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Arial" charset="0"/>
              </a:rPr>
              <a:t>Не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Arial" charset="0"/>
              </a:rPr>
              <a:t>допустимо</a:t>
            </a:r>
          </a:p>
        </p:txBody>
      </p:sp>
      <p:sp>
        <p:nvSpPr>
          <p:cNvPr id="11288" name="Прямоугольник 25"/>
          <p:cNvSpPr>
            <a:spLocks noChangeArrowheads="1"/>
          </p:cNvSpPr>
          <p:nvPr/>
        </p:nvSpPr>
        <p:spPr bwMode="auto">
          <a:xfrm>
            <a:off x="7164388" y="5400675"/>
            <a:ext cx="1871662" cy="5397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Моральные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дилеммы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87388" y="6199188"/>
            <a:ext cx="7773987" cy="434975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b="1" i="1" dirty="0">
                <a:solidFill>
                  <a:srgbClr val="0070C0"/>
                </a:solidFill>
                <a:cs typeface="+mn-cs"/>
              </a:rPr>
              <a:t>Контекстная информация,  анкеты для учителей и родителей </a:t>
            </a: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gray">
          <a:xfrm>
            <a:off x="76200" y="0"/>
            <a:ext cx="8996363" cy="14128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Общее описание модели мониторинга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комплексной оценки качества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начального общего образования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48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7411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60" y="3427029"/>
            <a:ext cx="894733" cy="13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 rot="10800000" flipV="1">
            <a:off x="781957" y="3245351"/>
            <a:ext cx="7300497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Известно, что подорожник –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многолетнее травянистое светолюбивое растение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Используя эти сведения и рисунок, выбери из приведенного ниже списка нужные утверждения для описания этого растения.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Округлые листья на длинных черешках собраны в розетку. Мелкие цветки образуют соцветие на длинном стебле.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Большие резные листья располагаются поочередно на одревесневших ветвях.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В первый год растение образует розетка листьев. На следующий год на зеленых стеблях образуются цветки, а затем семена, после чего растение погибает.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Г.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В первый год после прорастания семян образуется только розетка листьев. В последующие годы растение цветет и образует семена. На зиму надземная часть отмирает, а весной листья отрастают вновь.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Встречается на открытых солнечных местах по обочинам дорог, на пустырях, на лугах.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Лучше всего растет в укромных местах по плотными кронами раскидистых лиственных деревьев или в лиственных лесах.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Запиши буквы выбранных утверждений.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Ответ: _________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1649" y="1508399"/>
            <a:ext cx="74554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Богомол –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хищное насекомое.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Какими признаками должно обладать это животное, даже если ты его никогда не видел. Выбери </a:t>
            </a:r>
            <a:r>
              <a:rPr lang="ru-RU" altLang="ru-RU" sz="11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два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признака этого животного.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А. Тело покрыто чешуей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Б. Имеет членистое тело, состоящее из трех частей.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В. Впадает в спячку в засушливые периоды.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Г. Питается другими животными.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Д. Имеет желтую и зеленую окраску перьев на крыльях.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Ответ: ___________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625" y="500063"/>
            <a:ext cx="8305800" cy="5095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Типология заданий. Описание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51033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Типология заданий. Описание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8435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33" y="1735029"/>
            <a:ext cx="1485045" cy="9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6" y="1735029"/>
            <a:ext cx="1204913" cy="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r="22925"/>
          <a:stretch>
            <a:fillRect/>
          </a:stretch>
        </p:blipFill>
        <p:spPr bwMode="auto">
          <a:xfrm>
            <a:off x="5068764" y="1735029"/>
            <a:ext cx="911635" cy="9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500062" y="1488966"/>
            <a:ext cx="86439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889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фотографии сделаны семьей Валеры в путешествии по степи. </a:t>
            </a:r>
            <a:endParaRPr lang="ru-RU" altLang="ru-RU" sz="12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 rot="10800000" flipV="1">
            <a:off x="571500" y="2719388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Представь, что ты тоже путешествовал по степи. Напиши рассказ из 3-4 предложений о том, что ты увидел во время своей поездки. В своем рассказе обязательно укажи:</a:t>
            </a:r>
            <a:endParaRPr lang="ru-RU" altLang="ru-RU" sz="12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растения можно встретить в степи;</a:t>
            </a:r>
            <a:endParaRPr lang="ru-RU" altLang="ru-RU" sz="12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животные там обитают;</a:t>
            </a:r>
            <a:endParaRPr lang="ru-RU" altLang="ru-RU" sz="12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занимаются жители степи.</a:t>
            </a:r>
            <a:endParaRPr lang="ru-RU" altLang="ru-RU" sz="12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785813" y="3791744"/>
            <a:ext cx="5857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 загадку и выполни задание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«Я из крошки-бочки вылез,</a:t>
            </a:r>
            <a:b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Корешки пустил и вырос,</a:t>
            </a:r>
            <a:b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 высок я и могуч,</a:t>
            </a:r>
            <a:b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боюсь ни гроз, ни туч.</a:t>
            </a:r>
            <a:b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кормлю свиней и белок —</a:t>
            </a:r>
            <a:b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Ничего, что плод мой мелок».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загадке легко узнать дуб, ведь в  ней говорится о том, как выглядит это дерево, как размножается и чем помогает животным.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785812" y="5500688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Напиши свою загадку о </a:t>
            </a:r>
            <a:r>
              <a:rPr lang="ru-RU" alt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рябине</a:t>
            </a:r>
            <a:r>
              <a:rPr lang="ru-RU" alt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указав три признака этого растения. (Загадку в стихах писать не нужно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67" y="3898106"/>
            <a:ext cx="190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2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50" y="548680"/>
            <a:ext cx="8305800" cy="51033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Типология заданий. Классификация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52876"/>
              </p:ext>
            </p:extLst>
          </p:nvPr>
        </p:nvGraphicFramePr>
        <p:xfrm>
          <a:off x="2714836" y="3679114"/>
          <a:ext cx="4223755" cy="504003"/>
        </p:xfrm>
        <a:graphic>
          <a:graphicData uri="http://schemas.openxmlformats.org/drawingml/2006/table">
            <a:tbl>
              <a:tblPr/>
              <a:tblGrid>
                <a:gridCol w="1421565"/>
                <a:gridCol w="880890"/>
                <a:gridCol w="800424"/>
                <a:gridCol w="1120876"/>
              </a:tblGrid>
              <a:tr h="168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Звери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Обитают на суше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Обитают в воде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1" name="Rectangle 2"/>
          <p:cNvSpPr>
            <a:spLocks noChangeArrowheads="1"/>
          </p:cNvSpPr>
          <p:nvPr/>
        </p:nvSpPr>
        <p:spPr bwMode="auto">
          <a:xfrm>
            <a:off x="669925" y="3001590"/>
            <a:ext cx="733895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Перед тобой названия пяти животных: 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карась, пингвин, дельфин, ласточка, волк.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Дополни таблицу названиями этих животных, расположив названия животных в нужных клетках таблицы.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82" name="Rectangle 22"/>
          <p:cNvSpPr>
            <a:spLocks noChangeArrowheads="1"/>
          </p:cNvSpPr>
          <p:nvPr/>
        </p:nvSpPr>
        <p:spPr bwMode="auto">
          <a:xfrm>
            <a:off x="620530" y="4303743"/>
            <a:ext cx="462638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630238" algn="l"/>
                <a:tab pos="650875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Прочитай предложенные ниже названия животных и названия групп животных.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           насекомые          </a:t>
            </a:r>
            <a:r>
              <a:rPr lang="ru-RU" altLang="ru-RU" sz="11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пресмыкающиеся      </a:t>
            </a:r>
            <a:r>
              <a:rPr lang="ru-RU" altLang="ru-RU" sz="11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муравей </a:t>
            </a:r>
            <a:endParaRPr lang="ru-RU" altLang="ru-RU" sz="1100" b="1" dirty="0">
              <a:solidFill>
                <a:schemeClr val="tx1"/>
              </a:solidFill>
              <a:latin typeface="Arial" charset="0"/>
              <a:ea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          </a:t>
            </a:r>
            <a:r>
              <a:rPr lang="ru-RU" altLang="ru-RU" sz="11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крокодил             </a:t>
            </a:r>
            <a:r>
              <a:rPr lang="ru-RU" altLang="ru-RU" sz="11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пчела                          </a:t>
            </a:r>
            <a:r>
              <a:rPr lang="ru-RU" altLang="ru-RU" sz="11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 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лиса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           </a:t>
            </a:r>
            <a:r>
              <a:rPr lang="ru-RU" altLang="ru-RU" sz="11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корова                   ящерица                       млекопитающие</a:t>
            </a:r>
            <a:endParaRPr lang="ru-RU" altLang="ru-RU" sz="1100" b="1" dirty="0">
              <a:solidFill>
                <a:schemeClr val="tx1"/>
              </a:solidFill>
              <a:latin typeface="Arial" charset="0"/>
              <a:ea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</a:rPr>
              <a:t>   </a:t>
            </a:r>
            <a:r>
              <a:rPr lang="ru-RU" altLang="ru-RU" sz="1100" dirty="0" smtClean="0">
                <a:solidFill>
                  <a:schemeClr val="tx1"/>
                </a:solidFill>
                <a:latin typeface="Arial" charset="0"/>
                <a:ea typeface="Calibri" pitchFamily="34" charset="0"/>
              </a:rPr>
              <a:t>Выдели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  <a:ea typeface="Calibri" pitchFamily="34" charset="0"/>
              </a:rPr>
              <a:t>три группы животных. Запиши название групп  в среднюю строку, а названия животных из этих групп в нижнюю строку приведенной ниже схемы. </a:t>
            </a: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9483" name="Group 1"/>
          <p:cNvGrpSpPr>
            <a:grpSpLocks noChangeAspect="1"/>
          </p:cNvGrpSpPr>
          <p:nvPr/>
        </p:nvGrpSpPr>
        <p:grpSpPr bwMode="auto">
          <a:xfrm>
            <a:off x="4678823" y="4387850"/>
            <a:ext cx="3940175" cy="1366838"/>
            <a:chOff x="2281" y="3666"/>
            <a:chExt cx="6916" cy="2369"/>
          </a:xfrm>
        </p:grpSpPr>
        <p:sp>
          <p:nvSpPr>
            <p:cNvPr id="1948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281" y="3666"/>
              <a:ext cx="6916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Rectangle 20"/>
            <p:cNvSpPr>
              <a:spLocks noChangeArrowheads="1"/>
            </p:cNvSpPr>
            <p:nvPr/>
          </p:nvSpPr>
          <p:spPr bwMode="auto">
            <a:xfrm>
              <a:off x="5106" y="3951"/>
              <a:ext cx="169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100" dirty="0" smtClean="0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животные</a:t>
              </a:r>
              <a:endParaRPr lang="ru-RU" altLang="ru-RU" sz="1800" dirty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487" name="Rectangle 19"/>
            <p:cNvSpPr>
              <a:spLocks noChangeArrowheads="1"/>
            </p:cNvSpPr>
            <p:nvPr/>
          </p:nvSpPr>
          <p:spPr bwMode="auto">
            <a:xfrm>
              <a:off x="2987" y="4781"/>
              <a:ext cx="1129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88" name="Rectangle 18"/>
            <p:cNvSpPr>
              <a:spLocks noChangeArrowheads="1"/>
            </p:cNvSpPr>
            <p:nvPr/>
          </p:nvSpPr>
          <p:spPr bwMode="auto">
            <a:xfrm>
              <a:off x="5387" y="4781"/>
              <a:ext cx="1129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89" name="Rectangle 17"/>
            <p:cNvSpPr>
              <a:spLocks noChangeArrowheads="1"/>
            </p:cNvSpPr>
            <p:nvPr/>
          </p:nvSpPr>
          <p:spPr bwMode="auto">
            <a:xfrm>
              <a:off x="7646" y="4781"/>
              <a:ext cx="1130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90" name="Rectangle 16"/>
            <p:cNvSpPr>
              <a:spLocks noChangeArrowheads="1"/>
            </p:cNvSpPr>
            <p:nvPr/>
          </p:nvSpPr>
          <p:spPr bwMode="auto">
            <a:xfrm>
              <a:off x="2563" y="5756"/>
              <a:ext cx="847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91" name="Rectangle 15"/>
            <p:cNvSpPr>
              <a:spLocks noChangeArrowheads="1"/>
            </p:cNvSpPr>
            <p:nvPr/>
          </p:nvSpPr>
          <p:spPr bwMode="auto">
            <a:xfrm>
              <a:off x="3693" y="5756"/>
              <a:ext cx="845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92" name="Rectangle 14"/>
            <p:cNvSpPr>
              <a:spLocks noChangeArrowheads="1"/>
            </p:cNvSpPr>
            <p:nvPr/>
          </p:nvSpPr>
          <p:spPr bwMode="auto">
            <a:xfrm>
              <a:off x="4963" y="5756"/>
              <a:ext cx="846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93" name="Rectangle 13"/>
            <p:cNvSpPr>
              <a:spLocks noChangeArrowheads="1"/>
            </p:cNvSpPr>
            <p:nvPr/>
          </p:nvSpPr>
          <p:spPr bwMode="auto">
            <a:xfrm>
              <a:off x="6093" y="5756"/>
              <a:ext cx="845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94" name="Rectangle 12"/>
            <p:cNvSpPr>
              <a:spLocks noChangeArrowheads="1"/>
            </p:cNvSpPr>
            <p:nvPr/>
          </p:nvSpPr>
          <p:spPr bwMode="auto">
            <a:xfrm>
              <a:off x="7222" y="5756"/>
              <a:ext cx="846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95" name="Rectangle 11"/>
            <p:cNvSpPr>
              <a:spLocks noChangeArrowheads="1"/>
            </p:cNvSpPr>
            <p:nvPr/>
          </p:nvSpPr>
          <p:spPr bwMode="auto">
            <a:xfrm>
              <a:off x="8352" y="5756"/>
              <a:ext cx="845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Constantia" pitchFamily="18" charset="0"/>
              </a:endParaRPr>
            </a:p>
          </p:txBody>
        </p:sp>
        <p:sp>
          <p:nvSpPr>
            <p:cNvPr id="19496" name="Line 10"/>
            <p:cNvSpPr>
              <a:spLocks noChangeShapeType="1"/>
            </p:cNvSpPr>
            <p:nvPr/>
          </p:nvSpPr>
          <p:spPr bwMode="auto">
            <a:xfrm flipH="1">
              <a:off x="3410" y="4084"/>
              <a:ext cx="1695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9"/>
            <p:cNvSpPr>
              <a:spLocks noChangeShapeType="1"/>
            </p:cNvSpPr>
            <p:nvPr/>
          </p:nvSpPr>
          <p:spPr bwMode="auto">
            <a:xfrm>
              <a:off x="6799" y="4084"/>
              <a:ext cx="141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Line 8"/>
            <p:cNvSpPr>
              <a:spLocks noChangeShapeType="1"/>
            </p:cNvSpPr>
            <p:nvPr/>
          </p:nvSpPr>
          <p:spPr bwMode="auto">
            <a:xfrm>
              <a:off x="5952" y="4363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Line 7"/>
            <p:cNvSpPr>
              <a:spLocks noChangeShapeType="1"/>
            </p:cNvSpPr>
            <p:nvPr/>
          </p:nvSpPr>
          <p:spPr bwMode="auto">
            <a:xfrm flipH="1">
              <a:off x="2846" y="5060"/>
              <a:ext cx="564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Line 6"/>
            <p:cNvSpPr>
              <a:spLocks noChangeShapeType="1"/>
            </p:cNvSpPr>
            <p:nvPr/>
          </p:nvSpPr>
          <p:spPr bwMode="auto">
            <a:xfrm>
              <a:off x="3552" y="5060"/>
              <a:ext cx="564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Line 5"/>
            <p:cNvSpPr>
              <a:spLocks noChangeShapeType="1"/>
            </p:cNvSpPr>
            <p:nvPr/>
          </p:nvSpPr>
          <p:spPr bwMode="auto">
            <a:xfrm flipH="1">
              <a:off x="5387" y="5060"/>
              <a:ext cx="423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Line 4"/>
            <p:cNvSpPr>
              <a:spLocks noChangeShapeType="1"/>
            </p:cNvSpPr>
            <p:nvPr/>
          </p:nvSpPr>
          <p:spPr bwMode="auto">
            <a:xfrm>
              <a:off x="6234" y="5060"/>
              <a:ext cx="423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Line 3"/>
            <p:cNvSpPr>
              <a:spLocks noChangeShapeType="1"/>
            </p:cNvSpPr>
            <p:nvPr/>
          </p:nvSpPr>
          <p:spPr bwMode="auto">
            <a:xfrm flipH="1">
              <a:off x="7646" y="5060"/>
              <a:ext cx="423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Line 2"/>
            <p:cNvSpPr>
              <a:spLocks noChangeShapeType="1"/>
            </p:cNvSpPr>
            <p:nvPr/>
          </p:nvSpPr>
          <p:spPr bwMode="auto">
            <a:xfrm>
              <a:off x="8493" y="5060"/>
              <a:ext cx="282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84" name="Прямоугольник 2"/>
          <p:cNvSpPr>
            <a:spLocks noChangeArrowheads="1"/>
          </p:cNvSpPr>
          <p:nvPr/>
        </p:nvSpPr>
        <p:spPr bwMode="auto">
          <a:xfrm>
            <a:off x="449846" y="145354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Выбери из приведенного ниже списка слов и словосочетаний те, которые обозначают явления природы.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А. тушение пожара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Б. извержение вулкана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В. изготовление асфальта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Г. землетрясение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Д. подножие холма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Е. выпадение дождя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75807"/>
              </p:ext>
            </p:extLst>
          </p:nvPr>
        </p:nvGraphicFramePr>
        <p:xfrm>
          <a:off x="571500" y="5000625"/>
          <a:ext cx="8286749" cy="982662"/>
        </p:xfrm>
        <a:graphic>
          <a:graphicData uri="http://schemas.openxmlformats.org/drawingml/2006/table">
            <a:tbl>
              <a:tblPr/>
              <a:tblGrid>
                <a:gridCol w="6827783"/>
                <a:gridCol w="1458966"/>
              </a:tblGrid>
              <a:tr h="98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:                                                                                                                                           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latin typeface="Times New Roman"/>
                          <a:ea typeface="Calibri"/>
                          <a:cs typeface="Times New Roman"/>
                        </a:rPr>
                        <a:t>торф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?_____________                                                                                                                       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?_____________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Примеры: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мел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Calibri"/>
                          <a:cs typeface="Times New Roman"/>
                        </a:rPr>
                        <a:t>?________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ru-RU" sz="1400" i="1" dirty="0" smtClean="0">
                          <a:latin typeface="Times New Roman"/>
                          <a:ea typeface="Calibri"/>
                          <a:cs typeface="Times New Roman"/>
                        </a:rPr>
                        <a:t>_______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3857623" y="4536280"/>
            <a:ext cx="1400175" cy="642939"/>
          </a:xfrm>
          <a:prstGeom prst="ellipse">
            <a:avLst/>
          </a:prstGeom>
          <a:solidFill>
            <a:srgbClr val="D6E3B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Полезные ископаемые</a:t>
            </a:r>
            <a:endParaRPr lang="ru-RU" altLang="ru-RU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0486" name="AutoShape 5"/>
          <p:cNvCxnSpPr>
            <a:cxnSpLocks noChangeShapeType="1"/>
          </p:cNvCxnSpPr>
          <p:nvPr/>
        </p:nvCxnSpPr>
        <p:spPr bwMode="auto">
          <a:xfrm flipH="1">
            <a:off x="3429000" y="4966713"/>
            <a:ext cx="377798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AutoShape 4"/>
          <p:cNvCxnSpPr>
            <a:cxnSpLocks noChangeShapeType="1"/>
          </p:cNvCxnSpPr>
          <p:nvPr/>
        </p:nvCxnSpPr>
        <p:spPr bwMode="auto">
          <a:xfrm>
            <a:off x="5222245" y="5036344"/>
            <a:ext cx="414337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Oval 3"/>
          <p:cNvSpPr>
            <a:spLocks noChangeArrowheads="1"/>
          </p:cNvSpPr>
          <p:nvPr/>
        </p:nvSpPr>
        <p:spPr bwMode="auto">
          <a:xfrm>
            <a:off x="2081048" y="5000625"/>
            <a:ext cx="1347952" cy="805190"/>
          </a:xfrm>
          <a:prstGeom prst="ellipse">
            <a:avLst/>
          </a:prstGeom>
          <a:solidFill>
            <a:srgbClr val="D6E3B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? _________</a:t>
            </a:r>
            <a:endParaRPr lang="ru-RU" altLang="ru-RU" sz="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9" name="Oval 2"/>
          <p:cNvSpPr>
            <a:spLocks noChangeArrowheads="1"/>
          </p:cNvSpPr>
          <p:nvPr/>
        </p:nvSpPr>
        <p:spPr bwMode="auto">
          <a:xfrm>
            <a:off x="5707117" y="4935536"/>
            <a:ext cx="1633592" cy="870279"/>
          </a:xfrm>
          <a:prstGeom prst="ellipse">
            <a:avLst/>
          </a:prstGeom>
          <a:solidFill>
            <a:srgbClr val="D6E3B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Используются </a:t>
            </a:r>
            <a:endParaRPr lang="ru-RU" altLang="ru-RU" sz="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в строительстве</a:t>
            </a:r>
            <a:endParaRPr lang="ru-RU" altLang="ru-RU" sz="18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585185" y="3401627"/>
            <a:ext cx="80724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тобой названия шести различных полезных ископаемых. </a:t>
            </a:r>
            <a:endParaRPr lang="ru-RU" altLang="ru-RU" sz="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каменный уголь, мел,  нефть,  мрамор,  гранит,  торф</a:t>
            </a:r>
            <a:endParaRPr lang="ru-RU" altLang="ru-RU" sz="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 их на две группы и заполни приведенную ниже схему. Возле каждого знака «?» необходимо записать название одного из полезных ископаемых или общее свойство группы полезных ископаемых. Свойство для другой группы уже приведено на схеме. </a:t>
            </a:r>
            <a:endParaRPr lang="ru-RU" altLang="ru-RU" sz="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642938" y="1466687"/>
            <a:ext cx="8215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238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Перед тобой названия шести разных растений. 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лиственница, укроп, сосна, ясень, мята, земляника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Раздели растения на две группы по выбранному тобой признаку.</a:t>
            </a:r>
            <a:r>
              <a:rPr lang="ru-RU" altLang="ru-RU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Заполни таблицу: запиши в ней общее название для каждой группы растений и перечисли растения, которые относятся к этой группе.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53835"/>
              </p:ext>
            </p:extLst>
          </p:nvPr>
        </p:nvGraphicFramePr>
        <p:xfrm>
          <a:off x="1035844" y="2376488"/>
          <a:ext cx="7429500" cy="7318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60463"/>
                <a:gridCol w="2796107"/>
                <a:gridCol w="347293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Общее название группы растений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Названия растений, относящихся к данной группе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Группа 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Группа 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468504" y="659233"/>
            <a:ext cx="8305800" cy="510334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Типология заданий. Классификация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9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504" y="659233"/>
            <a:ext cx="8305800" cy="510334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Типология заданий. Сравнение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662342" y="1477963"/>
            <a:ext cx="7725104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Тебе необходимо сравнить двух птиц: деревенскую ласточку и дятла.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Выбери из приведенного списка все вопросы, которые можно использовать для сравнения этих птиц. Обведи номера выбранных вопросов.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1. Умеет ли дятел передвигаться по стволам деревьев вниз головой?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2. Какого цвета оперение крыльев у этих птиц?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3. Чем отличается гнездо деревенской ласточки от гнезда ласточки-береговушки?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4. Могут ли дятел и ласточка питаться семечками?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5. Сможет ли ласточка жить в дупле дерева, сделанного дятлом?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600649" y="3410662"/>
            <a:ext cx="8003026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Сравни молоко и нефть. Для этого заполни пропуски (а-г) в таблице. Образец заполнения таблицы приведен в первой строке.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На основании заполненной таблицы сделай вывод о том, какие свойства нефти и молока одинаковы, а какие различны. Запиши вывод.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Вывод: ____________________________________________________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31913" y="3948113"/>
          <a:ext cx="6184900" cy="1051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61979"/>
                <a:gridCol w="1483843"/>
                <a:gridCol w="1339078"/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Вопросы для сравнения</a:t>
                      </a:r>
                      <a:endParaRPr lang="ru-RU" sz="1200" b="1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Молоко</a:t>
                      </a:r>
                      <a:endParaRPr lang="ru-RU" sz="1200" b="1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Нефть</a:t>
                      </a:r>
                      <a:endParaRPr lang="ru-RU" sz="1200" b="1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42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effectLst/>
                        </a:rPr>
                        <a:t>1. Сохраняет ли жидкость форму при переливании в другой сосуд? </a:t>
                      </a:r>
                      <a:endParaRPr lang="ru-RU" sz="1200" b="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effectLst/>
                        </a:rPr>
                        <a:t>не сохраняет</a:t>
                      </a:r>
                      <a:endParaRPr lang="ru-RU" sz="1200" b="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effectLst/>
                        </a:rPr>
                        <a:t>не сохраняет</a:t>
                      </a:r>
                      <a:endParaRPr lang="ru-RU" sz="1200" b="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2101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200" b="0" u="none">
                          <a:effectLst/>
                        </a:rPr>
                        <a:t>Прозрачна ли жидкость?</a:t>
                      </a:r>
                      <a:endParaRPr lang="ru-RU" sz="1200" b="0" u="none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effectLst/>
                        </a:rPr>
                        <a:t>(а)</a:t>
                      </a:r>
                      <a:endParaRPr lang="ru-RU" sz="1200" b="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effectLst/>
                        </a:rPr>
                        <a:t>(б)</a:t>
                      </a:r>
                      <a:endParaRPr lang="ru-RU" sz="1200" b="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  <a:tr h="210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>
                          <a:effectLst/>
                        </a:rPr>
                        <a:t>3. Какого цвета жидкость?</a:t>
                      </a:r>
                      <a:endParaRPr lang="ru-RU" sz="1200" b="0" u="none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>
                          <a:effectLst/>
                        </a:rPr>
                        <a:t>(в)</a:t>
                      </a:r>
                      <a:endParaRPr lang="ru-RU" sz="1200" b="0" u="none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effectLst/>
                        </a:rPr>
                        <a:t>(г)</a:t>
                      </a:r>
                      <a:endParaRPr lang="ru-RU" sz="1200" b="0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916026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8504" y="659233"/>
            <a:ext cx="8305800" cy="510334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Типология заданий. Сравнение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Типология заданий. Работа с текстами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51640" y="1534510"/>
            <a:ext cx="8035159" cy="4456387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Требования к текстам для контроля: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 текста должно выходить за рамки программного материала, но быть доступным для восприятия выпускникам начальной школы.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 заданиях используются незнакомые слова, то их значение должно быть понятно из текста.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Особенности заданий: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Поиск информации (по оглавлению, тип справочного издания, использование справочных изданий)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Тексты- инструкции, как особый вид текста (задания на понимание порядка действий, анализ нарушения инструкции)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Понимание  значения новых слов из контекста.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Преобразование информации  из текста в таблицу.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Нахождение ошибок в тексте (на основе имеющихся знаний и на основе справочной информации)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Формулировка информационного запроса на недостающую информацию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327EC-03D3-4336-8FB7-338458A4AE0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90" y="282903"/>
            <a:ext cx="6487620" cy="64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1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956" y="302689"/>
            <a:ext cx="65119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Критический анализ информации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5" y="1476541"/>
            <a:ext cx="7231117" cy="474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40523" y="1394438"/>
            <a:ext cx="574603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Выбор измерительного прибора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Тимур увидел в московском магазине термометр, изображенных на рисунке. С какой целью можно использовать этот термометр?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Измерить температуру кипящей воды в чайнике.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Следить за температурой внутри квартиры.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Изучить, как измеряли температуру в Древнем Египте во времена  фараонов.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Повесить за окно и  в течение года измерять температуру воздуха  на улице.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46628" cy="43889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Типология заданий. Методологические умения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46" y="1519325"/>
            <a:ext cx="1433441" cy="180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60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 b="15909"/>
          <a:stretch>
            <a:fillRect/>
          </a:stretch>
        </p:blipFill>
        <p:spPr bwMode="auto">
          <a:xfrm>
            <a:off x="1102809" y="3576638"/>
            <a:ext cx="1072830" cy="246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ChangeArrowheads="1"/>
          </p:cNvSpPr>
          <p:nvPr/>
        </p:nvSpPr>
        <p:spPr bwMode="auto">
          <a:xfrm rot="10800000" flipV="1">
            <a:off x="2175640" y="3337971"/>
            <a:ext cx="618254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Показания прибора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Утром Катя посмотрела на термометр, висящий за окном. Какому из советов должна последовать Катя на основании показаний термометра?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На улице тепло, 22 градусов выше нуля. Можно собираться на речку купаться.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На улице холодно больше 20 градусов  мороза. Нужно одеться в зимнюю куртку и не забыть варежки.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Погода солнечная, но прохладно. Температура чуть выше нуля.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Термометр предупреждает, что погода в течение дня может испортиться и сильно похолодает.</a:t>
            </a:r>
            <a:endParaRPr lang="ru-RU" altLang="ru-RU" sz="8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403221"/>
            <a:ext cx="1928648" cy="2196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0446DA"/>
                </a:solidFill>
                <a:effectLst/>
              </a:rPr>
              <a:t>TIMSS. </a:t>
            </a:r>
            <a:r>
              <a:rPr lang="ru-RU" sz="2000" dirty="0">
                <a:solidFill>
                  <a:srgbClr val="0446DA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0446DA"/>
                </a:solidFill>
                <a:effectLst/>
              </a:rPr>
              <a:t>8 класс.</a:t>
            </a:r>
            <a:br>
              <a:rPr lang="ru-RU" sz="2000" dirty="0" smtClean="0">
                <a:solidFill>
                  <a:srgbClr val="0446DA"/>
                </a:solidFill>
                <a:effectLst/>
              </a:rPr>
            </a:br>
            <a:r>
              <a:rPr lang="en-US" sz="2000" dirty="0" smtClean="0">
                <a:solidFill>
                  <a:srgbClr val="0446DA"/>
                </a:solidFill>
                <a:effectLst/>
              </a:rPr>
              <a:t/>
            </a:r>
            <a:br>
              <a:rPr lang="en-US" sz="2000" dirty="0" smtClean="0">
                <a:solidFill>
                  <a:srgbClr val="0446DA"/>
                </a:solidFill>
                <a:effectLst/>
              </a:rPr>
            </a:br>
            <a:r>
              <a:rPr lang="ru-RU" sz="2000" dirty="0" smtClean="0">
                <a:solidFill>
                  <a:srgbClr val="0446DA"/>
                </a:solidFill>
                <a:effectLst/>
              </a:rPr>
              <a:t>«Проходили» и </a:t>
            </a:r>
            <a:br>
              <a:rPr lang="ru-RU" sz="2000" dirty="0" smtClean="0">
                <a:solidFill>
                  <a:srgbClr val="0446DA"/>
                </a:solidFill>
                <a:effectLst/>
              </a:rPr>
            </a:br>
            <a:r>
              <a:rPr lang="ru-RU" sz="2000" dirty="0" smtClean="0">
                <a:solidFill>
                  <a:srgbClr val="0446DA"/>
                </a:solidFill>
                <a:effectLst/>
              </a:rPr>
              <a:t>«не проходили»</a:t>
            </a:r>
            <a:br>
              <a:rPr lang="ru-RU" sz="2000" dirty="0" smtClean="0">
                <a:solidFill>
                  <a:srgbClr val="0446DA"/>
                </a:solidFill>
                <a:effectLst/>
              </a:rPr>
            </a:br>
            <a:r>
              <a:rPr lang="ru-RU" sz="2000" dirty="0" smtClean="0">
                <a:solidFill>
                  <a:srgbClr val="0446DA"/>
                </a:solidFill>
                <a:effectLst/>
              </a:rPr>
              <a:t>ИЛИ</a:t>
            </a:r>
            <a:br>
              <a:rPr lang="ru-RU" sz="2000" dirty="0" smtClean="0">
                <a:solidFill>
                  <a:srgbClr val="0446DA"/>
                </a:solidFill>
                <a:effectLst/>
              </a:rPr>
            </a:br>
            <a:r>
              <a:rPr lang="ru-RU" sz="2000" dirty="0" smtClean="0">
                <a:solidFill>
                  <a:srgbClr val="0446DA"/>
                </a:solidFill>
                <a:effectLst/>
              </a:rPr>
              <a:t>«Прочность знаний» </a:t>
            </a:r>
            <a:br>
              <a:rPr lang="ru-RU" sz="2000" dirty="0" smtClean="0">
                <a:solidFill>
                  <a:srgbClr val="0446DA"/>
                </a:solidFill>
                <a:effectLst/>
              </a:rPr>
            </a:br>
            <a:r>
              <a:rPr lang="ru-RU" sz="2000" dirty="0" smtClean="0">
                <a:solidFill>
                  <a:srgbClr val="0446DA"/>
                </a:solidFill>
                <a:effectLst/>
              </a:rPr>
              <a:t>в ХХ</a:t>
            </a:r>
            <a:r>
              <a:rPr lang="en-US" sz="2000" dirty="0" smtClean="0">
                <a:solidFill>
                  <a:srgbClr val="0446DA"/>
                </a:solidFill>
                <a:effectLst/>
              </a:rPr>
              <a:t>I</a:t>
            </a:r>
            <a:r>
              <a:rPr lang="ru-RU" sz="2000" dirty="0" smtClean="0">
                <a:solidFill>
                  <a:srgbClr val="0446DA"/>
                </a:solidFill>
                <a:effectLst/>
              </a:rPr>
              <a:t> веке</a:t>
            </a:r>
            <a:endParaRPr lang="ru-RU" sz="2000" dirty="0">
              <a:solidFill>
                <a:srgbClr val="0446DA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89963644"/>
              </p:ext>
            </p:extLst>
          </p:nvPr>
        </p:nvGraphicFramePr>
        <p:xfrm>
          <a:off x="2983538" y="1780460"/>
          <a:ext cx="5546173" cy="14721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53215"/>
                <a:gridCol w="2692958"/>
              </a:tblGrid>
              <a:tr h="48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Раздел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Средний % выполнения всех заданий по данному разделу</a:t>
                      </a:r>
                      <a:endParaRPr lang="ru-RU" sz="140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4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Механические явления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53%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4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Тепловые явления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53%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4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Электромагнитные явления</a:t>
                      </a:r>
                      <a:endParaRPr lang="ru-RU" sz="140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59%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234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Звуковые и световые явления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53%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15383" name="Rectangle 1"/>
          <p:cNvSpPr>
            <a:spLocks noChangeArrowheads="1"/>
          </p:cNvSpPr>
          <p:nvPr/>
        </p:nvSpPr>
        <p:spPr bwMode="auto">
          <a:xfrm>
            <a:off x="2916588" y="1442323"/>
            <a:ext cx="5680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b="1" dirty="0">
                <a:ea typeface="Calibri" pitchFamily="34" charset="0"/>
                <a:cs typeface="Times New Roman" pitchFamily="18" charset="0"/>
              </a:rPr>
              <a:t>Результаты российских учащихся по разделам курса физики</a:t>
            </a:r>
            <a:endParaRPr lang="ru-RU" altLang="ru-RU" sz="1400" dirty="0">
              <a:ea typeface="Calibri" pitchFamily="34" charset="0"/>
              <a:cs typeface="Times New Roman" pitchFamily="18" charset="0"/>
            </a:endParaRPr>
          </a:p>
          <a:p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84" name="Прямоугольник 5"/>
          <p:cNvSpPr>
            <a:spLocks noChangeArrowheads="1"/>
          </p:cNvSpPr>
          <p:nvPr/>
        </p:nvSpPr>
        <p:spPr bwMode="auto">
          <a:xfrm>
            <a:off x="1030014" y="5329169"/>
            <a:ext cx="75666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C00000"/>
                </a:solidFill>
              </a:rPr>
              <a:t>Средний процент выполнения заданий по темам, которые учащиеся еще не изучали на момент проведения тестирования, практически не отличается от результатов по изученным разделам</a:t>
            </a:r>
            <a:r>
              <a:rPr lang="ru-RU" altLang="ru-RU" sz="1400" dirty="0">
                <a:solidFill>
                  <a:srgbClr val="C00000"/>
                </a:solidFill>
              </a:rPr>
              <a:t>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663823"/>
              </p:ext>
            </p:extLst>
          </p:nvPr>
        </p:nvGraphicFramePr>
        <p:xfrm>
          <a:off x="2929320" y="3611621"/>
          <a:ext cx="5589314" cy="17175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28929"/>
                <a:gridCol w="2560385"/>
              </a:tblGrid>
              <a:tr h="45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Раздел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effectLst/>
                        </a:rPr>
                        <a:t>Средний % выполнения всех заданий по данному разделу</a:t>
                      </a:r>
                      <a:endParaRPr lang="ru-RU" sz="140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</a:tr>
              <a:tr h="22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Растения, бактерии, грибы, лишайники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52%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2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Животные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52%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2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 и его здоровье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63%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2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effectLst/>
                        </a:rPr>
                        <a:t>Общие закономерности жизни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52%</a:t>
                      </a:r>
                      <a:endParaRPr lang="ru-RU" sz="140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15405" name="Rectangle 2"/>
          <p:cNvSpPr>
            <a:spLocks noChangeArrowheads="1"/>
          </p:cNvSpPr>
          <p:nvPr/>
        </p:nvSpPr>
        <p:spPr bwMode="auto">
          <a:xfrm>
            <a:off x="2987116" y="3293641"/>
            <a:ext cx="53959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400" b="1" dirty="0">
                <a:ea typeface="Calibri" pitchFamily="34" charset="0"/>
                <a:cs typeface="Times New Roman" pitchFamily="18" charset="0"/>
              </a:rPr>
              <a:t>Результаты российских учащихся по разделам курса биологии</a:t>
            </a:r>
            <a:endParaRPr lang="ru-RU" altLang="ru-RU" sz="1400" dirty="0">
              <a:ea typeface="Calibri" pitchFamily="34" charset="0"/>
              <a:cs typeface="Times New Roman" pitchFamily="18" charset="0"/>
            </a:endParaRPr>
          </a:p>
          <a:p>
            <a:endParaRPr lang="ru-RU" altLang="ru-RU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93834" y="289034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dirty="0" smtClean="0"/>
              <a:t>Опыт международных сравнительных исследований</a:t>
            </a:r>
            <a:endParaRPr lang="ru-RU" sz="2800" kern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5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63961"/>
              </p:ext>
            </p:extLst>
          </p:nvPr>
        </p:nvGraphicFramePr>
        <p:xfrm>
          <a:off x="1895721" y="2057618"/>
          <a:ext cx="5357485" cy="12916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8784"/>
                <a:gridCol w="983885"/>
                <a:gridCol w="1111244"/>
                <a:gridCol w="1963572"/>
              </a:tblGrid>
              <a:tr h="55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Масса воды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Температура воды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чайных ложек соли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Время, за которое весь соль растворялся в воде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4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370 сек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4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305 сек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4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 сек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4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 сек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26658" name="Rectangle 2"/>
          <p:cNvSpPr>
            <a:spLocks noChangeArrowheads="1"/>
          </p:cNvSpPr>
          <p:nvPr/>
        </p:nvSpPr>
        <p:spPr bwMode="auto">
          <a:xfrm>
            <a:off x="502527" y="1411287"/>
            <a:ext cx="8141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Определение гипотезы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Сережа  проводил опыт с поваренной солью и  водой. Он бросал в стакан с водой по 1 чайной ложке соли и следил за временем до ее полного растворения. В таблице представлены результаты его опыта.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59" name="Rectangle 3"/>
          <p:cNvSpPr>
            <a:spLocks noChangeArrowheads="1"/>
          </p:cNvSpPr>
          <p:nvPr/>
        </p:nvSpPr>
        <p:spPr bwMode="auto">
          <a:xfrm>
            <a:off x="502527" y="3342102"/>
            <a:ext cx="8143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Какое предположение проверял Сережа в своем опыте?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ea typeface="Calibri" pitchFamily="34" charset="0"/>
              </a:rPr>
              <a:t>Сколько соли растворяется в воде при разной температуре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Чем выше температура воды, тем больше соли в ней растворяется.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Как зависит время растворения соли от температуры воды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Как зависит масса растворенной соли от температуры воды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2450" y="476672"/>
            <a:ext cx="8305800" cy="43889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Типология заданий. Методологические умения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6661" name="Rectangle 8"/>
          <p:cNvSpPr>
            <a:spLocks noChangeArrowheads="1"/>
          </p:cNvSpPr>
          <p:nvPr/>
        </p:nvSpPr>
        <p:spPr bwMode="auto">
          <a:xfrm>
            <a:off x="857250" y="4390817"/>
            <a:ext cx="7786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Вывод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Ксюша налила в стакан воды и бросила в воду комочек почвы. В воде от комочка вверх стали подниматься пузырьки.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Какой вывод должна сделать Ксюша на основании своего опыта?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Почва вскоре полностью раствориться в воде.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 почве есть воздух, выделение которого и наблюдается в опыте.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Песчинки, содержащиеся в почве,  поднимаются вверх по мере нагревания воды.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 почве есть вода перегной, который разлагается в воде.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2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455833"/>
            <a:ext cx="8305800" cy="581772"/>
          </a:xfrm>
          <a:ln>
            <a:miter lim="800000"/>
            <a:headEnd/>
            <a:tailEnd/>
          </a:ln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Типология заданий. Методологические умения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 rot="10800000" flipV="1">
            <a:off x="500063" y="1676331"/>
            <a:ext cx="63579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Ход опыта.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Для того чтобы продемонстрировать, что воздух при нагревании расширяется, учитель провел опыт, изображенный на рисунке. Воздух в колбе нагревали горелкой. Пузырьки воздуха выходила из трубочки в воду. 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Как нужно изменить этот опыт, чтобы показать, что при охлаждении воздух сжимается?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Ответ: _________________________________________________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Каким образом в твоем опыте можно будет увидеть, что воздух сжимается?</a:t>
            </a:r>
            <a:endParaRPr lang="ru-RU" altLang="ru-RU" sz="1200" b="1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Ответ: ___________________________________________________</a:t>
            </a:r>
            <a:endParaRPr lang="ru-RU" altLang="ru-RU" sz="1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65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24" y="1643062"/>
            <a:ext cx="1460925" cy="15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Прямоугольник 2"/>
          <p:cNvSpPr>
            <a:spLocks noChangeArrowheads="1"/>
          </p:cNvSpPr>
          <p:nvPr/>
        </p:nvSpPr>
        <p:spPr bwMode="auto">
          <a:xfrm>
            <a:off x="632920" y="3782410"/>
            <a:ext cx="78781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chemeClr val="tx1"/>
                </a:solidFill>
                <a:latin typeface="Arial" charset="0"/>
              </a:rPr>
              <a:t>Самостоятельное планирование опыта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 smtClean="0">
                <a:solidFill>
                  <a:schemeClr val="tx1"/>
                </a:solidFill>
                <a:latin typeface="Arial" charset="0"/>
              </a:rPr>
              <a:t>Известно</a:t>
            </a: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, что на хлебе  через некоторое время может появиться плесень. Сергей решил исследовать, нужен ли для появления плесени на хлебе свет. Он взял два одинаковых кусочка чёрного хлеба и положил их на влажные кусочки бумаги. Один кусок хлеба он положил в тёмный кухонный шкаф, а второй – рядом на стол в комнате. Через несколько дней Сергей обнаружил, что плесень появилась и на первом, и на втором кусочках хлеба.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Как нужно изменить опыт Серёжи, чтобы исследовать, зависит ли скорость появления плесени от температуры воздуха, при которой хранится хлеб.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Опиши такой опыт.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charset="0"/>
              </a:rPr>
              <a:t>Ответ: ___________________________________________________________	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957" y="1800600"/>
            <a:ext cx="8179463" cy="3507124"/>
          </a:xfr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«Итоговый контроль в начальной школе»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«ФГОС: оценка образовательных достижений»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294291" y="581084"/>
            <a:ext cx="8118474" cy="816791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dirty="0" err="1" smtClean="0"/>
              <a:t>Серии</a:t>
            </a:r>
            <a:r>
              <a:rPr dirty="0" smtClean="0"/>
              <a:t> </a:t>
            </a:r>
            <a:r>
              <a:rPr dirty="0" err="1" smtClean="0"/>
              <a:t>издательства</a:t>
            </a:r>
            <a:r>
              <a:rPr dirty="0" smtClean="0"/>
              <a:t> «</a:t>
            </a:r>
            <a:r>
              <a:rPr dirty="0" err="1" smtClean="0"/>
              <a:t>Просвещение</a:t>
            </a:r>
            <a:r>
              <a:rPr dirty="0" smtClean="0"/>
              <a:t>»</a:t>
            </a:r>
            <a:endParaRPr dirty="0"/>
          </a:p>
        </p:txBody>
      </p:sp>
      <p:pic>
        <p:nvPicPr>
          <p:cNvPr id="12294" name="Рисунок 8" descr="ФГОС.wm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28219" y="5516563"/>
            <a:ext cx="208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327EC-03D3-4336-8FB7-338458A4AE0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9628" y="3833813"/>
            <a:ext cx="1697585" cy="20414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11"/>
          <p:cNvSpPr>
            <a:spLocks noGrp="1" noChangeArrowheads="1"/>
          </p:cNvSpPr>
          <p:nvPr>
            <p:ph type="title"/>
          </p:nvPr>
        </p:nvSpPr>
        <p:spPr>
          <a:xfrm>
            <a:off x="1571516" y="405524"/>
            <a:ext cx="6669088" cy="7921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Berlin Sans FB Demi" pitchFamily="34" charset="0"/>
              </a:rPr>
              <a:t>Итоговый контроль в начальной школе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367213" y="2071688"/>
            <a:ext cx="42148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007D"/>
                </a:solidFill>
                <a:latin typeface="Times New Roman" pitchFamily="18" charset="0"/>
              </a:rPr>
              <a:t>СЕРИЯ ВКЛЮЧАЕТ ПОСОБИЯ:</a:t>
            </a:r>
            <a:endParaRPr lang="ru-RU" sz="1600" b="1" dirty="0">
              <a:solidFill>
                <a:srgbClr val="00007D"/>
              </a:solidFill>
              <a:latin typeface="Times New Roman" pitchFamily="18" charset="0"/>
            </a:endParaRPr>
          </a:p>
          <a:p>
            <a:pPr indent="-216000">
              <a:spcBef>
                <a:spcPts val="500"/>
              </a:spcBef>
              <a:buFont typeface="Symbol" pitchFamily="18" charset="2"/>
              <a:buChar char="·"/>
              <a:defRPr/>
            </a:pPr>
            <a:r>
              <a:rPr lang="ru-RU" sz="1600" b="1" i="1" dirty="0">
                <a:solidFill>
                  <a:srgbClr val="00007D"/>
                </a:solidFill>
                <a:latin typeface="Times New Roman" pitchFamily="18" charset="0"/>
              </a:rPr>
              <a:t>УЧЕБНО-СПРАВОЧНЫЕ МАТЕРИАЛЫ</a:t>
            </a:r>
          </a:p>
          <a:p>
            <a:pPr marL="216000" indent="-216000">
              <a:spcBef>
                <a:spcPts val="500"/>
              </a:spcBef>
              <a:buFont typeface="Symbol" pitchFamily="18" charset="2"/>
              <a:buChar char="·"/>
              <a:defRPr/>
            </a:pPr>
            <a:r>
              <a:rPr lang="ru-RU" sz="1600" b="1" i="1" dirty="0">
                <a:solidFill>
                  <a:srgbClr val="00007D"/>
                </a:solidFill>
                <a:latin typeface="Times New Roman" pitchFamily="18" charset="0"/>
              </a:rPr>
              <a:t>КОНТРОЛЬНЫЕ ТРЕНИРОВОЧНЫЕ  МАТЕРИАЛЫ С  ОТВЕТАМИ  И  КОММЕНТАРИЯМИ</a:t>
            </a:r>
            <a:endParaRPr lang="en-US" sz="1600" b="1" i="1" dirty="0">
              <a:solidFill>
                <a:srgbClr val="00007D"/>
              </a:solidFill>
              <a:latin typeface="Times New Roman" pitchFamily="18" charset="0"/>
            </a:endParaRPr>
          </a:p>
          <a:p>
            <a:pPr marL="216000" indent="-216000">
              <a:spcBef>
                <a:spcPts val="500"/>
              </a:spcBef>
              <a:buFont typeface="Symbol" pitchFamily="18" charset="2"/>
              <a:buChar char="·"/>
              <a:defRPr/>
            </a:pPr>
            <a:r>
              <a:rPr lang="ru-RU" sz="1600" b="1" i="1" dirty="0">
                <a:solidFill>
                  <a:srgbClr val="00007D"/>
                </a:solidFill>
                <a:latin typeface="Times New Roman" pitchFamily="18" charset="0"/>
              </a:rPr>
              <a:t>РАБОЧИЕ ТЕТРАДИ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95838" y="4208463"/>
            <a:ext cx="35004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007D"/>
                </a:solidFill>
                <a:latin typeface="Times New Roman" pitchFamily="18" charset="0"/>
              </a:rPr>
              <a:t>ПОСОБИЯ ВЫПУСКАЮТСЯ ПО:</a:t>
            </a:r>
          </a:p>
          <a:p>
            <a:pPr indent="-216000">
              <a:buFont typeface="Symbol" pitchFamily="18" charset="2"/>
              <a:buChar char=""/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</a:rPr>
              <a:t>РУССКОМУ ЯЗЫКУ</a:t>
            </a:r>
          </a:p>
          <a:p>
            <a:pPr indent="-216000">
              <a:buFont typeface="Symbol" pitchFamily="18" charset="2"/>
              <a:buChar char=""/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</a:rPr>
              <a:t>МАТЕМАТИКЕ</a:t>
            </a:r>
          </a:p>
          <a:p>
            <a:pPr indent="-216000">
              <a:buFont typeface="Symbol" pitchFamily="18" charset="2"/>
              <a:buChar char=""/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</a:rPr>
              <a:t>ОКРУЖАЮЩЕМУ МИРУ</a:t>
            </a:r>
            <a:endParaRPr lang="en-US" sz="16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indent="-216000">
              <a:buFont typeface="Symbol" pitchFamily="18" charset="2"/>
              <a:buChar char=""/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</a:rPr>
              <a:t>ЛИТЕРАТУРНОМУ ЧТЕНИЮ</a:t>
            </a:r>
          </a:p>
        </p:txBody>
      </p:sp>
      <p:pic>
        <p:nvPicPr>
          <p:cNvPr id="8198" name="Picture 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7998" y="367205"/>
            <a:ext cx="9763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NS_Rus_yaz_YSM.jpg"/>
          <p:cNvPicPr>
            <a:picLocks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1890" y="1814981"/>
            <a:ext cx="144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NS_Lit_chten_KT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34078" y="1813613"/>
            <a:ext cx="1438656" cy="1801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NS_Matematika_KTM.jpg"/>
          <p:cNvPicPr>
            <a:picLocks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0135" y="3968235"/>
            <a:ext cx="144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 descr="NS_Okruj_mir_Rab_tetr.jpg"/>
          <p:cNvPicPr>
            <a:picLocks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98420" y="3966867"/>
            <a:ext cx="1440000" cy="1801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0D794-F422-4141-A9DE-757B838AB01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14704" y="1751944"/>
            <a:ext cx="47716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Представленные пособия</a:t>
            </a:r>
          </a:p>
          <a:p>
            <a:pPr marL="180000" indent="-180000">
              <a:spcBef>
                <a:spcPts val="1200"/>
              </a:spcBef>
            </a:pPr>
            <a:r>
              <a:rPr lang="ru-RU" sz="1900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•	рассчитаны на учащихся, обучающихся по любым учебникам Федерального перечня, рекомендованным Министерством образования и науки РФ;</a:t>
            </a:r>
          </a:p>
          <a:p>
            <a:pPr marL="180000" indent="-180000">
              <a:spcBef>
                <a:spcPts val="1200"/>
              </a:spcBef>
            </a:pPr>
            <a:r>
              <a:rPr lang="ru-RU" sz="1900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•	представляют интерес для учителей, учащихся и их родителей;</a:t>
            </a:r>
          </a:p>
          <a:p>
            <a:pPr marL="180000" indent="-180000">
              <a:spcBef>
                <a:spcPts val="1200"/>
              </a:spcBef>
            </a:pPr>
            <a:r>
              <a:rPr lang="ru-RU" sz="1900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•	могут использоваться как для самостоятельной работы учащихся, так и для работы в классе.</a:t>
            </a:r>
            <a:endParaRPr lang="ru-RU" sz="1900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  <a:p>
            <a:pPr marL="216000" indent="-216000">
              <a:defRPr/>
            </a:pPr>
            <a:endParaRPr lang="ru-RU" sz="1900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1571516" y="405524"/>
            <a:ext cx="6669088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  <a:ea typeface="Adobe Fangsong Std R" pitchFamily="18" charset="-128"/>
                <a:cs typeface="Arial" pitchFamily="34" charset="0"/>
              </a:rPr>
              <a:t>Итоговый контроль в начальной школе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itchFamily="34" charset="0"/>
              <a:ea typeface="Adobe Fangsong Std R" pitchFamily="18" charset="-128"/>
              <a:cs typeface="Arial" pitchFamily="34" charset="0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7998" y="367205"/>
            <a:ext cx="9763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VMuskatinev\Рабочий стол\Презентации 2011\Началк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324" y="1552464"/>
            <a:ext cx="1695611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 descr="C:\Documents and Settings\VMuskatinev\Рабочий стол\Презентации 2011\Началка\08-0144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608" y="1552466"/>
            <a:ext cx="1652745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8" descr="C:\Documents and Settings\VMuskatinev\Рабочий стол\Презентации 2011\Началка\08-0160-01_Okruj_mir_NS_Rab_te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584" y="3822698"/>
            <a:ext cx="1700374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0D794-F422-4141-A9DE-757B838AB01A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272620" y="1693316"/>
            <a:ext cx="4214812" cy="208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СЕРИЯ ВКЛЮЧАЕТ:</a:t>
            </a:r>
            <a:endParaRPr lang="ru-RU" sz="1600" b="1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  <a:p>
            <a:pPr marL="216000" indent="-216000">
              <a:spcBef>
                <a:spcPts val="500"/>
              </a:spcBef>
              <a:buFont typeface="Symbol" pitchFamily="18" charset="2"/>
              <a:buChar char="·"/>
              <a:defRPr/>
            </a:pPr>
            <a:r>
              <a:rPr lang="ru-RU" sz="1500" b="1" i="1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ПОСОБИЕ ДЛЯ УЧИТЕЛЯ</a:t>
            </a:r>
            <a:r>
              <a:rPr lang="ru-RU" sz="1500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(к пособию прилагается компакт-диск с компьютерной программой для ввода и обработки результатов выполнения итоговой работы)</a:t>
            </a:r>
            <a:endParaRPr lang="ru-RU" sz="1500" i="1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  <a:p>
            <a:pPr marL="216000" indent="-216000">
              <a:spcBef>
                <a:spcPts val="500"/>
              </a:spcBef>
              <a:buFont typeface="Symbol" pitchFamily="18" charset="2"/>
              <a:buChar char="·"/>
              <a:defRPr/>
            </a:pPr>
            <a:r>
              <a:rPr lang="ru-RU" sz="1500" b="1" i="1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ПОСОБИЕ С ВАРИАНТАМИ ИТОГОВОЙ РАБОТЫ ДЛЯ УЧАЩИХСЯ</a:t>
            </a:r>
            <a:endParaRPr lang="en-US" sz="1500" b="1" i="1" dirty="0">
              <a:solidFill>
                <a:srgbClr val="0000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67213" y="4576325"/>
            <a:ext cx="350043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007D"/>
                </a:solidFill>
                <a:latin typeface="Times New Roman" pitchFamily="18" charset="0"/>
              </a:rPr>
              <a:t>ПОСОБИЯ ВЫПУСКАЮТСЯ ПО:</a:t>
            </a:r>
          </a:p>
          <a:p>
            <a:pPr indent="-216000">
              <a:buFont typeface="Symbol" pitchFamily="18" charset="2"/>
              <a:buChar char=""/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</a:rPr>
              <a:t>РУССКОМУ ЯЗЫКУ</a:t>
            </a:r>
          </a:p>
          <a:p>
            <a:pPr indent="-216000">
              <a:buFont typeface="Symbol" pitchFamily="18" charset="2"/>
              <a:buChar char=""/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</a:rPr>
              <a:t>МАТЕМАТИКЕ</a:t>
            </a:r>
          </a:p>
          <a:p>
            <a:pPr indent="-216000">
              <a:buFont typeface="Symbol" pitchFamily="18" charset="2"/>
              <a:buChar char=""/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</a:rPr>
              <a:t>ОКРУЖАЮЩЕМУ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</a:rPr>
              <a:t>МИРУ</a:t>
            </a:r>
            <a:endParaRPr lang="en-US" sz="16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24300" y="232598"/>
            <a:ext cx="74203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ФГОС: оценка образовательных достижений</a:t>
            </a:r>
            <a:endParaRPr lang="ru-RU" sz="2700" dirty="0"/>
          </a:p>
        </p:txBody>
      </p:sp>
      <p:grpSp>
        <p:nvGrpSpPr>
          <p:cNvPr id="15" name="Группа 9"/>
          <p:cNvGrpSpPr/>
          <p:nvPr/>
        </p:nvGrpSpPr>
        <p:grpSpPr>
          <a:xfrm>
            <a:off x="565649" y="415416"/>
            <a:ext cx="803783" cy="803783"/>
            <a:chOff x="3923928" y="1844824"/>
            <a:chExt cx="936104" cy="9361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" name="Овал 15"/>
            <p:cNvSpPr/>
            <p:nvPr/>
          </p:nvSpPr>
          <p:spPr>
            <a:xfrm>
              <a:off x="3923928" y="184482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7D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0" name="Picture 3" descr="Рисунок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1730" y="1964210"/>
              <a:ext cx="560500" cy="69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pic>
        <p:nvPicPr>
          <p:cNvPr id="23" name="Рисунок 22" descr="ФГОС_Математика_4кл_01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44292" y="3158938"/>
            <a:ext cx="1279630" cy="1602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Рисунок 23" descr="ФГОС_Русс_яз_4кл.t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28069" y="3758022"/>
            <a:ext cx="1279630" cy="1602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Рисунок 25" descr="ФГОС_Окружающий_мир_4кл.tif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3033304" y="4357106"/>
            <a:ext cx="1279630" cy="1602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Рисунок 20" descr="ФГОС_Математика_4кл.t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4466" y="1596214"/>
            <a:ext cx="1162554" cy="14556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Рисунок 21" descr="ФГОС_Русс_яз_4кл_01.t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78236" y="2099330"/>
            <a:ext cx="1162105" cy="14550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Рисунок 24" descr="ФГОС_Окружающий_мир_4кл_01.tif"/>
          <p:cNvPicPr/>
          <p:nvPr/>
        </p:nvPicPr>
        <p:blipFill>
          <a:blip r:embed="rId9" cstate="screen"/>
          <a:stretch>
            <a:fillRect/>
          </a:stretch>
        </p:blipFill>
        <p:spPr>
          <a:xfrm>
            <a:off x="1162457" y="2601884"/>
            <a:ext cx="1162105" cy="14550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0D794-F422-4141-A9DE-757B838AB01A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0" y="232598"/>
            <a:ext cx="74203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ФГОС: оценка образовательных достижений</a:t>
            </a:r>
            <a:endParaRPr lang="ru-RU" sz="27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65649" y="415416"/>
            <a:ext cx="803783" cy="803783"/>
            <a:chOff x="3923928" y="1844824"/>
            <a:chExt cx="936104" cy="9361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3923928" y="184482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7D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Picture 3" descr="Рисунок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1730" y="1964210"/>
              <a:ext cx="560500" cy="69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23" name="Содержимое 17"/>
          <p:cNvSpPr>
            <a:spLocks noGrp="1"/>
          </p:cNvSpPr>
          <p:nvPr>
            <p:ph idx="1"/>
          </p:nvPr>
        </p:nvSpPr>
        <p:spPr>
          <a:xfrm>
            <a:off x="861848" y="1465102"/>
            <a:ext cx="7714593" cy="521355"/>
          </a:xfrm>
        </p:spPr>
        <p:txBody>
          <a:bodyPr lIns="36000" tIns="36000" rIns="36000" bIns="36000" rtlCol="0">
            <a:normAutofit fontScale="85000" lnSpcReduction="1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00007D"/>
                </a:solidFill>
              </a:rPr>
              <a:t>Комплект «Окружающий мир. Итоговая оценка в начальной школе»</a:t>
            </a:r>
            <a:endParaRPr lang="en-US" sz="2000" b="1" i="1" dirty="0" smtClean="0">
              <a:solidFill>
                <a:srgbClr val="00007D"/>
              </a:solidFill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 bwMode="auto">
          <a:xfrm>
            <a:off x="756746" y="1881352"/>
            <a:ext cx="7514895" cy="7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indent="273050" algn="just"/>
            <a:r>
              <a:rPr lang="ru-RU" dirty="0" smtClean="0">
                <a:solidFill>
                  <a:srgbClr val="00007D"/>
                </a:solidFill>
              </a:rPr>
              <a:t>Комплект предназначен для проведения итоговой аттестации обучающихся 4 класса по окружающему миру и включает:</a:t>
            </a:r>
          </a:p>
          <a:p>
            <a:pPr algn="just"/>
            <a:r>
              <a:rPr lang="ru-RU" dirty="0" smtClean="0">
                <a:solidFill>
                  <a:srgbClr val="00007D"/>
                </a:solidFill>
              </a:rPr>
              <a:t> </a:t>
            </a:r>
          </a:p>
        </p:txBody>
      </p:sp>
      <p:sp>
        <p:nvSpPr>
          <p:cNvPr id="14" name="Содержимое 17"/>
          <p:cNvSpPr txBox="1">
            <a:spLocks/>
          </p:cNvSpPr>
          <p:nvPr/>
        </p:nvSpPr>
        <p:spPr bwMode="auto">
          <a:xfrm>
            <a:off x="809299" y="2695908"/>
            <a:ext cx="2764220" cy="4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00007D"/>
                </a:solidFill>
                <a:sym typeface="Symbol"/>
              </a:rPr>
              <a:t></a:t>
            </a:r>
            <a:r>
              <a:rPr lang="ru-RU" sz="1600" b="1" dirty="0" smtClean="0">
                <a:solidFill>
                  <a:srgbClr val="00007D"/>
                </a:solidFill>
              </a:rPr>
              <a:t> пособие для учителя </a:t>
            </a:r>
          </a:p>
        </p:txBody>
      </p:sp>
      <p:sp>
        <p:nvSpPr>
          <p:cNvPr id="15" name="Содержимое 17"/>
          <p:cNvSpPr txBox="1">
            <a:spLocks/>
          </p:cNvSpPr>
          <p:nvPr/>
        </p:nvSpPr>
        <p:spPr bwMode="auto">
          <a:xfrm>
            <a:off x="4729658" y="2532997"/>
            <a:ext cx="3457904" cy="7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00007D"/>
                </a:solidFill>
                <a:sym typeface="Symbol"/>
              </a:rPr>
              <a:t> </a:t>
            </a:r>
            <a:r>
              <a:rPr lang="ru-RU" sz="1600" b="1" dirty="0" smtClean="0">
                <a:solidFill>
                  <a:srgbClr val="00007D"/>
                </a:solidFill>
              </a:rPr>
              <a:t>пособие с вариантами итоговой работы для учащихся</a:t>
            </a:r>
          </a:p>
          <a:p>
            <a:r>
              <a:rPr lang="ru-RU" sz="1600" dirty="0" smtClean="0">
                <a:solidFill>
                  <a:srgbClr val="00007D"/>
                </a:solidFill>
              </a:rPr>
              <a:t> </a:t>
            </a:r>
          </a:p>
        </p:txBody>
      </p:sp>
      <p:pic>
        <p:nvPicPr>
          <p:cNvPr id="16" name="Рисунок 15" descr="ФГОС_Окружающий_мир_4кл_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884" y="3275871"/>
            <a:ext cx="2012587" cy="25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Рисунок 16" descr="ФГОС_Окружающий_мир_4кл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9760" y="3095871"/>
            <a:ext cx="2300100" cy="288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0" y="232598"/>
            <a:ext cx="74203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ФГОС: оценка образовательных достижений</a:t>
            </a:r>
            <a:endParaRPr lang="ru-RU" sz="27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565649" y="415416"/>
            <a:ext cx="803783" cy="803783"/>
            <a:chOff x="3923928" y="1844824"/>
            <a:chExt cx="936104" cy="9361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3923928" y="184482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7D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Picture 3" descr="Рисунок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1730" y="1964210"/>
              <a:ext cx="560500" cy="69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23" name="Содержимое 17"/>
          <p:cNvSpPr>
            <a:spLocks noGrp="1"/>
          </p:cNvSpPr>
          <p:nvPr>
            <p:ph idx="1"/>
          </p:nvPr>
        </p:nvSpPr>
        <p:spPr>
          <a:xfrm>
            <a:off x="861848" y="1465102"/>
            <a:ext cx="7565861" cy="521355"/>
          </a:xfrm>
        </p:spPr>
        <p:txBody>
          <a:bodyPr lIns="36000" tIns="36000" rIns="36000" bIns="36000" rtlCol="0"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00007D"/>
                </a:solidFill>
              </a:rPr>
              <a:t>Пособие для учителя</a:t>
            </a:r>
            <a:endParaRPr lang="en-US" sz="2000" b="1" i="1" dirty="0" smtClean="0">
              <a:solidFill>
                <a:srgbClr val="00007D"/>
              </a:solidFill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 bwMode="auto">
          <a:xfrm>
            <a:off x="3026981" y="2196662"/>
            <a:ext cx="5339254" cy="21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indent="273050" algn="just"/>
            <a:r>
              <a:rPr lang="ru-RU" dirty="0" smtClean="0">
                <a:solidFill>
                  <a:srgbClr val="00007D"/>
                </a:solidFill>
              </a:rPr>
              <a:t>К пособию прилагается компакт-диск (CD) с компьютерной программой для ввода данных, позволяющей освободить учителя от ряда рутинных операций по обработке результатов и дающей возможность сравнить результаты каждого ученика со средними результатами по классу и по стране. </a:t>
            </a:r>
          </a:p>
        </p:txBody>
      </p:sp>
      <p:pic>
        <p:nvPicPr>
          <p:cNvPr id="10" name="Рисунок 9" descr="ФГОС_Окружающий_мир_4кл_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594" y="2340450"/>
            <a:ext cx="2012587" cy="25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0" y="232598"/>
            <a:ext cx="74203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ФГОС: оценка образовательных достижений</a:t>
            </a:r>
            <a:endParaRPr lang="ru-RU" sz="27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565649" y="415416"/>
            <a:ext cx="803783" cy="803783"/>
            <a:chOff x="3923928" y="1844824"/>
            <a:chExt cx="936104" cy="9361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3923928" y="184482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7D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Picture 3" descr="Рисунок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1730" y="1964210"/>
              <a:ext cx="560500" cy="69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20" name="Содержимое 17"/>
          <p:cNvSpPr txBox="1">
            <a:spLocks/>
          </p:cNvSpPr>
          <p:nvPr/>
        </p:nvSpPr>
        <p:spPr bwMode="auto">
          <a:xfrm>
            <a:off x="861848" y="1465102"/>
            <a:ext cx="7565861" cy="5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Пособие с вариантами итоговой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работы для учащихся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00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Содержимое 17"/>
          <p:cNvSpPr txBox="1">
            <a:spLocks/>
          </p:cNvSpPr>
          <p:nvPr/>
        </p:nvSpPr>
        <p:spPr bwMode="auto">
          <a:xfrm>
            <a:off x="3016470" y="2102062"/>
            <a:ext cx="5339254" cy="31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indent="273050" algn="just"/>
            <a:r>
              <a:rPr lang="ru-RU" dirty="0" smtClean="0">
                <a:solidFill>
                  <a:srgbClr val="00007D"/>
                </a:solidFill>
              </a:rPr>
              <a:t>Пособие содержит сразу два варианта итоговой работы, которые легко разделить на отдельные тетради и использовать в классе в качестве раздаточного материала. </a:t>
            </a:r>
          </a:p>
          <a:p>
            <a:pPr indent="273050" algn="just"/>
            <a:r>
              <a:rPr lang="ru-RU" dirty="0" smtClean="0">
                <a:solidFill>
                  <a:srgbClr val="00007D"/>
                </a:solidFill>
              </a:rPr>
              <a:t>Итоговая работа направлена на оценку достижения выпускниками начальной школы планируемых результатов освоения основной образовательной программы начального общего образования в соответствии с требованиями ФГОС НОО.</a:t>
            </a:r>
          </a:p>
        </p:txBody>
      </p:sp>
      <p:pic>
        <p:nvPicPr>
          <p:cNvPr id="10" name="Рисунок 9" descr="ФГОС_Окружающий_мир_4кл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946" y="2149940"/>
            <a:ext cx="2300100" cy="288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0" y="232598"/>
            <a:ext cx="74203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ФГОС: оценка образовательных достижений</a:t>
            </a:r>
            <a:endParaRPr lang="ru-RU" sz="27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565649" y="415416"/>
            <a:ext cx="803783" cy="803783"/>
            <a:chOff x="3923928" y="1844824"/>
            <a:chExt cx="936104" cy="9361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3923928" y="184482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7D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Picture 3" descr="Рисунок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1730" y="1964210"/>
              <a:ext cx="560500" cy="69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24" name="TextBox 23"/>
          <p:cNvSpPr txBox="1"/>
          <p:nvPr/>
        </p:nvSpPr>
        <p:spPr>
          <a:xfrm>
            <a:off x="741582" y="2060029"/>
            <a:ext cx="7813839" cy="2862322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3000" dirty="0">
                <a:solidFill>
                  <a:srgbClr val="00007D"/>
                </a:solidFill>
              </a:rPr>
              <a:t>Основу пособий </a:t>
            </a:r>
            <a:r>
              <a:rPr lang="ru-RU" sz="3000" dirty="0" smtClean="0">
                <a:solidFill>
                  <a:srgbClr val="00007D"/>
                </a:solidFill>
              </a:rPr>
              <a:t>серии </a:t>
            </a:r>
            <a:r>
              <a:rPr lang="ru-RU" sz="3000" b="1" dirty="0" smtClean="0">
                <a:solidFill>
                  <a:srgbClr val="00007D"/>
                </a:solidFill>
              </a:rPr>
              <a:t>«ФГОС: оценка образовательных достижений» </a:t>
            </a:r>
            <a:r>
              <a:rPr lang="ru-RU" sz="3000" dirty="0" smtClean="0">
                <a:solidFill>
                  <a:srgbClr val="00007D"/>
                </a:solidFill>
              </a:rPr>
              <a:t>составляют </a:t>
            </a:r>
            <a:r>
              <a:rPr lang="ru-RU" sz="3000" b="1" dirty="0" smtClean="0">
                <a:solidFill>
                  <a:srgbClr val="FF0000"/>
                </a:solidFill>
              </a:rPr>
              <a:t>стандартизированные </a:t>
            </a:r>
            <a:r>
              <a:rPr lang="ru-RU" sz="3000" dirty="0" smtClean="0">
                <a:solidFill>
                  <a:srgbClr val="00007D"/>
                </a:solidFill>
              </a:rPr>
              <a:t>измерительные материалы нового поколения, обладающие надёжными измерительными характеристиками.</a:t>
            </a:r>
            <a:endParaRPr lang="en-US" sz="3000" dirty="0">
              <a:solidFill>
                <a:srgbClr val="0000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557047" y="556866"/>
            <a:ext cx="8086807" cy="862031"/>
          </a:xfrm>
        </p:spPr>
        <p:txBody>
          <a:bodyPr>
            <a:normAutofit fontScale="90000"/>
          </a:bodyPr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/>
              </a:rPr>
              <a:t>TIMSS.</a:t>
            </a:r>
            <a:br>
              <a:rPr lang="en-US" sz="2400" b="1" dirty="0" smtClean="0">
                <a:solidFill>
                  <a:srgbClr val="0070C0"/>
                </a:solidFill>
                <a:effectLst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</a:rPr>
              <a:t>Естествознание. 4 класс</a:t>
            </a:r>
            <a:r>
              <a:rPr lang="en-US" sz="2400" b="1" dirty="0" smtClean="0">
                <a:solidFill>
                  <a:srgbClr val="0070C0"/>
                </a:solidFill>
                <a:effectLst/>
              </a:rPr>
              <a:t>        </a:t>
            </a:r>
            <a:endParaRPr lang="ru-RU" sz="2400" b="1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32" b="3752"/>
          <a:stretch>
            <a:fillRect/>
          </a:stretch>
        </p:blipFill>
        <p:spPr bwMode="auto">
          <a:xfrm>
            <a:off x="6673245" y="49214"/>
            <a:ext cx="2362904" cy="65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27584" y="1664022"/>
            <a:ext cx="5763907" cy="1016116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ru-RU" sz="2000" kern="0" dirty="0">
                <a:latin typeface="+mn-lt"/>
              </a:rPr>
              <a:t>РФ – </a:t>
            </a:r>
            <a:r>
              <a:rPr lang="ru-RU" sz="2000" kern="0" dirty="0">
                <a:solidFill>
                  <a:srgbClr val="FF0000"/>
                </a:solidFill>
                <a:latin typeface="+mn-lt"/>
              </a:rPr>
              <a:t>552 балла</a:t>
            </a:r>
            <a:r>
              <a:rPr lang="ru-RU" sz="2000" kern="0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sz="2000" kern="0" dirty="0"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+mn-lt"/>
              </a:rPr>
              <a:t>Существенный </a:t>
            </a:r>
            <a:r>
              <a:rPr lang="ru-RU" sz="1600" kern="0" dirty="0">
                <a:solidFill>
                  <a:srgbClr val="002060"/>
                </a:solidFill>
                <a:latin typeface="+mn-lt"/>
              </a:rPr>
              <a:t>рост результатов РФ по сравнению </a:t>
            </a:r>
            <a:endParaRPr lang="en-US" sz="1600" kern="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1600" kern="0" dirty="0">
                <a:solidFill>
                  <a:srgbClr val="002060"/>
                </a:solidFill>
                <a:latin typeface="+mn-lt"/>
              </a:rPr>
              <a:t>предыдущим этапом – </a:t>
            </a:r>
            <a:r>
              <a:rPr lang="ru-RU" sz="1600" b="1" kern="0" dirty="0" smtClean="0">
                <a:solidFill>
                  <a:srgbClr val="002060"/>
                </a:solidFill>
                <a:latin typeface="+mn-lt"/>
              </a:rPr>
              <a:t>26 </a:t>
            </a:r>
            <a:r>
              <a:rPr lang="ru-RU" sz="1600" b="1" kern="0" dirty="0">
                <a:solidFill>
                  <a:srgbClr val="002060"/>
                </a:solidFill>
                <a:latin typeface="+mn-lt"/>
              </a:rPr>
              <a:t>баллов</a:t>
            </a:r>
            <a:r>
              <a:rPr lang="ru-RU" sz="1600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078538" y="944884"/>
            <a:ext cx="648072" cy="7191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31" y="3451811"/>
            <a:ext cx="2903160" cy="205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1" y="3407016"/>
            <a:ext cx="2968950" cy="214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0" y="232598"/>
            <a:ext cx="74203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ФГОС: оценка образовательных достижений</a:t>
            </a:r>
            <a:endParaRPr lang="ru-RU" sz="27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565649" y="415416"/>
            <a:ext cx="803783" cy="803783"/>
            <a:chOff x="3923928" y="1844824"/>
            <a:chExt cx="936104" cy="9361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3923928" y="184482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7D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Picture 3" descr="Рисунок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1730" y="1964210"/>
              <a:ext cx="560500" cy="69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23" name="Содержимое 17"/>
          <p:cNvSpPr>
            <a:spLocks noGrp="1"/>
          </p:cNvSpPr>
          <p:nvPr>
            <p:ph idx="1"/>
          </p:nvPr>
        </p:nvSpPr>
        <p:spPr>
          <a:xfrm>
            <a:off x="861848" y="1433572"/>
            <a:ext cx="7565861" cy="615946"/>
          </a:xfrm>
        </p:spPr>
        <p:txBody>
          <a:bodyPr lIns="36000" tIns="36000" rIns="36000" bIns="36000" rtlCol="0">
            <a:normAutofit fontScale="77500" lnSpcReduction="2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00007D"/>
                </a:solidFill>
              </a:rPr>
              <a:t>Примеры форм представления результатов выполнения итоговой работы, которые создаются компьютерной программой</a:t>
            </a:r>
            <a:endParaRPr lang="en-US" sz="2000" b="1" i="1" dirty="0" smtClean="0">
              <a:solidFill>
                <a:srgbClr val="00007D"/>
              </a:solidFill>
            </a:endParaRPr>
          </a:p>
        </p:txBody>
      </p:sp>
      <p:pic>
        <p:nvPicPr>
          <p:cNvPr id="4" name="Picture 2" descr="4А_ОМ_Ф-ОИД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278" y="1860331"/>
            <a:ext cx="3600000" cy="42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4А_ОМ_Ф-ОИД-2"/>
          <p:cNvPicPr>
            <a:picLocks noChangeAspect="1" noChangeArrowheads="1"/>
          </p:cNvPicPr>
          <p:nvPr/>
        </p:nvPicPr>
        <p:blipFill>
          <a:blip r:embed="rId5" cstate="print"/>
          <a:srcRect b="12943"/>
          <a:stretch>
            <a:fillRect/>
          </a:stretch>
        </p:blipFill>
        <p:spPr bwMode="auto">
          <a:xfrm>
            <a:off x="4687614" y="1860331"/>
            <a:ext cx="3600000" cy="443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0" y="232598"/>
            <a:ext cx="74203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ФГОС: оценка образовательных достижений</a:t>
            </a:r>
            <a:endParaRPr lang="ru-RU" sz="27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565649" y="415416"/>
            <a:ext cx="803783" cy="803783"/>
            <a:chOff x="3923928" y="1844824"/>
            <a:chExt cx="936104" cy="93610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Овал 10"/>
            <p:cNvSpPr/>
            <p:nvPr/>
          </p:nvSpPr>
          <p:spPr>
            <a:xfrm>
              <a:off x="3923928" y="184482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7D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Picture 3" descr="Рисунок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1730" y="1964210"/>
              <a:ext cx="560500" cy="69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23" name="Содержимое 17"/>
          <p:cNvSpPr>
            <a:spLocks noGrp="1"/>
          </p:cNvSpPr>
          <p:nvPr>
            <p:ph idx="1"/>
          </p:nvPr>
        </p:nvSpPr>
        <p:spPr>
          <a:xfrm>
            <a:off x="861848" y="1433572"/>
            <a:ext cx="7565861" cy="615946"/>
          </a:xfrm>
        </p:spPr>
        <p:txBody>
          <a:bodyPr lIns="36000" tIns="36000" rIns="36000" bIns="36000" rtlCol="0">
            <a:normAutofit fontScale="77500" lnSpcReduction="2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00007D"/>
                </a:solidFill>
              </a:rPr>
              <a:t>Примеры форм представления результатов выполнения итоговой работы, которые создаются компьютерной программой</a:t>
            </a:r>
            <a:endParaRPr lang="en-US" sz="2000" b="1" i="1" dirty="0" smtClean="0">
              <a:solidFill>
                <a:srgbClr val="00007D"/>
              </a:solidFill>
            </a:endParaRPr>
          </a:p>
        </p:txBody>
      </p:sp>
      <p:pic>
        <p:nvPicPr>
          <p:cNvPr id="4" name="Picture 2" descr="4А_ОМ_Ф-ОИД-3"/>
          <p:cNvPicPr>
            <a:picLocks noChangeAspect="1" noChangeArrowheads="1"/>
          </p:cNvPicPr>
          <p:nvPr/>
        </p:nvPicPr>
        <p:blipFill>
          <a:blip r:embed="rId4" cstate="print"/>
          <a:srcRect r="3222" b="4898"/>
          <a:stretch>
            <a:fillRect/>
          </a:stretch>
        </p:blipFill>
        <p:spPr bwMode="auto">
          <a:xfrm>
            <a:off x="1524001" y="1891862"/>
            <a:ext cx="6022427" cy="41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3" y="331241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Анализ результатов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40" y="3376006"/>
            <a:ext cx="4450772" cy="282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70" y="1474241"/>
            <a:ext cx="5060896" cy="172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0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93108" y="355054"/>
            <a:ext cx="6511925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Fangsong Std R" pitchFamily="18" charset="-128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9pPr>
          </a:lstStyle>
          <a:p>
            <a:pPr>
              <a:defRPr/>
            </a:pPr>
            <a:r>
              <a:rPr lang="ru-RU" b="1" smtClean="0"/>
              <a:t>Анализ результатов</a:t>
            </a:r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2" y="1498054"/>
            <a:ext cx="7470228" cy="178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>
            <a:off x="2869324" y="3888827"/>
            <a:ext cx="420413" cy="210207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03" y="3357016"/>
            <a:ext cx="6089166" cy="279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гнутая вверх стрелка 6"/>
          <p:cNvSpPr/>
          <p:nvPr/>
        </p:nvSpPr>
        <p:spPr>
          <a:xfrm>
            <a:off x="6127530" y="4656855"/>
            <a:ext cx="441435" cy="19969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237690"/>
              </p:ext>
            </p:extLst>
          </p:nvPr>
        </p:nvGraphicFramePr>
        <p:xfrm>
          <a:off x="1408386" y="4240926"/>
          <a:ext cx="2602734" cy="179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3" imgW="3054361" imgH="1975275" progId="Excel.Sheet.8">
                  <p:embed/>
                </p:oleObj>
              </mc:Choice>
              <mc:Fallback>
                <p:oleObj r:id="rId3" imgW="3054361" imgH="1975275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386" y="4240926"/>
                        <a:ext cx="2602734" cy="1792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887146"/>
              </p:ext>
            </p:extLst>
          </p:nvPr>
        </p:nvGraphicFramePr>
        <p:xfrm>
          <a:off x="5035092" y="4251434"/>
          <a:ext cx="2602077" cy="170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5" imgW="2834886" imgH="1902117" progId="Excel.Sheet.8">
                  <p:embed/>
                </p:oleObj>
              </mc:Choice>
              <mc:Fallback>
                <p:oleObj r:id="rId5" imgW="2834886" imgH="1902117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092" y="4251434"/>
                        <a:ext cx="2602077" cy="1707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503617" y="334034"/>
            <a:ext cx="6511925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Fangsong Std R" pitchFamily="18" charset="-128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7D"/>
                </a:solidFill>
                <a:latin typeface="Arial" charset="0"/>
                <a:ea typeface="Adobe Fangsong Std R"/>
                <a:cs typeface="Arial" charset="0"/>
              </a:defRPr>
            </a:lvl9pPr>
          </a:lstStyle>
          <a:p>
            <a:pPr>
              <a:defRPr/>
            </a:pPr>
            <a:r>
              <a:rPr lang="ru-RU" b="1" smtClean="0"/>
              <a:t>Анализ результатов</a:t>
            </a:r>
            <a:endParaRPr lang="ru-RU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857997" y="3090042"/>
            <a:ext cx="7231117" cy="16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 fontAlgn="auto">
              <a:spcAft>
                <a:spcPts val="0"/>
              </a:spcAft>
              <a:buNone/>
              <a:defRPr/>
            </a:pPr>
            <a:r>
              <a:rPr lang="ru-RU" sz="1200" dirty="0" smtClean="0"/>
              <a:t>Анализ по блокам умений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/>
              <a:t>Овладение основными понятиями курса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/>
              <a:t>Л</a:t>
            </a:r>
            <a:r>
              <a:rPr lang="ru-RU" sz="1200" dirty="0" smtClean="0"/>
              <a:t>огические приемы познания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/>
              <a:t>Методологические умения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/>
              <a:t>Информационно-коммуникационными умениями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4" y="1477034"/>
            <a:ext cx="6775321" cy="162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3230" r="153" b="-3209"/>
          <a:stretch>
            <a:fillRect/>
          </a:stretch>
        </p:blipFill>
        <p:spPr bwMode="auto">
          <a:xfrm>
            <a:off x="453449" y="240807"/>
            <a:ext cx="6624637" cy="567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72903"/>
              </p:ext>
            </p:extLst>
          </p:nvPr>
        </p:nvGraphicFramePr>
        <p:xfrm>
          <a:off x="1093186" y="773056"/>
          <a:ext cx="1828800" cy="4298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18799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7804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31104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</a:tbl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3765769" y="5071571"/>
            <a:ext cx="1354138" cy="209550"/>
          </a:xfrm>
          <a:custGeom>
            <a:avLst/>
            <a:gdLst>
              <a:gd name="connsiteX0" fmla="*/ 110168 w 1355074"/>
              <a:gd name="connsiteY0" fmla="*/ 1212 h 208895"/>
              <a:gd name="connsiteX1" fmla="*/ 22033 w 1355074"/>
              <a:gd name="connsiteY1" fmla="*/ 23245 h 208895"/>
              <a:gd name="connsiteX2" fmla="*/ 0 w 1355074"/>
              <a:gd name="connsiteY2" fmla="*/ 56296 h 208895"/>
              <a:gd name="connsiteX3" fmla="*/ 11017 w 1355074"/>
              <a:gd name="connsiteY3" fmla="*/ 133414 h 208895"/>
              <a:gd name="connsiteX4" fmla="*/ 77118 w 1355074"/>
              <a:gd name="connsiteY4" fmla="*/ 166465 h 208895"/>
              <a:gd name="connsiteX5" fmla="*/ 209320 w 1355074"/>
              <a:gd name="connsiteY5" fmla="*/ 177481 h 208895"/>
              <a:gd name="connsiteX6" fmla="*/ 914400 w 1355074"/>
              <a:gd name="connsiteY6" fmla="*/ 166465 h 208895"/>
              <a:gd name="connsiteX7" fmla="*/ 1134737 w 1355074"/>
              <a:gd name="connsiteY7" fmla="*/ 155448 h 208895"/>
              <a:gd name="connsiteX8" fmla="*/ 1255923 w 1355074"/>
              <a:gd name="connsiteY8" fmla="*/ 133414 h 208895"/>
              <a:gd name="connsiteX9" fmla="*/ 1355074 w 1355074"/>
              <a:gd name="connsiteY9" fmla="*/ 111380 h 208895"/>
              <a:gd name="connsiteX10" fmla="*/ 1333041 w 1355074"/>
              <a:gd name="connsiteY10" fmla="*/ 23245 h 208895"/>
              <a:gd name="connsiteX11" fmla="*/ 1299990 w 1355074"/>
              <a:gd name="connsiteY11" fmla="*/ 1212 h 208895"/>
              <a:gd name="connsiteX12" fmla="*/ 1277956 w 1355074"/>
              <a:gd name="connsiteY12" fmla="*/ 1212 h 20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5074" h="208895">
                <a:moveTo>
                  <a:pt x="110168" y="1212"/>
                </a:moveTo>
                <a:cubicBezTo>
                  <a:pt x="107423" y="1761"/>
                  <a:pt x="33326" y="14211"/>
                  <a:pt x="22033" y="23245"/>
                </a:cubicBezTo>
                <a:cubicBezTo>
                  <a:pt x="11694" y="31516"/>
                  <a:pt x="7344" y="45279"/>
                  <a:pt x="0" y="56296"/>
                </a:cubicBezTo>
                <a:cubicBezTo>
                  <a:pt x="3672" y="82002"/>
                  <a:pt x="471" y="109685"/>
                  <a:pt x="11017" y="133414"/>
                </a:cubicBezTo>
                <a:cubicBezTo>
                  <a:pt x="16866" y="146574"/>
                  <a:pt x="63838" y="164694"/>
                  <a:pt x="77118" y="166465"/>
                </a:cubicBezTo>
                <a:cubicBezTo>
                  <a:pt x="120950" y="172309"/>
                  <a:pt x="165253" y="173809"/>
                  <a:pt x="209320" y="177481"/>
                </a:cubicBezTo>
                <a:cubicBezTo>
                  <a:pt x="466592" y="241799"/>
                  <a:pt x="248055" y="191452"/>
                  <a:pt x="914400" y="166465"/>
                </a:cubicBezTo>
                <a:cubicBezTo>
                  <a:pt x="987886" y="163709"/>
                  <a:pt x="1061291" y="159120"/>
                  <a:pt x="1134737" y="155448"/>
                </a:cubicBezTo>
                <a:cubicBezTo>
                  <a:pt x="1219341" y="134297"/>
                  <a:pt x="1137499" y="153152"/>
                  <a:pt x="1255923" y="133414"/>
                </a:cubicBezTo>
                <a:cubicBezTo>
                  <a:pt x="1297881" y="126421"/>
                  <a:pt x="1315460" y="121284"/>
                  <a:pt x="1355074" y="111380"/>
                </a:cubicBezTo>
                <a:cubicBezTo>
                  <a:pt x="1354526" y="108641"/>
                  <a:pt x="1342073" y="34535"/>
                  <a:pt x="1333041" y="23245"/>
                </a:cubicBezTo>
                <a:cubicBezTo>
                  <a:pt x="1324770" y="12906"/>
                  <a:pt x="1312284" y="6129"/>
                  <a:pt x="1299990" y="1212"/>
                </a:cubicBezTo>
                <a:cubicBezTo>
                  <a:pt x="1293171" y="-1516"/>
                  <a:pt x="1285301" y="1212"/>
                  <a:pt x="1277956" y="1212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91" y="2427890"/>
            <a:ext cx="1328602" cy="130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451828" y="2931318"/>
            <a:ext cx="1965434" cy="294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51828" y="2207173"/>
            <a:ext cx="1965434" cy="294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54866" y="4230414"/>
            <a:ext cx="1965434" cy="294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2CBB-4B19-4A76-A0A8-9B5E6BEC39CA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327EC-03D3-4336-8FB7-338458A4AE00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По имеющимся вопросам обращайтесь: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188" y="1844675"/>
            <a:ext cx="7554912" cy="3889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Издательство «Просвещение»</a:t>
            </a:r>
          </a:p>
          <a:p>
            <a:pPr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127521, г. Москва, 3-й пр. Марьиной Рощи, 41	</a:t>
            </a:r>
            <a:endParaRPr lang="ru-RU" sz="2400" b="1" dirty="0"/>
          </a:p>
          <a:p>
            <a:pPr>
              <a:defRPr/>
            </a:pPr>
            <a:r>
              <a:rPr lang="de-AT" sz="2400" b="1" i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http://prosv.ru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отдел измерений в образовании </a:t>
            </a:r>
          </a:p>
          <a:p>
            <a:pPr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Научно-образовательного центра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Телефон: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 (495) 789-3040 (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</a:rPr>
              <a:t>доб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. 3511)		</a:t>
            </a:r>
          </a:p>
          <a:p>
            <a:pPr>
              <a:defRPr/>
            </a:pPr>
            <a:r>
              <a:rPr lang="de-AT" sz="2400" dirty="0">
                <a:solidFill>
                  <a:schemeClr val="tx2">
                    <a:lumMod val="75000"/>
                  </a:schemeClr>
                </a:solidFill>
              </a:rPr>
              <a:t>E-</a:t>
            </a:r>
            <a:r>
              <a:rPr lang="de-AT" sz="2400" dirty="0" err="1">
                <a:solidFill>
                  <a:schemeClr val="tx2">
                    <a:lumMod val="75000"/>
                  </a:schemeClr>
                </a:solidFill>
              </a:rPr>
              <a:t>mail</a:t>
            </a:r>
            <a:r>
              <a:rPr lang="de-AT" sz="24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de-AT" sz="2400" u="sng" dirty="0">
                <a:hlinkClick r:id="rId3"/>
              </a:rPr>
              <a:t>cio-info@prosv.ru</a:t>
            </a:r>
            <a:r>
              <a:rPr lang="de-AT" sz="2400" dirty="0"/>
              <a:t>	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107" name="Рисунок 8" descr="ФГОС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075" y="4906963"/>
            <a:ext cx="208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F87DD-DEB3-43EE-825F-20722129953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452" y="290614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ФГОС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88579" y="1418896"/>
            <a:ext cx="8160134" cy="43865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446DA"/>
                </a:solidFill>
              </a:rPr>
              <a:t>Примерная программа: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000" dirty="0" smtClean="0"/>
              <a:t>Два раздела: </a:t>
            </a:r>
            <a:r>
              <a:rPr lang="ru-RU" sz="2000" b="1" dirty="0" smtClean="0"/>
              <a:t>«Человек и природа», «Человек и общество»</a:t>
            </a:r>
          </a:p>
          <a:p>
            <a:pPr marL="503237" indent="-457200">
              <a:buFont typeface="Georgia" pitchFamily="18" charset="0"/>
              <a:buAutoNum type="arabicPeriod"/>
              <a:defRPr/>
            </a:pPr>
            <a:r>
              <a:rPr lang="ru-RU" sz="1800" dirty="0" smtClean="0"/>
              <a:t>Соотношение часов</a:t>
            </a:r>
          </a:p>
          <a:p>
            <a:pPr marL="503237" indent="-457200">
              <a:buFont typeface="Georgia" pitchFamily="18" charset="0"/>
              <a:buAutoNum type="arabicPeriod"/>
              <a:defRPr/>
            </a:pPr>
            <a:r>
              <a:rPr lang="ru-RU" sz="1800" dirty="0" smtClean="0"/>
              <a:t>Содержание</a:t>
            </a:r>
          </a:p>
          <a:p>
            <a:pPr marL="503237" indent="-457200">
              <a:buFont typeface="Georgia" pitchFamily="18" charset="0"/>
              <a:buAutoNum type="arabicPeriod"/>
              <a:defRPr/>
            </a:pPr>
            <a:r>
              <a:rPr lang="ru-RU" sz="1800" dirty="0" smtClean="0"/>
              <a:t>Роль содержания в формировании различных видов деятельности</a:t>
            </a:r>
          </a:p>
          <a:p>
            <a:pPr marL="46037" indent="0">
              <a:buFont typeface="Georgia" pitchFamily="18" charset="0"/>
              <a:buNone/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>
                <a:solidFill>
                  <a:srgbClr val="0446DA"/>
                </a:solidFill>
              </a:rPr>
              <a:t>Планируемые результаты освоения примерной программы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000" dirty="0" smtClean="0"/>
              <a:t>Особенности: 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1800" dirty="0" smtClean="0"/>
              <a:t>«Выпускник научится», 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1800" dirty="0" smtClean="0"/>
              <a:t>«Выпускник получит возможность научиться».</a:t>
            </a:r>
          </a:p>
          <a:p>
            <a:pPr marL="46037" indent="0">
              <a:buFont typeface="Georgia" pitchFamily="18" charset="0"/>
              <a:buNone/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>
                <a:solidFill>
                  <a:srgbClr val="0446DA"/>
                </a:solidFill>
              </a:rPr>
              <a:t>Система оценки достижения планируемых результатов</a:t>
            </a:r>
            <a:endParaRPr lang="ru-RU" sz="2000" dirty="0">
              <a:solidFill>
                <a:srgbClr val="0446D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2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smtClean="0"/>
              <a:t>Особенности отбора содержания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500188"/>
            <a:ext cx="8229600" cy="4824412"/>
          </a:xfrm>
          <a:prstGeom prst="rect">
            <a:avLst/>
          </a:prstGeom>
        </p:spPr>
        <p:txBody>
          <a:bodyPr/>
          <a:lstStyle/>
          <a:p>
            <a:pPr algn="just" eaLnBrk="1" hangingPunct="1"/>
            <a:r>
              <a:rPr lang="ru-RU" altLang="ru-RU" sz="2400" dirty="0" smtClean="0"/>
              <a:t>Различные соотношения объемов учебного времени для разделов «Человек и природа» и «Человек и общество» в разных вариантах планирования курса. </a:t>
            </a:r>
          </a:p>
          <a:p>
            <a:pPr algn="just" eaLnBrk="1" hangingPunct="1"/>
            <a:r>
              <a:rPr lang="ru-RU" altLang="ru-RU" sz="2400" dirty="0" smtClean="0"/>
              <a:t>Объем понятийного аппарата сильно зависит от используемого учебно-методического комплекта.</a:t>
            </a:r>
          </a:p>
          <a:p>
            <a:pPr algn="just" eaLnBrk="1" hangingPunct="1"/>
            <a:r>
              <a:rPr lang="ru-RU" altLang="ru-RU" sz="2400" dirty="0" smtClean="0"/>
              <a:t>Влияние </a:t>
            </a:r>
            <a:r>
              <a:rPr lang="ru-RU" altLang="ru-RU" sz="2400" u="sng" dirty="0" smtClean="0"/>
              <a:t>территориальных особенностей</a:t>
            </a:r>
            <a:r>
              <a:rPr lang="ru-RU" altLang="ru-RU" sz="2400" dirty="0" smtClean="0"/>
              <a:t>, включая особенности растительного и животного мира региона,  особенности истории и жизни людей в регионе на выбор конкретных объектов для конструирования заданий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7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838094" y="1582065"/>
            <a:ext cx="3346704" cy="639762"/>
          </a:xfrm>
          <a:extLst/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Естествознание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2"/>
          </p:nvPr>
        </p:nvSpPr>
        <p:spPr>
          <a:xfrm>
            <a:off x="565150" y="2241331"/>
            <a:ext cx="4546600" cy="3846513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узнавать изученные объекты и явления живой и неживой природы;</a:t>
            </a:r>
          </a:p>
          <a:p>
            <a:pPr eaLnBrk="1" hangingPunct="1">
              <a:lnSpc>
                <a:spcPct val="115000"/>
              </a:lnSpc>
              <a:buFont typeface="Wingdings 2" pitchFamily="18" charset="2"/>
              <a:buNone/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 несложные наблюдения в окружающей среде и ставить опыты, используя простейшее лабораторное оборудование и измерительные приборы; следовать инструкциям  правилам техники безопасности при проведении наблюдений и опытов;</a:t>
            </a:r>
          </a:p>
          <a:p>
            <a:pPr eaLnBrk="1" hangingPunct="1">
              <a:lnSpc>
                <a:spcPct val="115000"/>
              </a:lnSpc>
            </a:pPr>
            <a:endParaRPr lang="ru-RU" alt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069" y="2199290"/>
            <a:ext cx="3394075" cy="3846513"/>
          </a:xfrm>
        </p:spPr>
        <p:txBody>
          <a:bodyPr rtlCol="0"/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Предметные знания (терминология естествознания)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Методологические умения (начальный уровень освоения эмпирических методов) + действия по инструкции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814779" y="2537428"/>
            <a:ext cx="647700" cy="14446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03514" y="4485700"/>
            <a:ext cx="647700" cy="14446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48680"/>
            <a:ext cx="8229600" cy="636588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Планируемые результаты 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11939-8701-4E5D-90E7-9BE2833E2A9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4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4040187" cy="658813"/>
          </a:xfrm>
          <a:extLst/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Естествознание</a:t>
            </a:r>
          </a:p>
        </p:txBody>
      </p:sp>
      <p:sp>
        <p:nvSpPr>
          <p:cNvPr id="8196" name="Содержимое 4"/>
          <p:cNvSpPr>
            <a:spLocks noGrp="1"/>
          </p:cNvSpPr>
          <p:nvPr>
            <p:ph sz="half" idx="2"/>
          </p:nvPr>
        </p:nvSpPr>
        <p:spPr>
          <a:xfrm>
            <a:off x="468313" y="2276475"/>
            <a:ext cx="4257675" cy="3846513"/>
          </a:xfrm>
        </p:spPr>
        <p:txBody>
          <a:bodyPr rtlCol="0">
            <a:normAutofit fontScale="92500" lnSpcReduction="10000"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описывать на основе предложенного плана изученные объекты и явления живой и неживой природы, выделять их существенные признаки;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сравнивать объекты живой и неживой природы на основе внешних признаков или известных характерных свойств;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проводить простейшую классификацию изученных объектов природы;</a:t>
            </a:r>
          </a:p>
          <a:p>
            <a:pPr indent="-182880" eaLnBrk="1" fontAlgn="auto" hangingPunct="1">
              <a:lnSpc>
                <a:spcPct val="115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8625" y="2276475"/>
            <a:ext cx="3178175" cy="3846513"/>
          </a:xfrm>
        </p:spPr>
        <p:txBody>
          <a:bodyPr rtlCol="0"/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Общелогические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приемы познания: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Выделение существенных свойств (преимущественно внешних)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Их соединение в описании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Их сопоставление в сравнении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Группировка, ранжирование, классификация (2-3 уровня) по существенным свойствам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643438" y="2223376"/>
            <a:ext cx="576262" cy="3816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48680"/>
            <a:ext cx="8229600" cy="636588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Планируемые результаты ОМ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11939-8701-4E5D-90E7-9BE2833E2A9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3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755576" y="1191869"/>
            <a:ext cx="4040188" cy="658813"/>
          </a:xfrm>
          <a:extLst/>
        </p:spPr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Естествознание</a:t>
            </a:r>
          </a:p>
        </p:txBody>
      </p:sp>
      <p:sp>
        <p:nvSpPr>
          <p:cNvPr id="9220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773238"/>
            <a:ext cx="4330700" cy="4587875"/>
          </a:xfrm>
        </p:spPr>
        <p:txBody>
          <a:bodyPr rtlCol="0">
            <a:normAutofit lnSpcReduction="10000"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естественнонаучные тексты (на бумажных и электронных носителях, в том числе в контролируемом Интернете) с целью поиска информации, ответов на вопросы, объяснений, создания собственных устных или письменных высказываний;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различные справочные издания (словарь по естествознанию, определитель растений и животных на основе иллюстраций, атлас карт, в том числе и компьютерные издания) для поиска необходимой информации;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использовать готовые модели (глобус, карта, план) для объяснения явлений или описания свойств объектов;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lnSpc>
                <a:spcPct val="115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90407" y="2056086"/>
            <a:ext cx="3106737" cy="3846513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Читательские умения: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Поиск информации (справочные издания)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Особенности работы с естественнонаучной  информацией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Моделирование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(первичные представления). Преимущественно модели объектов. Модели процессов – ознакомление.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354638" y="3279747"/>
            <a:ext cx="431800" cy="14446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30788" y="5438173"/>
            <a:ext cx="647700" cy="1428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572000" y="1845551"/>
            <a:ext cx="647700" cy="3095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48680"/>
            <a:ext cx="8229600" cy="636588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Планируемые результаты ОМ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11939-8701-4E5D-90E7-9BE2833E2A9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c28a6daac4ed605bcdbee8ed5a213c43b2592f"/>
</p:tagLst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3792</TotalTime>
  <Words>3553</Words>
  <Application>Microsoft Office PowerPoint</Application>
  <PresentationFormat>Экран (4:3)</PresentationFormat>
  <Paragraphs>658</Paragraphs>
  <Slides>47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Презентация1</vt:lpstr>
      <vt:lpstr>Лист Microsoft Excel 97-2003</vt:lpstr>
      <vt:lpstr>Итоговая оценка выпускников начальной школы: окружающий мир</vt:lpstr>
      <vt:lpstr>Презентация PowerPoint</vt:lpstr>
      <vt:lpstr>TIMSS.  8 класс.  «Проходили» и  «не проходили» ИЛИ «Прочность знаний»  в ХХI веке</vt:lpstr>
      <vt:lpstr>   TIMSS. Естествознание. 4 класс        </vt:lpstr>
      <vt:lpstr>ФГОС</vt:lpstr>
      <vt:lpstr>Особенности отбора содержания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 ОМ</vt:lpstr>
      <vt:lpstr>Особенности КИМ по окружающему миру</vt:lpstr>
      <vt:lpstr>   Оценка индивидуальных достижений. Конструирование группы вариантов   </vt:lpstr>
      <vt:lpstr>Оценка индивидуальных достижений  </vt:lpstr>
      <vt:lpstr>Оценка индивидуальных достижений </vt:lpstr>
      <vt:lpstr>Презентация PowerPoint</vt:lpstr>
      <vt:lpstr>Презентация PowerPoint</vt:lpstr>
      <vt:lpstr>Типология заданий. Описание</vt:lpstr>
      <vt:lpstr>Презентация PowerPoint</vt:lpstr>
      <vt:lpstr>Типология заданий. Описание</vt:lpstr>
      <vt:lpstr>Типология заданий. Классификация</vt:lpstr>
      <vt:lpstr>Презентация PowerPoint</vt:lpstr>
      <vt:lpstr>Презентация PowerPoint</vt:lpstr>
      <vt:lpstr>Презентация PowerPoint</vt:lpstr>
      <vt:lpstr>Типология заданий. Работа с текстами</vt:lpstr>
      <vt:lpstr>Презентация PowerPoint</vt:lpstr>
      <vt:lpstr>Критический анализ информации</vt:lpstr>
      <vt:lpstr>Типология заданий. Методологические умения</vt:lpstr>
      <vt:lpstr>Типология заданий. Методологические умения</vt:lpstr>
      <vt:lpstr>Типология заданий. Методологические умения</vt:lpstr>
      <vt:lpstr>«Итоговый контроль в начальной школе»  «ФГОС: оценка образовательных достижений»</vt:lpstr>
      <vt:lpstr>Итоговый контроль в начальной школе</vt:lpstr>
      <vt:lpstr>Презентация PowerPoint</vt:lpstr>
      <vt:lpstr>ФГОС: оценка образовательных достижений</vt:lpstr>
      <vt:lpstr>ФГОС: оценка образовательных достижений</vt:lpstr>
      <vt:lpstr>ФГОС: оценка образовательных достижений</vt:lpstr>
      <vt:lpstr>ФГОС: оценка образовательных достижений</vt:lpstr>
      <vt:lpstr>ФГОС: оценка образовательных достижений</vt:lpstr>
      <vt:lpstr>ФГОС: оценка образовательных достижений</vt:lpstr>
      <vt:lpstr>ФГОС: оценка образовательных достижений</vt:lpstr>
      <vt:lpstr>Анализ результатов</vt:lpstr>
      <vt:lpstr>Презентация PowerPoint</vt:lpstr>
      <vt:lpstr>Презентация PowerPoint</vt:lpstr>
      <vt:lpstr>Презентация PowerPoint</vt:lpstr>
      <vt:lpstr>Спасибо за внимание!</vt:lpstr>
      <vt:lpstr>По имеющимся вопросам обращайтесь:</vt:lpstr>
    </vt:vector>
  </TitlesOfParts>
  <Company>prosw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образовательных достижений</dc:title>
  <dc:creator>Vabramova</dc:creator>
  <cp:lastModifiedBy>TANYA</cp:lastModifiedBy>
  <cp:revision>265</cp:revision>
  <dcterms:created xsi:type="dcterms:W3CDTF">2012-06-27T06:59:30Z</dcterms:created>
  <dcterms:modified xsi:type="dcterms:W3CDTF">2014-11-14T10:25:06Z</dcterms:modified>
</cp:coreProperties>
</file>