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58" r:id="rId9"/>
    <p:sldId id="261" r:id="rId10"/>
    <p:sldId id="259" r:id="rId11"/>
    <p:sldId id="260" r:id="rId12"/>
    <p:sldId id="262" r:id="rId13"/>
    <p:sldId id="263" r:id="rId14"/>
    <p:sldId id="270" r:id="rId15"/>
    <p:sldId id="271" r:id="rId16"/>
    <p:sldId id="272" r:id="rId17"/>
    <p:sldId id="273" r:id="rId18"/>
    <p:sldId id="274" r:id="rId19"/>
    <p:sldId id="275" r:id="rId20"/>
    <p:sldId id="264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35EB-D10F-4F63-AF9A-734AC849BB95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E071-14A4-4355-84D0-6F8D554AE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35EB-D10F-4F63-AF9A-734AC849BB95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E071-14A4-4355-84D0-6F8D554AE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35EB-D10F-4F63-AF9A-734AC849BB95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E071-14A4-4355-84D0-6F8D554AE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35EB-D10F-4F63-AF9A-734AC849BB95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E071-14A4-4355-84D0-6F8D554AE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35EB-D10F-4F63-AF9A-734AC849BB95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E071-14A4-4355-84D0-6F8D554AE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35EB-D10F-4F63-AF9A-734AC849BB95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E071-14A4-4355-84D0-6F8D554AE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35EB-D10F-4F63-AF9A-734AC849BB95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E071-14A4-4355-84D0-6F8D554AE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35EB-D10F-4F63-AF9A-734AC849BB95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E071-14A4-4355-84D0-6F8D554AE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35EB-D10F-4F63-AF9A-734AC849BB95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E071-14A4-4355-84D0-6F8D554AE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35EB-D10F-4F63-AF9A-734AC849BB95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E071-14A4-4355-84D0-6F8D554AE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35EB-D10F-4F63-AF9A-734AC849BB95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E071-14A4-4355-84D0-6F8D554AE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335EB-D10F-4F63-AF9A-734AC849BB95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1E071-14A4-4355-84D0-6F8D554AE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ена\Desktop\img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" y="0"/>
            <a:ext cx="914402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214291"/>
            <a:ext cx="8358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260034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  <a:ea typeface="Gungsuh" pitchFamily="18" charset="-127"/>
                <a:cs typeface="Times New Roman" pitchFamily="18" charset="0"/>
              </a:rPr>
              <a:t>Использование </a:t>
            </a:r>
            <a:br>
              <a:rPr lang="ru-RU" sz="3600" b="1" dirty="0" smtClean="0">
                <a:solidFill>
                  <a:srgbClr val="0070C0"/>
                </a:solidFill>
                <a:latin typeface="Comic Sans MS" pitchFamily="66" charset="0"/>
                <a:ea typeface="Gungsuh" pitchFamily="18" charset="-127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  <a:ea typeface="Gungsuh" pitchFamily="18" charset="-127"/>
                <a:cs typeface="Times New Roman" pitchFamily="18" charset="0"/>
              </a:rPr>
              <a:t>логико-смысловой модели </a:t>
            </a:r>
            <a:br>
              <a:rPr lang="ru-RU" sz="3600" b="1" dirty="0" smtClean="0">
                <a:solidFill>
                  <a:srgbClr val="0070C0"/>
                </a:solidFill>
                <a:latin typeface="Comic Sans MS" pitchFamily="66" charset="0"/>
                <a:ea typeface="Gungsuh" pitchFamily="18" charset="-127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  <a:ea typeface="Gungsuh" pitchFamily="18" charset="-127"/>
                <a:cs typeface="Times New Roman" pitchFamily="18" charset="0"/>
              </a:rPr>
              <a:t>в календарно-тематическом планировании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  <a:ea typeface="Gungsuh" pitchFamily="18" charset="-127"/>
              <a:cs typeface="Times New Roman" pitchFamily="18" charset="0"/>
            </a:endParaRP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1643074"/>
          </a:xfrm>
        </p:spPr>
        <p:txBody>
          <a:bodyPr>
            <a:normAutofit fontScale="92500" lnSpcReduction="20000"/>
          </a:bodyPr>
          <a:lstStyle/>
          <a:p>
            <a:r>
              <a:rPr lang="ru-RU" b="1" kern="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Малахова Елена Владимировна,</a:t>
            </a:r>
            <a:br>
              <a:rPr lang="ru-RU" b="1" kern="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kern="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воспитатель высшей  квалификационной категории </a:t>
            </a:r>
            <a:br>
              <a:rPr lang="ru-RU" b="1" kern="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kern="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МАДОУ детский сад № 30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Лена\Desktop\мой дом ГМО\img31.jpg"/>
          <p:cNvPicPr>
            <a:picLocks noChangeAspect="1" noChangeArrowheads="1"/>
          </p:cNvPicPr>
          <p:nvPr/>
        </p:nvPicPr>
        <p:blipFill>
          <a:blip r:embed="rId2"/>
          <a:srcRect t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" name="Стрелка вверх 16"/>
          <p:cNvSpPr/>
          <p:nvPr/>
        </p:nvSpPr>
        <p:spPr>
          <a:xfrm>
            <a:off x="2571737" y="4357694"/>
            <a:ext cx="3786202" cy="2500306"/>
          </a:xfrm>
          <a:prstGeom prst="up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Последова-тельность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85729"/>
            <a:ext cx="79296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70C0"/>
                </a:solidFill>
                <a:latin typeface="Comic Sans MS" pitchFamily="66" charset="0"/>
              </a:rPr>
              <a:t>Свойства логико-смысловой модели</a:t>
            </a:r>
            <a:endParaRPr lang="ru-RU" sz="4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214313" y="4000500"/>
            <a:ext cx="3071803" cy="2857500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Универсальность (основа – содержание и логика)</a:t>
            </a:r>
          </a:p>
        </p:txBody>
      </p:sp>
      <p:sp>
        <p:nvSpPr>
          <p:cNvPr id="18" name="Стрелка вправо 17"/>
          <p:cNvSpPr/>
          <p:nvPr/>
        </p:nvSpPr>
        <p:spPr>
          <a:xfrm flipH="1">
            <a:off x="6000760" y="4000500"/>
            <a:ext cx="3143240" cy="2857500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Многофункцион-альность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9" name="Стрелка вправо 108"/>
          <p:cNvSpPr/>
          <p:nvPr/>
        </p:nvSpPr>
        <p:spPr>
          <a:xfrm flipH="1">
            <a:off x="5643569" y="1000108"/>
            <a:ext cx="3214689" cy="2786066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Особая наглядность (зрительный образ</a:t>
            </a:r>
          </a:p>
        </p:txBody>
      </p:sp>
      <p:sp>
        <p:nvSpPr>
          <p:cNvPr id="110" name="Стрелка вправо 109"/>
          <p:cNvSpPr/>
          <p:nvPr/>
        </p:nvSpPr>
        <p:spPr>
          <a:xfrm>
            <a:off x="285720" y="928670"/>
            <a:ext cx="3143272" cy="2928942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Это дидактический инструмент моделирования и конструирования знаний</a:t>
            </a:r>
          </a:p>
        </p:txBody>
      </p:sp>
      <p:sp>
        <p:nvSpPr>
          <p:cNvPr id="112" name="Овал 111"/>
          <p:cNvSpPr/>
          <p:nvPr/>
        </p:nvSpPr>
        <p:spPr>
          <a:xfrm>
            <a:off x="2786050" y="2643182"/>
            <a:ext cx="3357586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3" name="Прямая со стрелкой 122"/>
          <p:cNvCxnSpPr/>
          <p:nvPr/>
        </p:nvCxnSpPr>
        <p:spPr>
          <a:xfrm rot="16200000" flipV="1">
            <a:off x="3464711" y="2178835"/>
            <a:ext cx="714382" cy="357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 rot="16200000" flipV="1">
            <a:off x="4089792" y="2196696"/>
            <a:ext cx="857256" cy="357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/>
          <p:nvPr/>
        </p:nvCxnSpPr>
        <p:spPr>
          <a:xfrm rot="5400000" flipH="1" flipV="1">
            <a:off x="4714875" y="2214555"/>
            <a:ext cx="78582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/>
          <p:nvPr/>
        </p:nvCxnSpPr>
        <p:spPr>
          <a:xfrm rot="5400000">
            <a:off x="3357554" y="4143380"/>
            <a:ext cx="71438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>
            <a:stCxn id="112" idx="4"/>
          </p:cNvCxnSpPr>
          <p:nvPr/>
        </p:nvCxnSpPr>
        <p:spPr>
          <a:xfrm rot="16200000" flipH="1">
            <a:off x="4089793" y="4589867"/>
            <a:ext cx="785820" cy="357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33"/>
          <p:cNvCxnSpPr/>
          <p:nvPr/>
        </p:nvCxnSpPr>
        <p:spPr>
          <a:xfrm rot="16200000" flipH="1">
            <a:off x="4643438" y="3857628"/>
            <a:ext cx="1000132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Лена\Desktop\мой дом ГМО\img31.jpg"/>
          <p:cNvPicPr>
            <a:picLocks noChangeAspect="1" noChangeArrowheads="1"/>
          </p:cNvPicPr>
          <p:nvPr/>
        </p:nvPicPr>
        <p:blipFill>
          <a:blip r:embed="rId2"/>
          <a:srcRect t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7145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Логико-смысловая модель</a:t>
            </a:r>
            <a:b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в нашей группе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098" name="Picture 2" descr="C:\Users\Лена\Desktop\ZbjRokA3bKg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714487"/>
            <a:ext cx="6643734" cy="498279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Лена\Desktop\мой дом ГМО\img31.jpg"/>
          <p:cNvPicPr>
            <a:picLocks noChangeAspect="1" noChangeArrowheads="1"/>
          </p:cNvPicPr>
          <p:nvPr/>
        </p:nvPicPr>
        <p:blipFill>
          <a:blip r:embed="rId2"/>
          <a:srcRect t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Лена\Desktop\мой дом ГМО\50L-Bxl-B-w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714876" y="1785926"/>
            <a:ext cx="4286236" cy="321467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Picture 2" descr="C:\Users\Лена\Desktop\мой дом ГМО\AfWCwHtJKIA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9512" y="571480"/>
            <a:ext cx="4286281" cy="571504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Лена\Desktop\мой дом ГМО\img31.jpg"/>
          <p:cNvPicPr>
            <a:picLocks noChangeAspect="1" noChangeArrowheads="1"/>
          </p:cNvPicPr>
          <p:nvPr/>
        </p:nvPicPr>
        <p:blipFill>
          <a:blip r:embed="rId2"/>
          <a:srcRect t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C:\Users\Лена\Desktop\мой дом ГМО\5.jpg"/>
          <p:cNvPicPr>
            <a:picLocks noChangeAspect="1" noChangeArrowheads="1"/>
          </p:cNvPicPr>
          <p:nvPr/>
        </p:nvPicPr>
        <p:blipFill>
          <a:blip r:embed="rId3" cstate="print"/>
          <a:srcRect l="10909" r="12727" b="5455"/>
          <a:stretch>
            <a:fillRect/>
          </a:stretch>
        </p:blipFill>
        <p:spPr bwMode="auto">
          <a:xfrm>
            <a:off x="214282" y="928670"/>
            <a:ext cx="4231328" cy="392909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Тема «Осень»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" name="Picture 2" descr="C:\Users\Лена\Desktop\мой дом ГМО\T11jlHqgr9A.jpg"/>
          <p:cNvPicPr>
            <a:picLocks noChangeAspect="1" noChangeArrowheads="1"/>
          </p:cNvPicPr>
          <p:nvPr/>
        </p:nvPicPr>
        <p:blipFill>
          <a:blip r:embed="rId4" cstate="print"/>
          <a:srcRect l="7143" r="12500" b="10256"/>
          <a:stretch>
            <a:fillRect/>
          </a:stretch>
        </p:blipFill>
        <p:spPr bwMode="auto">
          <a:xfrm>
            <a:off x="4500562" y="2285993"/>
            <a:ext cx="4520233" cy="37862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Лена\Desktop\мой дом ГМО\img31.jpg"/>
          <p:cNvPicPr>
            <a:picLocks noChangeAspect="1" noChangeArrowheads="1"/>
          </p:cNvPicPr>
          <p:nvPr/>
        </p:nvPicPr>
        <p:blipFill>
          <a:blip r:embed="rId2"/>
          <a:srcRect t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Картотека тем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122" name="Picture 2" descr="C:\Users\Лена\Desktop\мой дом ГМО\_YjmyjayjH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14422"/>
            <a:ext cx="7000924" cy="525069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Лена\Desktop\мой дом ГМО\img31.jpg"/>
          <p:cNvPicPr>
            <a:picLocks noChangeAspect="1" noChangeArrowheads="1"/>
          </p:cNvPicPr>
          <p:nvPr/>
        </p:nvPicPr>
        <p:blipFill>
          <a:blip r:embed="rId2"/>
          <a:srcRect t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Тема «Мой дом»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6146" name="Picture 2" descr="C:\Users\Лена\Desktop\7jgvKCppeOY.jpg"/>
          <p:cNvPicPr>
            <a:picLocks noChangeAspect="1" noChangeArrowheads="1"/>
          </p:cNvPicPr>
          <p:nvPr/>
        </p:nvPicPr>
        <p:blipFill>
          <a:blip r:embed="rId3"/>
          <a:srcRect l="12766"/>
          <a:stretch>
            <a:fillRect/>
          </a:stretch>
        </p:blipFill>
        <p:spPr bwMode="auto">
          <a:xfrm>
            <a:off x="1285852" y="928670"/>
            <a:ext cx="6572296" cy="565058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Лена\Desktop\мой дом ГМО\img31.jpg"/>
          <p:cNvPicPr>
            <a:picLocks noChangeAspect="1" noChangeArrowheads="1"/>
          </p:cNvPicPr>
          <p:nvPr/>
        </p:nvPicPr>
        <p:blipFill>
          <a:blip r:embed="rId2"/>
          <a:srcRect t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Детско-родительские проекты</a:t>
            </a:r>
            <a:br>
              <a:rPr lang="ru-RU" sz="36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</a:br>
            <a:endParaRPr lang="ru-RU" sz="3600" b="1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«Юные архитекторы»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2" name="Picture 4" descr="C:\Users\Лена\Desktop\мой дом ГМО\zPOW1atD4t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14282" y="2500306"/>
            <a:ext cx="4325940" cy="324445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«Природа - наш дом»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Содержимое 10" descr="D7QSnHyQuyI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3438" y="2500306"/>
            <a:ext cx="4327527" cy="3245645"/>
          </a:xfrm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Лена\Desktop\мой дом ГМО\img31.jpg"/>
          <p:cNvPicPr>
            <a:picLocks noChangeAspect="1" noChangeArrowheads="1"/>
          </p:cNvPicPr>
          <p:nvPr/>
        </p:nvPicPr>
        <p:blipFill>
          <a:blip r:embed="rId2"/>
          <a:srcRect t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</a:br>
            <a:endParaRPr lang="ru-RU" sz="3600" b="1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500042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Тема «Мой дом»</a:t>
            </a:r>
            <a:endParaRPr lang="ru-RU" sz="3600" dirty="0"/>
          </a:p>
        </p:txBody>
      </p:sp>
      <p:pic>
        <p:nvPicPr>
          <p:cNvPr id="1026" name="Picture 2" descr="C:\Users\Лена\Desktop\ew57XvOATe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14422"/>
            <a:ext cx="7143800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Лена\Desktop\мой дом ГМО\img31.jpg"/>
          <p:cNvPicPr>
            <a:picLocks noChangeAspect="1" noChangeArrowheads="1"/>
          </p:cNvPicPr>
          <p:nvPr/>
        </p:nvPicPr>
        <p:blipFill>
          <a:blip r:embed="rId2"/>
          <a:srcRect t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</a:br>
            <a:endParaRPr lang="ru-RU" sz="3600" b="1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9" name="Рисунок 8" descr="Qwi0oDkWng0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282" y="1142984"/>
            <a:ext cx="4857783" cy="3643338"/>
          </a:xfr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857224" y="5643578"/>
            <a:ext cx="7572428" cy="121442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«Нефть - наше богатство»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500043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Детско-родительсий</a:t>
            </a:r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проект</a:t>
            </a:r>
          </a:p>
          <a:p>
            <a:pPr algn="ctr"/>
            <a:endParaRPr lang="ru-RU" sz="3600" dirty="0"/>
          </a:p>
        </p:txBody>
      </p:sp>
      <p:pic>
        <p:nvPicPr>
          <p:cNvPr id="9218" name="Picture 2" descr="C:\Users\Лена\Desktop\мой дом ГМО\ycV1k3OAH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14554"/>
            <a:ext cx="4381531" cy="328614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Лена\Desktop\мой дом ГМО\img31.jpg"/>
          <p:cNvPicPr>
            <a:picLocks noChangeAspect="1" noChangeArrowheads="1"/>
          </p:cNvPicPr>
          <p:nvPr/>
        </p:nvPicPr>
        <p:blipFill>
          <a:blip r:embed="rId2"/>
          <a:srcRect t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</a:br>
            <a:endParaRPr lang="ru-RU" sz="3600" b="1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500042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Тема «Мой дом»</a:t>
            </a:r>
            <a:endParaRPr lang="ru-RU" sz="2000" i="1" dirty="0"/>
          </a:p>
        </p:txBody>
      </p:sp>
      <p:pic>
        <p:nvPicPr>
          <p:cNvPr id="10242" name="Picture 2" descr="C:\Users\Лена\Desktop\мой дом ГМО\2iQkSVPOqAA.jpg"/>
          <p:cNvPicPr>
            <a:picLocks noChangeAspect="1" noChangeArrowheads="1"/>
          </p:cNvPicPr>
          <p:nvPr/>
        </p:nvPicPr>
        <p:blipFill>
          <a:blip r:embed="rId3"/>
          <a:srcRect b="7692"/>
          <a:stretch>
            <a:fillRect/>
          </a:stretch>
        </p:blipFill>
        <p:spPr bwMode="auto">
          <a:xfrm>
            <a:off x="785786" y="1142984"/>
            <a:ext cx="7945493" cy="550072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ена\Desktop\мой дом ГМО\img31.jpg"/>
          <p:cNvPicPr>
            <a:picLocks noChangeAspect="1" noChangeArrowheads="1"/>
          </p:cNvPicPr>
          <p:nvPr/>
        </p:nvPicPr>
        <p:blipFill>
          <a:blip r:embed="rId2"/>
          <a:srcRect t="18749"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pic>
        <p:nvPicPr>
          <p:cNvPr id="1027" name="Picture 3" descr="C:\Users\Лена\Desktop\chelovechek_4162.jpg"/>
          <p:cNvPicPr>
            <a:picLocks noChangeAspect="1" noChangeArrowheads="1"/>
          </p:cNvPicPr>
          <p:nvPr/>
        </p:nvPicPr>
        <p:blipFill>
          <a:blip r:embed="rId3"/>
          <a:srcRect l="18647"/>
          <a:stretch>
            <a:fillRect/>
          </a:stretch>
        </p:blipFill>
        <p:spPr bwMode="auto">
          <a:xfrm>
            <a:off x="285720" y="285728"/>
            <a:ext cx="3714776" cy="4646486"/>
          </a:xfrm>
          <a:prstGeom prst="rect">
            <a:avLst/>
          </a:prstGeom>
          <a:noFill/>
        </p:spPr>
      </p:pic>
      <p:pic>
        <p:nvPicPr>
          <p:cNvPr id="2" name="Picture 2" descr="C:\Users\Лена\Desktop\book treasure_5ec635e108f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0116" y="928670"/>
            <a:ext cx="5503884" cy="566314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ена\Desktop\img31.jpg"/>
          <p:cNvPicPr>
            <a:picLocks noChangeAspect="1" noChangeArrowheads="1"/>
          </p:cNvPicPr>
          <p:nvPr/>
        </p:nvPicPr>
        <p:blipFill>
          <a:blip r:embed="rId2"/>
          <a:srcRect t="4166"/>
          <a:stretch>
            <a:fillRect/>
          </a:stretch>
        </p:blipFill>
        <p:spPr bwMode="auto">
          <a:xfrm>
            <a:off x="0" y="0"/>
            <a:ext cx="9271021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rbel" pitchFamily="34" charset="0"/>
              </a:rPr>
              <a:t>Логико-смысловая модель позволяет:</a:t>
            </a:r>
            <a:endParaRPr lang="ru-RU" sz="3600" b="1" dirty="0">
              <a:solidFill>
                <a:srgbClr val="0070C0"/>
              </a:solidFill>
              <a:latin typeface="Corbe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225689"/>
            <a:ext cx="750099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    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получить целостное представление об изучаемой теме, т.е увидеть всю тему целиком и каждый её элемент в отдельности </a:t>
            </a:r>
          </a:p>
          <a:p>
            <a:pPr algn="just"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    осуществить связь и сравнительную характеристику между предшествующими и последующими темами</a:t>
            </a:r>
          </a:p>
          <a:p>
            <a:pPr algn="just"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    обучить структурированию знаний и развить логическое мышление</a:t>
            </a:r>
          </a:p>
          <a:p>
            <a:pPr algn="just"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   организовать самостоятельную работу детей по конкретной темой при выполнении ими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детско-родительсих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проектов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ена\Desktop\img31.jpg"/>
          <p:cNvPicPr>
            <a:picLocks noChangeAspect="1" noChangeArrowheads="1"/>
          </p:cNvPicPr>
          <p:nvPr/>
        </p:nvPicPr>
        <p:blipFill>
          <a:blip r:embed="rId2"/>
          <a:srcRect t="4166"/>
          <a:stretch>
            <a:fillRect/>
          </a:stretch>
        </p:blipFill>
        <p:spPr bwMode="auto">
          <a:xfrm>
            <a:off x="0" y="0"/>
            <a:ext cx="9271021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6887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6600" b="1" dirty="0" smtClean="0">
                <a:solidFill>
                  <a:srgbClr val="0070C0"/>
                </a:solidFill>
                <a:latin typeface="Comic Sans MS" pitchFamily="66" charset="0"/>
              </a:rPr>
              <a:t>СПАСИБО </a:t>
            </a:r>
            <a:br>
              <a:rPr lang="ru-RU" sz="66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6600" b="1" dirty="0" smtClean="0">
                <a:solidFill>
                  <a:srgbClr val="0070C0"/>
                </a:solidFill>
                <a:latin typeface="Comic Sans MS" pitchFamily="66" charset="0"/>
              </a:rPr>
              <a:t>ЗА ВНИМАНИЕ!</a:t>
            </a:r>
            <a:endParaRPr lang="ru-RU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ена\Desktop\мой дом ГМО\img31.jpg"/>
          <p:cNvPicPr>
            <a:picLocks noChangeAspect="1" noChangeArrowheads="1"/>
          </p:cNvPicPr>
          <p:nvPr/>
        </p:nvPicPr>
        <p:blipFill>
          <a:blip r:embed="rId2"/>
          <a:srcRect t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428604"/>
            <a:ext cx="8715436" cy="17145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  <a:ea typeface="Gungsuh" pitchFamily="18" charset="-127"/>
                <a:cs typeface="Times New Roman" pitchFamily="18" charset="0"/>
              </a:rPr>
              <a:t>Формы организации деятельности взрослых и детей в ДОУ при планировании образовательного процесса</a:t>
            </a:r>
            <a:endParaRPr lang="ru-RU" sz="2800" b="1" dirty="0">
              <a:solidFill>
                <a:srgbClr val="0070C0"/>
              </a:solidFill>
              <a:latin typeface="Comic Sans MS" pitchFamily="66" charset="0"/>
              <a:ea typeface="Gungsuh" pitchFamily="18" charset="-127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7158" y="2643182"/>
            <a:ext cx="3571900" cy="214314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Организация совместной деятельности взрослого с детьми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786050" y="4429132"/>
            <a:ext cx="3714776" cy="2428868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Создание условий для самостоятельной деятельности детей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429256" y="2643182"/>
            <a:ext cx="3500462" cy="2214578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Организация взаимодействия  с семьями воспитанников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2571736" y="1857364"/>
            <a:ext cx="1500198" cy="78581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6" idx="0"/>
          </p:cNvCxnSpPr>
          <p:nvPr/>
        </p:nvCxnSpPr>
        <p:spPr>
          <a:xfrm rot="5400000">
            <a:off x="3357554" y="3143248"/>
            <a:ext cx="2571768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214941" y="1857362"/>
            <a:ext cx="1285885" cy="78582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Лена\Desktop\мой дом ГМО\img31.jpg"/>
          <p:cNvPicPr>
            <a:picLocks noChangeAspect="1" noChangeArrowheads="1"/>
          </p:cNvPicPr>
          <p:nvPr/>
        </p:nvPicPr>
        <p:blipFill>
          <a:blip r:embed="rId2"/>
          <a:srcRect t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  <a:ea typeface="Gungsuh" pitchFamily="18" charset="-127"/>
                <a:cs typeface="Times New Roman" pitchFamily="18" charset="0"/>
              </a:rPr>
              <a:t>Календарно-тематическое  планирование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  <a:ea typeface="Gungsuh" pitchFamily="18" charset="-127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29099" t="24414" r="26427" b="21875"/>
          <a:stretch>
            <a:fillRect/>
          </a:stretch>
        </p:blipFill>
        <p:spPr bwMode="auto">
          <a:xfrm>
            <a:off x="857224" y="1643050"/>
            <a:ext cx="7643866" cy="500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Лена\Desktop\мой дом ГМО\img31.jpg"/>
          <p:cNvPicPr>
            <a:picLocks noChangeAspect="1" noChangeArrowheads="1"/>
          </p:cNvPicPr>
          <p:nvPr/>
        </p:nvPicPr>
        <p:blipFill>
          <a:blip r:embed="rId2"/>
          <a:srcRect t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1"/>
            <a:ext cx="8572560" cy="407196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Функции развивающей предметно-пространственной среды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0034" y="1857364"/>
            <a:ext cx="5072098" cy="3781436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</a:rPr>
              <a:t>коммуникативная</a:t>
            </a:r>
          </a:p>
          <a:p>
            <a:pPr algn="l">
              <a:buFont typeface="Wingdings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</a:rPr>
              <a:t>воспитывающая</a:t>
            </a:r>
          </a:p>
          <a:p>
            <a:pPr algn="l">
              <a:buFont typeface="Wingdings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</a:rPr>
              <a:t>стимулирующая</a:t>
            </a:r>
          </a:p>
          <a:p>
            <a:pPr algn="l">
              <a:buFont typeface="Wingdings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</a:rPr>
              <a:t>организованная</a:t>
            </a:r>
          </a:p>
          <a:p>
            <a:pPr algn="l">
              <a:buFont typeface="Wingdings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</a:rPr>
              <a:t>образовательная</a:t>
            </a:r>
          </a:p>
          <a:p>
            <a:pPr algn="l">
              <a:buFont typeface="Wingdings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</a:rPr>
              <a:t>развивающая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Лена\Desktop\rZw3wkOjF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53" y="2786058"/>
            <a:ext cx="4857827" cy="364337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Лена\Desktop\мой дом ГМО\img31.jpg"/>
          <p:cNvPicPr>
            <a:picLocks noChangeAspect="1" noChangeArrowheads="1"/>
          </p:cNvPicPr>
          <p:nvPr/>
        </p:nvPicPr>
        <p:blipFill>
          <a:blip r:embed="rId2"/>
          <a:srcRect t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7" name="Picture 5" descr="C:\Users\Лена\Desktop\мой дом ГМО\u-vjMKprcyM.jpg"/>
          <p:cNvPicPr>
            <a:picLocks noChangeAspect="1" noChangeArrowheads="1"/>
          </p:cNvPicPr>
          <p:nvPr/>
        </p:nvPicPr>
        <p:blipFill>
          <a:blip r:embed="rId3" cstate="print"/>
          <a:srcRect l="5733"/>
          <a:stretch>
            <a:fillRect/>
          </a:stretch>
        </p:blipFill>
        <p:spPr bwMode="auto">
          <a:xfrm>
            <a:off x="4143372" y="2786058"/>
            <a:ext cx="4810116" cy="382697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3075" name="Picture 3" descr="C:\Users\Лена\Desktop\мой дом ГМО\_2YwNmP5uC0.jpg"/>
          <p:cNvPicPr>
            <a:picLocks noChangeAspect="1" noChangeArrowheads="1"/>
          </p:cNvPicPr>
          <p:nvPr/>
        </p:nvPicPr>
        <p:blipFill>
          <a:blip r:embed="rId4" cstate="print"/>
          <a:srcRect t="4082" r="6632"/>
          <a:stretch>
            <a:fillRect/>
          </a:stretch>
        </p:blipFill>
        <p:spPr bwMode="auto">
          <a:xfrm>
            <a:off x="214281" y="1071546"/>
            <a:ext cx="4821351" cy="371477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Использование </a:t>
            </a:r>
            <a:r>
              <a:rPr lang="ru-RU" sz="3200" b="1" dirty="0" err="1" smtClean="0">
                <a:solidFill>
                  <a:srgbClr val="0070C0"/>
                </a:solidFill>
                <a:latin typeface="Comic Sans MS" pitchFamily="66" charset="0"/>
              </a:rPr>
              <a:t>мнемотаблиц</a:t>
            </a:r>
            <a:endParaRPr lang="ru-RU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Лена\Desktop\мой дом ГМО\img31.jpg"/>
          <p:cNvPicPr>
            <a:picLocks noChangeAspect="1" noChangeArrowheads="1"/>
          </p:cNvPicPr>
          <p:nvPr/>
        </p:nvPicPr>
        <p:blipFill>
          <a:blip r:embed="rId2"/>
          <a:srcRect t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6" name="Picture 4" descr="C:\Users\Лена\Desktop\мой дом ГМО\8I3ribTYGK0.jpg"/>
          <p:cNvPicPr>
            <a:picLocks noChangeAspect="1" noChangeArrowheads="1"/>
          </p:cNvPicPr>
          <p:nvPr/>
        </p:nvPicPr>
        <p:blipFill>
          <a:blip r:embed="rId3" cstate="print"/>
          <a:srcRect b="12180"/>
          <a:stretch>
            <a:fillRect/>
          </a:stretch>
        </p:blipFill>
        <p:spPr bwMode="auto">
          <a:xfrm>
            <a:off x="2571736" y="3987781"/>
            <a:ext cx="4357718" cy="287021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3074" name="Picture 2" descr="C:\Users\Лена\Desktop\NLBVI1Yvo2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214422"/>
            <a:ext cx="3714776" cy="278608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Использование наглядного материала и </a:t>
            </a:r>
            <a:r>
              <a:rPr lang="ru-RU" sz="3200" b="1" dirty="0" err="1" smtClean="0">
                <a:solidFill>
                  <a:srgbClr val="0070C0"/>
                </a:solidFill>
                <a:latin typeface="Comic Sans MS" pitchFamily="66" charset="0"/>
              </a:rPr>
              <a:t>интеллект-карт</a:t>
            </a:r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  <a:endParaRPr lang="ru-RU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098" name="Picture 2" descr="C:\Users\Лена\Desktop\мой дом ГМО\BGS7DXsnY4U.jpg"/>
          <p:cNvPicPr>
            <a:picLocks noChangeAspect="1" noChangeArrowheads="1"/>
          </p:cNvPicPr>
          <p:nvPr/>
        </p:nvPicPr>
        <p:blipFill>
          <a:blip r:embed="rId5" cstate="print"/>
          <a:srcRect l="13889" r="14000" b="33333"/>
          <a:stretch>
            <a:fillRect/>
          </a:stretch>
        </p:blipFill>
        <p:spPr bwMode="auto">
          <a:xfrm>
            <a:off x="285719" y="1285860"/>
            <a:ext cx="3812089" cy="264320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Лена\Desktop\мой дом ГМО\img31.jpg"/>
          <p:cNvPicPr>
            <a:picLocks noChangeAspect="1" noChangeArrowheads="1"/>
          </p:cNvPicPr>
          <p:nvPr/>
        </p:nvPicPr>
        <p:blipFill>
          <a:blip r:embed="rId2"/>
          <a:srcRect t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571480"/>
            <a:ext cx="8929718" cy="1714512"/>
          </a:xfrm>
        </p:spPr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  <a:latin typeface="Comic Sans MS" pitchFamily="66" charset="0"/>
              </a:rPr>
              <a:t>Логико-смысловая модель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</a:rPr>
              <a:t>(многомерная дидактическая технология) </a:t>
            </a:r>
            <a:r>
              <a:rPr lang="ru-RU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b="1" dirty="0" smtClean="0"/>
              <a:t>Валерий </a:t>
            </a:r>
            <a:r>
              <a:rPr lang="ru-RU" sz="2000" b="1" dirty="0" err="1" smtClean="0"/>
              <a:t>Эмманулович</a:t>
            </a:r>
            <a:r>
              <a:rPr lang="ru-RU" sz="2000" b="1" dirty="0" smtClean="0"/>
              <a:t> Штейнберг </a:t>
            </a:r>
            <a:r>
              <a:rPr lang="ru-RU" sz="2000" dirty="0" smtClean="0"/>
              <a:t>– доктор педагогических наук, кандидат технических наук, заслуженный изобретатель Башкортостана, профессор Башкирского государственного университета</a:t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5" name="Picture 3" descr="C:\Users\Лена\Desktop\ЛСМ2\2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43750" t="6944" r="3906" b="4166"/>
          <a:stretch>
            <a:fillRect/>
          </a:stretch>
        </p:blipFill>
        <p:spPr bwMode="auto">
          <a:xfrm>
            <a:off x="2357422" y="2285992"/>
            <a:ext cx="4714908" cy="45224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Лена\Desktop\мой дом ГМО\img31.jpg"/>
          <p:cNvPicPr>
            <a:picLocks noChangeAspect="1" noChangeArrowheads="1"/>
          </p:cNvPicPr>
          <p:nvPr/>
        </p:nvPicPr>
        <p:blipFill>
          <a:blip r:embed="rId2"/>
          <a:srcRect t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642918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70C0"/>
                </a:solidFill>
                <a:latin typeface="Comic Sans MS" pitchFamily="66" charset="0"/>
              </a:rPr>
              <a:t>ЛСМ содержит компоненты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1714488"/>
            <a:ext cx="3643338" cy="214314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Логический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(определённый порядок координат и узлов)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628" y="1714488"/>
            <a:ext cx="3643338" cy="214314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Смысловой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(содержание координат 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и узлов)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428728" y="4214818"/>
            <a:ext cx="6500858" cy="235745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Формируется системное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представление знаний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714612" y="3857628"/>
            <a:ext cx="750100" cy="42863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5572132" y="3857628"/>
            <a:ext cx="785818" cy="42862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203</Words>
  <Application>Microsoft Office PowerPoint</Application>
  <PresentationFormat>Экран (4:3)</PresentationFormat>
  <Paragraphs>52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Использование  логико-смысловой модели  в календарно-тематическом планировании</vt:lpstr>
      <vt:lpstr>Слайд 2</vt:lpstr>
      <vt:lpstr>Формы организации деятельности взрослых и детей в ДОУ при планировании образовательного процесса</vt:lpstr>
      <vt:lpstr> Календарно-тематическое  планирование</vt:lpstr>
      <vt:lpstr>Функции развивающей предметно-пространственной среды    </vt:lpstr>
      <vt:lpstr>Использование мнемотаблиц</vt:lpstr>
      <vt:lpstr>Использование наглядного материала и интеллект-карт.</vt:lpstr>
      <vt:lpstr>  Логико-смысловая модель (многомерная дидактическая технология)  Валерий Эмманулович Штейнберг – доктор педагогических наук, кандидат технических наук, заслуженный изобретатель Башкортостана, профессор Башкирского государственного университета  </vt:lpstr>
      <vt:lpstr>Слайд 9</vt:lpstr>
      <vt:lpstr>Слайд 10</vt:lpstr>
      <vt:lpstr>Логико-смысловая модель в нашей группе</vt:lpstr>
      <vt:lpstr>Слайд 12</vt:lpstr>
      <vt:lpstr>Тема «Осень»</vt:lpstr>
      <vt:lpstr>Картотека тем</vt:lpstr>
      <vt:lpstr>Тема «Мой дом»</vt:lpstr>
      <vt:lpstr>Детско-родительские проекты </vt:lpstr>
      <vt:lpstr> </vt:lpstr>
      <vt:lpstr> </vt:lpstr>
      <vt:lpstr> </vt:lpstr>
      <vt:lpstr>Логико-смысловая модель позволяет:</vt:lpstr>
      <vt:lpstr>СПАСИБО 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 логико-смысловой  модели  в календарно-тематическом планировании</dc:title>
  <dc:creator>Windows User</dc:creator>
  <cp:lastModifiedBy>Windows User</cp:lastModifiedBy>
  <cp:revision>10</cp:revision>
  <dcterms:created xsi:type="dcterms:W3CDTF">2021-02-26T15:27:13Z</dcterms:created>
  <dcterms:modified xsi:type="dcterms:W3CDTF">2021-03-24T12:34:10Z</dcterms:modified>
</cp:coreProperties>
</file>