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5"/>
    <p:penClr>
      <a:srgbClr val="FF0000"/>
    </p:penClr>
  </p:showPr>
  <p:clrMru>
    <a:srgbClr val="F44C70"/>
    <a:srgbClr val="FF0000"/>
    <a:srgbClr val="66FF33"/>
    <a:srgbClr val="CC00CC"/>
    <a:srgbClr val="003366"/>
    <a:srgbClr val="66CFD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0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BBE-4F28-46CF-ADD1-CA9F5478109A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5B15-AAA4-4306-91B1-50F29054D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BBE-4F28-46CF-ADD1-CA9F5478109A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5B15-AAA4-4306-91B1-50F29054D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BBE-4F28-46CF-ADD1-CA9F5478109A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5B15-AAA4-4306-91B1-50F29054D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BBE-4F28-46CF-ADD1-CA9F5478109A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5B15-AAA4-4306-91B1-50F29054D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BBE-4F28-46CF-ADD1-CA9F5478109A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5B15-AAA4-4306-91B1-50F29054D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BBE-4F28-46CF-ADD1-CA9F5478109A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5B15-AAA4-4306-91B1-50F29054D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BBE-4F28-46CF-ADD1-CA9F5478109A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5B15-AAA4-4306-91B1-50F29054D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BBE-4F28-46CF-ADD1-CA9F5478109A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5B15-AAA4-4306-91B1-50F29054D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BBE-4F28-46CF-ADD1-CA9F5478109A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5B15-AAA4-4306-91B1-50F29054D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BBE-4F28-46CF-ADD1-CA9F5478109A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5B15-AAA4-4306-91B1-50F29054D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F0BBE-4F28-46CF-ADD1-CA9F5478109A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5B15-AAA4-4306-91B1-50F29054D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F0BBE-4F28-46CF-ADD1-CA9F5478109A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A5B15-AAA4-4306-91B1-50F29054D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Изображение чисел на числовом луче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F44C70"/>
                </a:solidFill>
              </a:rPr>
              <a:t>Математика 3 класс </a:t>
            </a:r>
          </a:p>
          <a:p>
            <a:r>
              <a:rPr lang="ru-RU" b="1" dirty="0" smtClean="0">
                <a:solidFill>
                  <a:srgbClr val="F44C70"/>
                </a:solidFill>
              </a:rPr>
              <a:t>«Перспективная начальная школа»</a:t>
            </a:r>
            <a:endParaRPr lang="ru-RU" b="1" dirty="0">
              <a:solidFill>
                <a:srgbClr val="F44C7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899592" y="1124744"/>
            <a:ext cx="2304256" cy="1224136"/>
          </a:xfrm>
          <a:prstGeom prst="straightConnector1">
            <a:avLst/>
          </a:prstGeom>
          <a:ln w="41275">
            <a:solidFill>
              <a:srgbClr val="F44C70">
                <a:alpha val="75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436096" y="1052736"/>
            <a:ext cx="2520280" cy="144016"/>
          </a:xfrm>
          <a:prstGeom prst="line">
            <a:avLst/>
          </a:prstGeom>
          <a:ln w="38100">
            <a:solidFill>
              <a:srgbClr val="66CF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перфолента 11"/>
          <p:cNvSpPr/>
          <p:nvPr/>
        </p:nvSpPr>
        <p:spPr>
          <a:xfrm>
            <a:off x="683568" y="5229200"/>
            <a:ext cx="3384376" cy="1152128"/>
          </a:xfrm>
          <a:prstGeom prst="flowChartPunchedTap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6FF3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558924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C00CC"/>
                </a:solidFill>
              </a:rPr>
              <a:t>1, 2, 3, …, ….., 6…, …, …….</a:t>
            </a:r>
            <a:endParaRPr lang="ru-RU" sz="2400" b="1" dirty="0">
              <a:solidFill>
                <a:srgbClr val="CC00CC"/>
              </a:solidFill>
            </a:endParaRPr>
          </a:p>
        </p:txBody>
      </p:sp>
    </p:spTree>
  </p:cSld>
  <p:clrMapOvr>
    <a:masterClrMapping/>
  </p:clrMapOvr>
  <p:transition advTm="1404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Разминка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/>
          <a:lstStyle/>
          <a:p>
            <a:pPr marL="514350" indent="-514350" algn="ctr"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Вспомни порядок действий!</a:t>
            </a:r>
          </a:p>
          <a:p>
            <a:pPr marL="514350" indent="-514350"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ru-RU" dirty="0" smtClean="0"/>
              <a:t>36 </a:t>
            </a:r>
            <a:r>
              <a:rPr lang="ru-RU" dirty="0"/>
              <a:t>+ 24 : 6 - 18</a:t>
            </a:r>
          </a:p>
          <a:p>
            <a:pPr>
              <a:buNone/>
            </a:pPr>
            <a:r>
              <a:rPr lang="ru-RU" dirty="0"/>
              <a:t>(64 - 16) : 8 + 27</a:t>
            </a:r>
          </a:p>
          <a:p>
            <a:pPr>
              <a:buNone/>
            </a:pPr>
            <a:r>
              <a:rPr lang="ru-RU" dirty="0"/>
              <a:t>94 - (39 + 17) : 8</a:t>
            </a:r>
          </a:p>
          <a:p>
            <a:pPr>
              <a:buNone/>
            </a:pPr>
            <a:r>
              <a:rPr lang="ru-RU" dirty="0"/>
              <a:t>63 : 7 * 5 : 1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464496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</a:rPr>
              <a:t>40    4       </a:t>
            </a:r>
          </a:p>
          <a:p>
            <a:pPr marL="514350" indent="-514350">
              <a:buNone/>
            </a:pPr>
            <a:r>
              <a:rPr lang="ru-RU" dirty="0" smtClean="0"/>
              <a:t>36 + 24 : 6 – 18 =</a:t>
            </a:r>
            <a:r>
              <a:rPr lang="ru-RU" dirty="0" smtClean="0">
                <a:solidFill>
                  <a:srgbClr val="FF0000"/>
                </a:solidFill>
              </a:rPr>
              <a:t>22</a:t>
            </a:r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sz="2400" dirty="0" smtClean="0">
                <a:solidFill>
                  <a:srgbClr val="FF0000"/>
                </a:solidFill>
              </a:rPr>
              <a:t>48       6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(64 - 16) : 8 + 27= </a:t>
            </a:r>
            <a:r>
              <a:rPr lang="ru-RU" dirty="0" smtClean="0">
                <a:solidFill>
                  <a:srgbClr val="FF0000"/>
                </a:solidFill>
              </a:rPr>
              <a:t>33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56      7</a:t>
            </a:r>
          </a:p>
          <a:p>
            <a:pPr>
              <a:buNone/>
            </a:pPr>
            <a:r>
              <a:rPr lang="ru-RU" dirty="0" smtClean="0"/>
              <a:t>94 - (39 + 17) : 8 = </a:t>
            </a:r>
            <a:r>
              <a:rPr lang="ru-RU" dirty="0" smtClean="0">
                <a:solidFill>
                  <a:srgbClr val="FF0000"/>
                </a:solidFill>
              </a:rPr>
              <a:t>87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9  45 </a:t>
            </a:r>
          </a:p>
          <a:p>
            <a:pPr>
              <a:buNone/>
            </a:pPr>
            <a:r>
              <a:rPr lang="ru-RU" dirty="0" smtClean="0"/>
              <a:t>63 : 7 * 5 : 1 = </a:t>
            </a:r>
            <a:r>
              <a:rPr lang="ru-RU" dirty="0" smtClean="0">
                <a:solidFill>
                  <a:srgbClr val="FF0000"/>
                </a:solidFill>
              </a:rPr>
              <a:t>45</a:t>
            </a:r>
          </a:p>
          <a:p>
            <a:endParaRPr lang="ru-RU" dirty="0"/>
          </a:p>
        </p:txBody>
      </p:sp>
    </p:spTree>
  </p:cSld>
  <p:clrMapOvr>
    <a:masterClrMapping/>
  </p:clrMapOvr>
  <p:transition advTm="1139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3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Преобразуй!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79512" y="836712"/>
            <a:ext cx="8964488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sz="2400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4ц 6кг =    кг                                                               72 кг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46км13м = 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FF00"/>
                </a:solidFill>
              </a:rPr>
              <a:t>м                                                           34см 8 мм         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70кг2000г= 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FF00"/>
                </a:solidFill>
              </a:rPr>
              <a:t>кг                                                           406 кг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348мм = </a:t>
            </a: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b="1" dirty="0" smtClean="0">
                <a:solidFill>
                  <a:srgbClr val="FFFF00"/>
                </a:solidFill>
              </a:rPr>
              <a:t>см   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мм                                                  46.013 м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56м 36см =  </a:t>
            </a: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b="1" dirty="0" smtClean="0">
                <a:solidFill>
                  <a:srgbClr val="FFFF00"/>
                </a:solidFill>
              </a:rPr>
              <a:t> дм 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FF00"/>
                </a:solidFill>
              </a:rPr>
              <a:t> см                                             563дм 6см</a:t>
            </a:r>
          </a:p>
          <a:p>
            <a:pPr>
              <a:buNone/>
            </a:pPr>
            <a:endParaRPr lang="ru-RU" sz="2400" b="1" dirty="0" smtClean="0">
              <a:solidFill>
                <a:srgbClr val="FFFF00"/>
              </a:solidFill>
            </a:endParaRPr>
          </a:p>
          <a:p>
            <a:endParaRPr lang="ru-RU" sz="2400" dirty="0">
              <a:solidFill>
                <a:srgbClr val="FFFF0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 flipV="1">
            <a:off x="2267744" y="2060848"/>
            <a:ext cx="4824536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771800" y="2132856"/>
            <a:ext cx="4392488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3347864" y="2564904"/>
            <a:ext cx="3744416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2627784" y="2492896"/>
            <a:ext cx="4464496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3923928" y="4077072"/>
            <a:ext cx="331236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404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Что такое числовой луч?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– это луч, на котором отложены на определённом расстоянии друг от друга числа.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4244280" cy="44973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sz="2400" dirty="0" smtClean="0"/>
              <a:t>0    1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dirty="0" smtClean="0"/>
              <a:t> 0         10              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0                            60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Рассмотри числовой луч.</a:t>
            </a:r>
          </a:p>
          <a:p>
            <a:pPr>
              <a:buNone/>
            </a:pPr>
            <a:r>
              <a:rPr lang="ru-RU" dirty="0" smtClean="0"/>
              <a:t>Изобрази на луче числа 1, 3, 5, 8.</a:t>
            </a:r>
          </a:p>
          <a:p>
            <a:pPr>
              <a:buNone/>
            </a:pPr>
            <a:r>
              <a:rPr lang="ru-RU" dirty="0" smtClean="0"/>
              <a:t>Подпиши числа, которые</a:t>
            </a:r>
          </a:p>
          <a:p>
            <a:pPr>
              <a:buNone/>
            </a:pPr>
            <a:r>
              <a:rPr lang="ru-RU" dirty="0"/>
              <a:t>с</a:t>
            </a:r>
            <a:r>
              <a:rPr lang="ru-RU" dirty="0" smtClean="0"/>
              <a:t>оответствуют данным точкам.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0     2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67544" y="2492896"/>
            <a:ext cx="388843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67544" y="242088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67544" y="2348880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99592" y="2348880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331640" y="2348880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63688" y="2348880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8496567">
            <a:off x="514249" y="2502758"/>
            <a:ext cx="338638" cy="268308"/>
          </a:xfrm>
          <a:prstGeom prst="arc">
            <a:avLst>
              <a:gd name="adj1" fmla="val 13636530"/>
              <a:gd name="adj2" fmla="val 2191611"/>
            </a:avLst>
          </a:prstGeom>
          <a:ln w="2540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67544" y="3429000"/>
            <a:ext cx="388843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67544" y="3284984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259632" y="3284984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23728" y="3284984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059832" y="3284984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67544" y="4581128"/>
            <a:ext cx="388843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7544" y="443711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987824" y="443711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63688" y="443711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788024" y="4797152"/>
            <a:ext cx="3888432" cy="0"/>
          </a:xfrm>
          <a:prstGeom prst="straightConnector1">
            <a:avLst/>
          </a:prstGeom>
          <a:ln w="38100">
            <a:solidFill>
              <a:srgbClr val="66FF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788024" y="4653136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364088" y="4653136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940152" y="4653136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092280" y="4653136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466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Реши астрономическую задачу!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893887"/>
          </a:xfrm>
        </p:spPr>
        <p:txBody>
          <a:bodyPr>
            <a:normAutofit/>
          </a:bodyPr>
          <a:lstStyle/>
          <a:p>
            <a:r>
              <a:rPr lang="ru-RU" dirty="0" smtClean="0"/>
              <a:t>Во сколько раз дольше лететь до </a:t>
            </a:r>
            <a:r>
              <a:rPr lang="ru-RU" dirty="0" err="1" smtClean="0"/>
              <a:t>Альдебарана</a:t>
            </a:r>
            <a:r>
              <a:rPr lang="ru-RU" dirty="0" smtClean="0"/>
              <a:t>, чем до Сириуса? На сколько световых лет дольше?</a:t>
            </a:r>
            <a:endParaRPr lang="ru-RU" dirty="0"/>
          </a:p>
        </p:txBody>
      </p:sp>
      <p:pic>
        <p:nvPicPr>
          <p:cNvPr id="7" name="Содержимое 6" descr="900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51520" y="3429000"/>
            <a:ext cx="4040188" cy="3195852"/>
          </a:xfrm>
        </p:spPr>
      </p:pic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6778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Вычисли, сколько световых лет до Арктура (созвездие Волопаса), если это расстояние на 27 световых лет меньше, чем расстояние до </a:t>
            </a:r>
            <a:r>
              <a:rPr lang="ru-RU" dirty="0" err="1" smtClean="0"/>
              <a:t>Альдебарана</a:t>
            </a:r>
            <a:r>
              <a:rPr lang="ru-RU" dirty="0" smtClean="0"/>
              <a:t> (созвездие Тельца)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4"/>
          </p:nvPr>
        </p:nvGraphicFramePr>
        <p:xfrm>
          <a:off x="4645025" y="3284983"/>
          <a:ext cx="4104458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5"/>
                <a:gridCol w="2088233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Название звезды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Расстояние от Земли</a:t>
                      </a:r>
                      <a:endParaRPr lang="ru-RU" b="1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Сириус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свет.</a:t>
                      </a:r>
                      <a:r>
                        <a:rPr lang="ru-RU" baseline="0" dirty="0" smtClean="0"/>
                        <a:t> лет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Альтаир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свет. лет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Вега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 свет. лет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Альдебаран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 </a:t>
                      </a:r>
                      <a:r>
                        <a:rPr lang="ru-RU" dirty="0" err="1" smtClean="0"/>
                        <a:t>свет.года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  <p:bldP spid="9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259</Words>
  <Application>Microsoft Office PowerPoint</Application>
  <PresentationFormat>Экран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Изображение чисел на числовом луче</vt:lpstr>
      <vt:lpstr>Разминка</vt:lpstr>
      <vt:lpstr>Преобразуй!</vt:lpstr>
      <vt:lpstr>Что такое числовой луч?  – это луч, на котором отложены на определённом расстоянии друг от друга числа.</vt:lpstr>
      <vt:lpstr>Реши астрономическую задачу!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Изображение чисел на числовом луче</dc:title>
  <dc:creator>bazil</dc:creator>
  <cp:lastModifiedBy>bazil</cp:lastModifiedBy>
  <cp:revision>13</cp:revision>
  <dcterms:created xsi:type="dcterms:W3CDTF">2011-12-06T11:34:55Z</dcterms:created>
  <dcterms:modified xsi:type="dcterms:W3CDTF">2011-12-07T01:03:58Z</dcterms:modified>
</cp:coreProperties>
</file>