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69" r:id="rId5"/>
    <p:sldId id="259" r:id="rId6"/>
    <p:sldId id="270" r:id="rId7"/>
    <p:sldId id="262" r:id="rId8"/>
    <p:sldId id="265" r:id="rId9"/>
    <p:sldId id="261" r:id="rId10"/>
    <p:sldId id="267" r:id="rId11"/>
    <p:sldId id="271" r:id="rId12"/>
    <p:sldId id="272" r:id="rId13"/>
    <p:sldId id="273" r:id="rId14"/>
    <p:sldId id="268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60"/>
  </p:normalViewPr>
  <p:slideViewPr>
    <p:cSldViewPr snapToGrid="0">
      <p:cViewPr varScale="1">
        <p:scale>
          <a:sx n="69" d="100"/>
          <a:sy n="69" d="100"/>
        </p:scale>
        <p:origin x="-492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27632-64A3-4B4C-A090-9E5FD82DE3A5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68691-03B6-44C3-8ACC-CD39AF1A43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27632-64A3-4B4C-A090-9E5FD82DE3A5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68691-03B6-44C3-8ACC-CD39AF1A43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27632-64A3-4B4C-A090-9E5FD82DE3A5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68691-03B6-44C3-8ACC-CD39AF1A43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27632-64A3-4B4C-A090-9E5FD82DE3A5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68691-03B6-44C3-8ACC-CD39AF1A43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27632-64A3-4B4C-A090-9E5FD82DE3A5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68691-03B6-44C3-8ACC-CD39AF1A43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27632-64A3-4B4C-A090-9E5FD82DE3A5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68691-03B6-44C3-8ACC-CD39AF1A43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27632-64A3-4B4C-A090-9E5FD82DE3A5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68691-03B6-44C3-8ACC-CD39AF1A43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27632-64A3-4B4C-A090-9E5FD82DE3A5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68691-03B6-44C3-8ACC-CD39AF1A43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27632-64A3-4B4C-A090-9E5FD82DE3A5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68691-03B6-44C3-8ACC-CD39AF1A43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27632-64A3-4B4C-A090-9E5FD82DE3A5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68691-03B6-44C3-8ACC-CD39AF1A43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27632-64A3-4B4C-A090-9E5FD82DE3A5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25C68691-03B6-44C3-8ACC-CD39AF1A43F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B27632-64A3-4B4C-A090-9E5FD82DE3A5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C68691-03B6-44C3-8ACC-CD39AF1A43F4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09261" y="487016"/>
            <a:ext cx="9458739" cy="1103245"/>
          </a:xfrm>
        </p:spPr>
        <p:txBody>
          <a:bodyPr>
            <a:normAutofit fontScale="90000"/>
          </a:bodyPr>
          <a:lstStyle/>
          <a:p>
            <a:r>
              <a:rPr lang="ru-RU" sz="2200" dirty="0" smtClean="0"/>
              <a:t>Муниципальное Бюджетное </a:t>
            </a:r>
            <a:r>
              <a:rPr lang="ru-RU" sz="2200" dirty="0"/>
              <a:t>О</a:t>
            </a:r>
            <a:r>
              <a:rPr lang="ru-RU" sz="2200" dirty="0" smtClean="0"/>
              <a:t>бщеобразовательное </a:t>
            </a:r>
            <a:r>
              <a:rPr lang="ru-RU" sz="2200" dirty="0"/>
              <a:t>У</a:t>
            </a:r>
            <a:r>
              <a:rPr lang="ru-RU" sz="2200" dirty="0" smtClean="0"/>
              <a:t>чреждение «Средняя общеобразовательная школа № 19»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4000" dirty="0" smtClean="0"/>
              <a:t>Итоговый индивидуальный проект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858617"/>
            <a:ext cx="9144000" cy="4860235"/>
          </a:xfrm>
        </p:spPr>
        <p:txBody>
          <a:bodyPr>
            <a:normAutofit fontScale="77500" lnSpcReduction="20000"/>
          </a:bodyPr>
          <a:lstStyle/>
          <a:p>
            <a:r>
              <a:rPr lang="ru-RU" sz="5200" dirty="0" smtClean="0"/>
              <a:t>Тайна Бермудского треугольника</a:t>
            </a:r>
          </a:p>
          <a:p>
            <a:endParaRPr lang="ru-RU" sz="5200" dirty="0"/>
          </a:p>
          <a:p>
            <a:endParaRPr lang="ru-RU" sz="4000" dirty="0" smtClean="0"/>
          </a:p>
          <a:p>
            <a:endParaRPr lang="ru-RU" sz="4000" dirty="0"/>
          </a:p>
          <a:p>
            <a:r>
              <a:rPr lang="ru-RU" dirty="0" smtClean="0"/>
              <a:t>                                                                                     </a:t>
            </a:r>
          </a:p>
          <a:p>
            <a:r>
              <a:rPr lang="ru-RU" dirty="0" smtClean="0"/>
              <a:t>                                                                                                                                                                                                       </a:t>
            </a:r>
            <a:endParaRPr lang="ru-RU" dirty="0"/>
          </a:p>
          <a:p>
            <a:r>
              <a:rPr lang="ru-RU" dirty="0" smtClean="0"/>
              <a:t>                                                                          Автор: </a:t>
            </a:r>
            <a:r>
              <a:rPr lang="ru-RU" dirty="0" err="1" smtClean="0"/>
              <a:t>Бегунович</a:t>
            </a:r>
            <a:r>
              <a:rPr lang="ru-RU" dirty="0" smtClean="0"/>
              <a:t> Ольга </a:t>
            </a:r>
            <a:r>
              <a:rPr lang="ru-RU" dirty="0" err="1" smtClean="0"/>
              <a:t>Рузилевна</a:t>
            </a:r>
            <a:endParaRPr lang="ru-RU" dirty="0" smtClean="0"/>
          </a:p>
          <a:p>
            <a:r>
              <a:rPr lang="ru-RU" dirty="0" smtClean="0"/>
              <a:t>                                                    Руководитель: </a:t>
            </a:r>
            <a:r>
              <a:rPr lang="ru-RU" dirty="0" err="1" smtClean="0"/>
              <a:t>Троякова</a:t>
            </a:r>
            <a:r>
              <a:rPr lang="ru-RU" dirty="0" smtClean="0"/>
              <a:t> Ольга Александровна</a:t>
            </a:r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2018 г</a:t>
            </a:r>
          </a:p>
        </p:txBody>
      </p:sp>
    </p:spTree>
    <p:extLst>
      <p:ext uri="{BB962C8B-B14F-4D97-AF65-F5344CB8AC3E}">
        <p14:creationId xmlns:p14="http://schemas.microsoft.com/office/powerpoint/2010/main" xmlns="" val="198209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454" y="496270"/>
            <a:ext cx="10972800" cy="69522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Газовые пузыри: метан</a:t>
            </a:r>
            <a:endParaRPr lang="ru-RU" dirty="0"/>
          </a:p>
        </p:txBody>
      </p:sp>
      <p:pic>
        <p:nvPicPr>
          <p:cNvPr id="3073" name="Picture 1" descr="C:\Users\123\Desktop\41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03418" y="1349486"/>
            <a:ext cx="6045344" cy="52604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454" y="496270"/>
            <a:ext cx="10972800" cy="69522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Затонувший город</a:t>
            </a:r>
            <a:endParaRPr lang="ru-RU" dirty="0"/>
          </a:p>
        </p:txBody>
      </p:sp>
      <p:pic>
        <p:nvPicPr>
          <p:cNvPr id="27650" name="Picture 2" descr="C:\Users\123\Desktop\atlantid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90996" y="1246909"/>
            <a:ext cx="9399715" cy="53062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454" y="496270"/>
            <a:ext cx="10972800" cy="69522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Влияние пришельцев</a:t>
            </a:r>
            <a:endParaRPr lang="ru-RU" dirty="0"/>
          </a:p>
        </p:txBody>
      </p:sp>
      <p:pic>
        <p:nvPicPr>
          <p:cNvPr id="28674" name="Picture 2" descr="C:\Users\123\Desktop\inoplanetyane-v-bermudskom-treugolnik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1000" y="1201882"/>
            <a:ext cx="6350000" cy="525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8037" y="205325"/>
            <a:ext cx="10972800" cy="889185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Картотека сайтов о Бермудском треугольнике</a:t>
            </a:r>
            <a:endParaRPr lang="ru-RU" sz="4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879273" y="1135302"/>
          <a:ext cx="4211782" cy="5418667"/>
        </p:xfrm>
        <a:graphic>
          <a:graphicData uri="http://schemas.openxmlformats.org/drawingml/2006/table">
            <a:tbl>
              <a:tblPr/>
              <a:tblGrid>
                <a:gridCol w="246735"/>
                <a:gridCol w="1162378"/>
                <a:gridCol w="1286393"/>
                <a:gridCol w="1516276"/>
              </a:tblGrid>
              <a:tr h="1711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Название сайта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Аннотация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Ссылка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75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Тайна Бермудского треугольника снова разгадана! В последний ли раз?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Исчезновение караблей и самолетов, предположение что это могло быть.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Calibri"/>
                          <a:cs typeface="Times New Roman"/>
                        </a:rPr>
                        <a:t>ttps</a:t>
                      </a: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://</a:t>
                      </a:r>
                      <a:r>
                        <a:rPr lang="en-US" sz="700">
                          <a:latin typeface="Times New Roman"/>
                          <a:ea typeface="Calibri"/>
                          <a:cs typeface="Times New Roman"/>
                        </a:rPr>
                        <a:t>www</a:t>
                      </a: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.5-</a:t>
                      </a:r>
                      <a:r>
                        <a:rPr lang="en-US" sz="700">
                          <a:latin typeface="Times New Roman"/>
                          <a:ea typeface="Calibri"/>
                          <a:cs typeface="Times New Roman"/>
                        </a:rPr>
                        <a:t>tv</a:t>
                      </a: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en-US" sz="700">
                          <a:latin typeface="Times New Roman"/>
                          <a:ea typeface="Calibri"/>
                          <a:cs typeface="Times New Roman"/>
                        </a:rPr>
                        <a:t>ru</a:t>
                      </a: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US" sz="700">
                          <a:latin typeface="Times New Roman"/>
                          <a:ea typeface="Calibri"/>
                          <a:cs typeface="Times New Roman"/>
                        </a:rPr>
                        <a:t>news</a:t>
                      </a: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/214826/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75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Где находиться бермудский треугольтик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Описание местоположения Бермудского треугольника, разнообразие географических карт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Calibri"/>
                          <a:cs typeface="Times New Roman"/>
                        </a:rPr>
                        <a:t>nswer-yes.ru/gde-naxoditsya-bermudskij-treugolnik.html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37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Климат на бермудах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Климатические условия в Бермудском треугольнике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Calibri"/>
                          <a:cs typeface="Times New Roman"/>
                        </a:rPr>
                        <a:t>ttps://esoterics.wikireading.ru/14412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75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Рельеф бермудского треугольника 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Calibri"/>
                          <a:cs typeface="Times New Roman"/>
                        </a:rPr>
                        <a:t>Подробное описание дна Бермудского треугольника и ее глубина, также построенные модели дна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Calibri"/>
                          <a:cs typeface="Times New Roman"/>
                        </a:rPr>
                        <a:t>ttps</a:t>
                      </a: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://</a:t>
                      </a:r>
                      <a:r>
                        <a:rPr lang="en-US" sz="700">
                          <a:latin typeface="Times New Roman"/>
                          <a:ea typeface="Calibri"/>
                          <a:cs typeface="Times New Roman"/>
                        </a:rPr>
                        <a:t>www</a:t>
                      </a: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en-US" sz="700">
                          <a:latin typeface="Times New Roman"/>
                          <a:ea typeface="Calibri"/>
                          <a:cs typeface="Times New Roman"/>
                        </a:rPr>
                        <a:t>youtube</a:t>
                      </a: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en-US" sz="700">
                          <a:latin typeface="Times New Roman"/>
                          <a:ea typeface="Calibri"/>
                          <a:cs typeface="Times New Roman"/>
                        </a:rPr>
                        <a:t>com</a:t>
                      </a: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US" sz="700">
                          <a:latin typeface="Times New Roman"/>
                          <a:ea typeface="Calibri"/>
                          <a:cs typeface="Times New Roman"/>
                        </a:rPr>
                        <a:t>watch</a:t>
                      </a: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?</a:t>
                      </a:r>
                      <a:r>
                        <a:rPr lang="en-US" sz="700">
                          <a:latin typeface="Times New Roman"/>
                          <a:ea typeface="Calibri"/>
                          <a:cs typeface="Times New Roman"/>
                        </a:rPr>
                        <a:t>v</a:t>
                      </a: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=</a:t>
                      </a:r>
                      <a:r>
                        <a:rPr lang="en-US" sz="700">
                          <a:latin typeface="Times New Roman"/>
                          <a:ea typeface="Calibri"/>
                          <a:cs typeface="Times New Roman"/>
                        </a:rPr>
                        <a:t>CZU</a:t>
                      </a: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en-US" sz="700">
                          <a:latin typeface="Times New Roman"/>
                          <a:ea typeface="Calibri"/>
                          <a:cs typeface="Times New Roman"/>
                        </a:rPr>
                        <a:t>cVhbGLw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94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Бермудский треугольник: причина катастроф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Тайна бермудского треугольника, географические особенности, статистика происшевствий 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Calibri"/>
                          <a:cs typeface="Times New Roman"/>
                        </a:rPr>
                        <a:t>ttp://ukhtoma.ru/puls5.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94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Тайны Бермудского треуголника 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Подробное описание гипотез исчезновения кораблей и самолетов, также на сайте дается подробная характеристика территории.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https://awesomeworld.ru/prirodnye-yavleniya/tajny-bermudskogo-treugolnika.html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75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Волны-убийцы: раскрыта тайна Бермудского треугольника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Описние современных гипотез исчезновения самолетов и кораблей в Бермдском треуголнике 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https://www.gazeta.ru/science/2018/08/03_a_11882185.shtml?updated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94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Таинственные исчезновения в Бермудском треугольнике 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Приводится статистика исчезновения кораблей и самолетов, с описание времени, количества пассажиров и последствий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http://www.tvc.ru/news/show/id/68574 (Дата обращения 01.11.18).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75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10 гипотез исчезновения судов в Бермудском треугольнике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Дается подборка интересных гипотез об исчезновениях судов Бермудском треугольнике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https://dekatop.com/archives/2492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5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Мифы Бермудкого треугольника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Разбор самых невероятных гипотез о Бермудском треугольнике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Calibri"/>
                          <a:cs typeface="Times New Roman"/>
                        </a:rPr>
                        <a:t>https://www.moya-planeta.ru/travel/view/mify_bermudskogo_treugolnika_8147/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68" marR="46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8036" y="2255797"/>
            <a:ext cx="10972800" cy="1143000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2306" y="845862"/>
            <a:ext cx="10515600" cy="569884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Целью нашего </a:t>
            </a:r>
            <a:r>
              <a:rPr lang="ru-RU" sz="2400" dirty="0" smtClean="0"/>
              <a:t>исследования: изучение </a:t>
            </a:r>
            <a:r>
              <a:rPr lang="ru-RU" sz="2400" dirty="0" smtClean="0"/>
              <a:t>Бермудского треугольника и создание картотеки сайтов о нем.</a:t>
            </a:r>
          </a:p>
          <a:p>
            <a:pPr>
              <a:buNone/>
            </a:pPr>
            <a:r>
              <a:rPr lang="ru-RU" sz="2400" dirty="0" smtClean="0"/>
              <a:t>Задачи: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1) Описать особенности поиска информации в сети Интернет;</a:t>
            </a:r>
          </a:p>
          <a:p>
            <a:pPr>
              <a:buNone/>
            </a:pPr>
            <a:r>
              <a:rPr lang="ru-RU" sz="2400" dirty="0" smtClean="0"/>
              <a:t>2) Проанализировать источники (сайты), посвященные следующим темам:</a:t>
            </a:r>
          </a:p>
          <a:p>
            <a:pPr>
              <a:buNone/>
            </a:pPr>
            <a:r>
              <a:rPr lang="ru-RU" sz="2400" dirty="0" smtClean="0"/>
              <a:t>- географические особенности расположения Бермудского треугольника;</a:t>
            </a:r>
          </a:p>
          <a:p>
            <a:pPr>
              <a:buNone/>
            </a:pPr>
            <a:r>
              <a:rPr lang="ru-RU" sz="2400" dirty="0" smtClean="0"/>
              <a:t>- статистика происшествий в Бермудском треугольнике;</a:t>
            </a:r>
          </a:p>
          <a:p>
            <a:pPr>
              <a:buNone/>
            </a:pPr>
            <a:r>
              <a:rPr lang="ru-RU" sz="2400" dirty="0" smtClean="0"/>
              <a:t> - гипотезы, раскрывающие тайну Бермудского треугольника;</a:t>
            </a:r>
          </a:p>
          <a:p>
            <a:pPr>
              <a:buNone/>
            </a:pPr>
            <a:r>
              <a:rPr lang="ru-RU" sz="2400" dirty="0" smtClean="0"/>
              <a:t>3) Создать картотеку сайтов о Бермудском треугольнике.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0148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3640" y="188843"/>
            <a:ext cx="9437274" cy="586409"/>
          </a:xfrm>
        </p:spPr>
        <p:txBody>
          <a:bodyPr>
            <a:noAutofit/>
          </a:bodyPr>
          <a:lstStyle/>
          <a:p>
            <a:r>
              <a:rPr lang="ru-RU" sz="4000" dirty="0" smtClean="0"/>
              <a:t>Расположение Бермудского треугольника</a:t>
            </a:r>
            <a:endParaRPr lang="ru-RU" sz="40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734290" y="5237018"/>
            <a:ext cx="10806545" cy="1976682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Расположение Бермудского треугольника условно определяется тремя символическими вершинами, расположенными в акватории Атлантического океана.  К ним относятся: Остров Пуэрто-Рико;  Южный мыс американского штата Флориды (Майами);Бермудские острова.</a:t>
            </a:r>
          </a:p>
          <a:p>
            <a:r>
              <a:rPr lang="ru-RU" sz="2000" dirty="0" smtClean="0"/>
              <a:t> </a:t>
            </a:r>
            <a:endParaRPr lang="ru-RU" sz="2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10820" y="979717"/>
            <a:ext cx="6347034" cy="4057899"/>
          </a:xfrm>
        </p:spPr>
      </p:pic>
    </p:spTree>
    <p:extLst>
      <p:ext uri="{BB962C8B-B14F-4D97-AF65-F5344CB8AC3E}">
        <p14:creationId xmlns:p14="http://schemas.microsoft.com/office/powerpoint/2010/main" xmlns="" val="174552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67024" y="415635"/>
            <a:ext cx="5499485" cy="620683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Рельеф дна: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- глубоководные равнины – 35%; </a:t>
            </a:r>
          </a:p>
          <a:p>
            <a:pPr>
              <a:buNone/>
            </a:pPr>
            <a:r>
              <a:rPr lang="ru-RU" sz="2400" dirty="0" smtClean="0"/>
              <a:t>- шельф с отмелями – 25%; </a:t>
            </a:r>
          </a:p>
          <a:p>
            <a:pPr>
              <a:buNone/>
            </a:pPr>
            <a:r>
              <a:rPr lang="ru-RU" sz="2400" dirty="0" smtClean="0"/>
              <a:t>- склон и подножье материка – 18%; </a:t>
            </a:r>
          </a:p>
          <a:p>
            <a:pPr>
              <a:buNone/>
            </a:pPr>
            <a:r>
              <a:rPr lang="ru-RU" sz="2400" dirty="0" smtClean="0"/>
              <a:t>- плато – 15%; </a:t>
            </a:r>
          </a:p>
          <a:p>
            <a:pPr>
              <a:buNone/>
            </a:pPr>
            <a:r>
              <a:rPr lang="ru-RU" sz="2400" dirty="0" smtClean="0"/>
              <a:t>- глубоководные океанические впадины – 5% 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dirty="0" smtClean="0"/>
              <a:t>Климат влажный субтропический. </a:t>
            </a:r>
          </a:p>
          <a:p>
            <a:pPr>
              <a:buNone/>
            </a:pPr>
            <a:r>
              <a:rPr lang="ru-RU" sz="2400" dirty="0" smtClean="0"/>
              <a:t>Температура июля </a:t>
            </a:r>
            <a:r>
              <a:rPr lang="ru-RU" sz="2400" dirty="0" smtClean="0"/>
              <a:t>+29 °</a:t>
            </a:r>
            <a:r>
              <a:rPr lang="ru-RU" sz="2400" dirty="0" smtClean="0"/>
              <a:t>C, января +15–18</a:t>
            </a:r>
            <a:r>
              <a:rPr lang="ru-RU" sz="2400" dirty="0" smtClean="0"/>
              <a:t> °</a:t>
            </a:r>
            <a:r>
              <a:rPr lang="ru-RU" sz="2400" dirty="0" smtClean="0"/>
              <a:t>C.</a:t>
            </a:r>
          </a:p>
          <a:p>
            <a:pPr>
              <a:buNone/>
            </a:pPr>
            <a:r>
              <a:rPr lang="ru-RU" sz="2400" dirty="0" smtClean="0"/>
              <a:t>Течение: Гольфстрим. </a:t>
            </a:r>
          </a:p>
          <a:p>
            <a:pPr>
              <a:buNone/>
            </a:pPr>
            <a:endParaRPr lang="ru-RU" sz="2400" dirty="0"/>
          </a:p>
        </p:txBody>
      </p:sp>
      <p:pic>
        <p:nvPicPr>
          <p:cNvPr id="1026" name="Picture 2" descr="C:\Users\123\Desktop\treugolnik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0"/>
            <a:ext cx="60198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597"/>
            <a:ext cx="10972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Статистика </a:t>
            </a:r>
            <a:r>
              <a:rPr lang="ru-RU" b="1" dirty="0"/>
              <a:t>происшествий в Бермудском треугольнике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609600" y="1468581"/>
            <a:ext cx="10972800" cy="5153891"/>
          </a:xfrm>
        </p:spPr>
        <p:txBody>
          <a:bodyPr>
            <a:normAutofit fontScale="47500" lnSpcReduction="20000"/>
          </a:bodyPr>
          <a:lstStyle/>
          <a:p>
            <a:r>
              <a:rPr lang="ru-RU" sz="2900" dirty="0" smtClean="0"/>
              <a:t>21 октября 1944 года в районе Бермудского треугольника загадочно исчез американский корабль «Рубикон», на борту которого находились более 300 человек. </a:t>
            </a:r>
          </a:p>
          <a:p>
            <a:r>
              <a:rPr lang="ru-RU" sz="2900" dirty="0" smtClean="0"/>
              <a:t>28 </a:t>
            </a:r>
            <a:r>
              <a:rPr lang="ru-RU" sz="2900" dirty="0" smtClean="0"/>
              <a:t>декабря 1948 года над Багамами исчез самолет </a:t>
            </a:r>
            <a:r>
              <a:rPr lang="en-US" sz="2900" dirty="0" smtClean="0"/>
              <a:t>Douglas DC</a:t>
            </a:r>
            <a:r>
              <a:rPr lang="ru-RU" sz="2900" dirty="0" smtClean="0"/>
              <a:t>-3  с 32 пассажирами на борту. Он совершал рейс из Пуэрто-Рико  в Майами. Следы самолета или его обломки до сих пор не удалось обнаружить.</a:t>
            </a:r>
          </a:p>
          <a:p>
            <a:r>
              <a:rPr lang="ru-RU" sz="2900" dirty="0" smtClean="0"/>
              <a:t>1947 </a:t>
            </a:r>
            <a:r>
              <a:rPr lang="ru-RU" sz="2900" dirty="0" smtClean="0"/>
              <a:t>г. Транспортный самолет, принадлежавший армии США, исчез в ста милях от Бермудских островов, ни с кем перед этим не связавшись, не передав сигнала бедствия.</a:t>
            </a:r>
          </a:p>
          <a:p>
            <a:r>
              <a:rPr lang="ru-RU" sz="2900" dirty="0" smtClean="0"/>
              <a:t>1948 г. Находясь в четырехстах милях к северо-востоку от Бермудских островов, британский авиалайнер радировал: "Прибываем по расписанию". Но Самолет не прилетел, экипаж и 31 пассажир так и не были найдены.</a:t>
            </a:r>
          </a:p>
          <a:p>
            <a:r>
              <a:rPr lang="ru-RU" sz="2900" dirty="0" smtClean="0"/>
              <a:t>1949 г. Английский авиалайнер летел из Лондона в Сантьяго, столицу Чили, через Бермуды и Ямайку. Радиоконтакт с ним был потерян в 380 милях к юго-западу от Бермуд. Последние переданные радистом слова были: "Все в порядке".</a:t>
            </a:r>
          </a:p>
          <a:p>
            <a:r>
              <a:rPr lang="ru-RU" sz="2900" dirty="0" smtClean="0"/>
              <a:t>1950 г. Американский корабль "Сандра" отплыл из Саванны, штат Джорджия, в </a:t>
            </a:r>
            <a:r>
              <a:rPr lang="ru-RU" sz="2900" dirty="0" err="1" smtClean="0"/>
              <a:t>Пуэрто-Кабалло</a:t>
            </a:r>
            <a:r>
              <a:rPr lang="ru-RU" sz="2900" dirty="0" smtClean="0"/>
              <a:t>, Венесуэла. Он прошел </a:t>
            </a:r>
            <a:r>
              <a:rPr lang="ru-RU" sz="2900" dirty="0" err="1" smtClean="0"/>
              <a:t>Сент-Августин</a:t>
            </a:r>
            <a:r>
              <a:rPr lang="ru-RU" sz="2900" dirty="0" smtClean="0"/>
              <a:t> во Флориде и бесследно исчез.</a:t>
            </a:r>
          </a:p>
          <a:p>
            <a:r>
              <a:rPr lang="ru-RU" sz="2900" dirty="0" smtClean="0"/>
              <a:t>1955 г. Яхта "</a:t>
            </a:r>
            <a:r>
              <a:rPr lang="ru-RU" sz="2900" dirty="0" err="1" smtClean="0"/>
              <a:t>Коннемара</a:t>
            </a:r>
            <a:r>
              <a:rPr lang="ru-RU" sz="2900" dirty="0" smtClean="0"/>
              <a:t> IV" была найдена покинутой экипажем и пассажирами в 400 милях западнее Бермуд. Люди исчезли.</a:t>
            </a:r>
          </a:p>
          <a:p>
            <a:r>
              <a:rPr lang="ru-RU" sz="2900" dirty="0" smtClean="0"/>
              <a:t>1956 г. Морской патруль США, состоявший из самолетов-амфибий, исчез вместе с экипажами около Бермуд.</a:t>
            </a:r>
          </a:p>
          <a:p>
            <a:r>
              <a:rPr lang="ru-RU" sz="2900" dirty="0" smtClean="0"/>
              <a:t>1962 г. Грузовой самолет ВВС США, летевший из </a:t>
            </a:r>
            <a:r>
              <a:rPr lang="ru-RU" sz="2900" dirty="0" err="1" smtClean="0"/>
              <a:t>Лонгли-Филд</a:t>
            </a:r>
            <a:r>
              <a:rPr lang="ru-RU" sz="2900" dirty="0" smtClean="0"/>
              <a:t>, штат </a:t>
            </a:r>
            <a:r>
              <a:rPr lang="ru-RU" sz="2900" dirty="0" err="1" smtClean="0"/>
              <a:t>Вирджиния</a:t>
            </a:r>
            <a:r>
              <a:rPr lang="ru-RU" sz="2900" dirty="0" smtClean="0"/>
              <a:t>, на Азорские острова, так и не приземлился в назначенном месте.</a:t>
            </a:r>
          </a:p>
          <a:p>
            <a:r>
              <a:rPr lang="ru-RU" sz="2900" dirty="0" smtClean="0"/>
              <a:t>1963 г. Рыболовецкий корабль с 40 членами экипажа на борту отплыл из </a:t>
            </a:r>
            <a:r>
              <a:rPr lang="ru-RU" sz="2900" dirty="0" err="1" smtClean="0"/>
              <a:t>Кинстона</a:t>
            </a:r>
            <a:r>
              <a:rPr lang="ru-RU" sz="2900" dirty="0" smtClean="0"/>
              <a:t> на Ямайке и бесследно пропал.</a:t>
            </a:r>
          </a:p>
          <a:p>
            <a:r>
              <a:rPr lang="ru-RU" sz="2900" dirty="0" smtClean="0"/>
              <a:t>1963 г. Транспортный самолет пропал по пути на </a:t>
            </a:r>
            <a:r>
              <a:rPr lang="ru-RU" sz="2900" dirty="0" err="1" smtClean="0"/>
              <a:t>Азоры</a:t>
            </a:r>
            <a:r>
              <a:rPr lang="ru-RU" sz="2900" dirty="0" smtClean="0"/>
              <a:t>.</a:t>
            </a:r>
          </a:p>
          <a:p>
            <a:r>
              <a:rPr lang="ru-RU" sz="2900" dirty="0" smtClean="0"/>
              <a:t>1965 г. Самолет с экипажем исчез без следа в районе Багамских островов.</a:t>
            </a:r>
          </a:p>
          <a:p>
            <a:r>
              <a:rPr lang="ru-RU" sz="2900" dirty="0" smtClean="0"/>
              <a:t>1967 г. Исчезла спортивная яхта с экипажем.</a:t>
            </a:r>
          </a:p>
          <a:p>
            <a:r>
              <a:rPr lang="ru-RU" sz="2900" dirty="0" smtClean="0"/>
              <a:t>1967 г. Владелец и пассажир прогулочного катера исчезли, когда их суденышко было всего в одной миле от Майами.</a:t>
            </a:r>
          </a:p>
          <a:p>
            <a:r>
              <a:rPr lang="ru-RU" sz="2900" dirty="0" smtClean="0"/>
              <a:t>1970 г. Грузовой корабль исчез по пути из Нового Орлеана в Кейптаун [6].</a:t>
            </a:r>
          </a:p>
          <a:p>
            <a:r>
              <a:rPr lang="ru-RU" sz="2900" dirty="0" smtClean="0"/>
              <a:t>1973 г. Грузовой корабль "</a:t>
            </a:r>
            <a:r>
              <a:rPr lang="ru-RU" sz="2900" dirty="0" err="1" smtClean="0"/>
              <a:t>Анита</a:t>
            </a:r>
            <a:r>
              <a:rPr lang="ru-RU" sz="2900" dirty="0" smtClean="0"/>
              <a:t>" водоизмещением 20 тыс. тонн с экипажем исчез по пути в Гамбург. 1984 г. Бриг "Маркес" с командой, принимавший участие во всемирно известной гонке парусных судов, потерялся у северных границ бермудского треугольника.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7665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40327" y="2200379"/>
            <a:ext cx="10972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Гипотезы, раскрывающие тайну Бермудского треугольника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95745" y="498762"/>
            <a:ext cx="10972800" cy="79414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Волны-убийцы</a:t>
            </a:r>
            <a:endParaRPr lang="ru-RU" dirty="0"/>
          </a:p>
        </p:txBody>
      </p:sp>
      <p:pic>
        <p:nvPicPr>
          <p:cNvPr id="10241" name="Picture 1" descr="C:\Users\123\Desktop\9f639716cf3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2319" y="1284144"/>
            <a:ext cx="8478810" cy="51720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454" y="568035"/>
            <a:ext cx="10972800" cy="69716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Воздушная бомба</a:t>
            </a:r>
            <a:endParaRPr lang="ru-RU" dirty="0"/>
          </a:p>
        </p:txBody>
      </p:sp>
      <p:pic>
        <p:nvPicPr>
          <p:cNvPr id="6145" name="Picture 1" descr="C:\Users\123\Desktop\photo_1980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6682" y="1334364"/>
            <a:ext cx="9022772" cy="4962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7"/>
            <a:ext cx="10972800" cy="68136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Инфразвуковые сигналы</a:t>
            </a:r>
            <a:endParaRPr lang="ru-RU" dirty="0"/>
          </a:p>
        </p:txBody>
      </p:sp>
      <p:pic>
        <p:nvPicPr>
          <p:cNvPr id="4097" name="Picture 1" descr="C:\Users\123\Desktop\bermudskiy_treugolnik_1-700x4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89414" y="1496291"/>
            <a:ext cx="8501496" cy="48579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2436</TotalTime>
  <Words>843</Words>
  <Application>Microsoft Office PowerPoint</Application>
  <PresentationFormat>Произвольный</PresentationFormat>
  <Paragraphs>103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Муниципальное Бюджетное Общеобразовательное Учреждение «Средняя общеобразовательная школа № 19»  Итоговый индивидуальный проект</vt:lpstr>
      <vt:lpstr>Слайд 2</vt:lpstr>
      <vt:lpstr>Расположение Бермудского треугольника</vt:lpstr>
      <vt:lpstr>Слайд 4</vt:lpstr>
      <vt:lpstr>Статистика происшествий в Бермудском треугольнике</vt:lpstr>
      <vt:lpstr>Гипотезы, раскрывающие тайну Бермудского треугольника</vt:lpstr>
      <vt:lpstr>Волны-убийцы</vt:lpstr>
      <vt:lpstr>Воздушная бомба</vt:lpstr>
      <vt:lpstr>Инфразвуковые сигналы</vt:lpstr>
      <vt:lpstr>Газовые пузыри: метан</vt:lpstr>
      <vt:lpstr>Затонувший город</vt:lpstr>
      <vt:lpstr>Влияние пришельцев</vt:lpstr>
      <vt:lpstr>Картотека сайтов о Бермудском треугольнике</vt:lpstr>
      <vt:lpstr>Спасибо за внимание!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Общеобразовательное Учреждение «Средняя общеобразовательная школа № 19»</dc:title>
  <dc:creator>Фархат Камалеев</dc:creator>
  <cp:lastModifiedBy>123</cp:lastModifiedBy>
  <cp:revision>57</cp:revision>
  <dcterms:created xsi:type="dcterms:W3CDTF">2018-07-03T06:27:48Z</dcterms:created>
  <dcterms:modified xsi:type="dcterms:W3CDTF">2018-11-14T00:26:17Z</dcterms:modified>
</cp:coreProperties>
</file>