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1" r:id="rId4"/>
    <p:sldId id="257" r:id="rId5"/>
    <p:sldId id="265" r:id="rId6"/>
    <p:sldId id="266" r:id="rId7"/>
    <p:sldId id="260" r:id="rId8"/>
    <p:sldId id="262" r:id="rId9"/>
    <p:sldId id="264" r:id="rId10"/>
    <p:sldId id="263" r:id="rId11"/>
    <p:sldId id="268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6" d="100"/>
          <a:sy n="76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87104-48D8-46A7-8754-B4DA6254CF5D}" type="datetimeFigureOut">
              <a:rPr lang="ru-RU"/>
              <a:pPr>
                <a:defRPr/>
              </a:pPr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DB9CF-110B-4A17-89CA-D30E69BED8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E16E0-B647-45C0-90CC-719A5721132E}" type="datetimeFigureOut">
              <a:rPr lang="ru-RU"/>
              <a:pPr>
                <a:defRPr/>
              </a:pPr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FC113-C609-4B34-8913-1B2FA3375B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5E899-48C2-4352-B227-F30D782D7FAE}" type="datetimeFigureOut">
              <a:rPr lang="ru-RU"/>
              <a:pPr>
                <a:defRPr/>
              </a:pPr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1CE2F-724E-4AFB-874B-31484896C8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51FB9-C3C2-4E8D-A959-5E8BA3543F64}" type="datetimeFigureOut">
              <a:rPr lang="ru-RU"/>
              <a:pPr>
                <a:defRPr/>
              </a:pPr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A5BE0-BA11-4499-9D32-8ECBFAC43A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7798B-ED19-4E98-8B07-C00D919C3764}" type="datetimeFigureOut">
              <a:rPr lang="ru-RU"/>
              <a:pPr>
                <a:defRPr/>
              </a:pPr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B7F71-3EDF-43D6-810F-BF2FDB35A0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7E290-42FF-4987-9AAB-1B1CC0D2EFDC}" type="datetimeFigureOut">
              <a:rPr lang="ru-RU"/>
              <a:pPr>
                <a:defRPr/>
              </a:pPr>
              <a:t>16.03.2021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44E17-1B88-488D-813F-FF535ADB44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3FDA6-0FFA-40DA-9797-B5D415622FFB}" type="datetimeFigureOut">
              <a:rPr lang="ru-RU"/>
              <a:pPr>
                <a:defRPr/>
              </a:pPr>
              <a:t>16.03.2021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4BD8E-4D9D-4A47-8E41-13D6381468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3B40A-A454-4DD4-9C12-554ABAEE593E}" type="datetimeFigureOut">
              <a:rPr lang="ru-RU"/>
              <a:pPr>
                <a:defRPr/>
              </a:pPr>
              <a:t>16.03.2021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065B3-4095-490C-AE18-D22E6E0FE8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38D3C-89D8-496B-A431-2C7C5CED8974}" type="datetimeFigureOut">
              <a:rPr lang="ru-RU"/>
              <a:pPr>
                <a:defRPr/>
              </a:pPr>
              <a:t>16.03.2021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C62E9-98F4-493A-AFBA-8028712E23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1FF31-F890-46F4-9874-9A6F75B405AE}" type="datetimeFigureOut">
              <a:rPr lang="ru-RU"/>
              <a:pPr>
                <a:defRPr/>
              </a:pPr>
              <a:t>16.03.2021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DE041-CC36-4462-84F5-BDF0DFEEC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C1FD4-851D-4C43-A277-C4247C5EAA0A}" type="datetimeFigureOut">
              <a:rPr lang="ru-RU"/>
              <a:pPr>
                <a:defRPr/>
              </a:pPr>
              <a:t>16.03.2021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9D07D-4554-435B-9CB2-EFB423E7F3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6DC03B-26AE-4C0A-A705-ABEA95D908C8}" type="datetimeFigureOut">
              <a:rPr lang="ru-RU"/>
              <a:pPr>
                <a:defRPr/>
              </a:pPr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0794C7-23CC-4F95-BCD7-6848858B87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https://ru.wikipedia.org/wiki/%D0%9A%D1%80%D0%B0%D0%BF%D0%B8%D0%B2%D0%B0_%D0%B4%D0%B2%D1%83%D0%B4%D0%BE%D0%BC%D0%BD%D0%B0%D1%8F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11188" y="692150"/>
            <a:ext cx="7921625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1600">
                <a:latin typeface="Calibri" pitchFamily="34" charset="0"/>
              </a:rPr>
              <a:t>Муниципальное бюджетное общеобразовательное учреждение </a:t>
            </a:r>
            <a:br>
              <a:rPr lang="ru-RU" sz="1600">
                <a:latin typeface="Calibri" pitchFamily="34" charset="0"/>
              </a:rPr>
            </a:br>
            <a:r>
              <a:rPr lang="ru-RU" sz="1600">
                <a:latin typeface="Calibri" pitchFamily="34" charset="0"/>
              </a:rPr>
              <a:t>«Сергачская средняя общеобразовательная школа № 6»</a:t>
            </a:r>
            <a:br>
              <a:rPr lang="ru-RU" sz="1600">
                <a:latin typeface="Calibri" pitchFamily="34" charset="0"/>
              </a:rPr>
            </a:br>
            <a:r>
              <a:rPr lang="ru-RU" sz="1600">
                <a:latin typeface="Calibri" pitchFamily="34" charset="0"/>
              </a:rPr>
              <a:t/>
            </a:r>
            <a:br>
              <a:rPr lang="ru-RU" sz="1600">
                <a:latin typeface="Calibri" pitchFamily="34" charset="0"/>
              </a:rPr>
            </a:br>
            <a:r>
              <a:rPr lang="ru-RU" sz="1600">
                <a:latin typeface="Calibri" pitchFamily="34" charset="0"/>
              </a:rPr>
              <a:t/>
            </a:r>
            <a:br>
              <a:rPr lang="ru-RU" sz="1600">
                <a:latin typeface="Calibri" pitchFamily="34" charset="0"/>
              </a:rPr>
            </a:br>
            <a:r>
              <a:rPr lang="ru-RU" sz="1600">
                <a:latin typeface="Calibri" pitchFamily="34" charset="0"/>
              </a:rPr>
              <a:t>Секция «Я - биолог»</a:t>
            </a:r>
            <a:br>
              <a:rPr lang="ru-RU" sz="1600">
                <a:latin typeface="Calibri" pitchFamily="34" charset="0"/>
              </a:rPr>
            </a:br>
            <a:r>
              <a:rPr lang="ru-RU" sz="1600">
                <a:latin typeface="Calibri" pitchFamily="34" charset="0"/>
              </a:rPr>
              <a:t/>
            </a:r>
            <a:br>
              <a:rPr lang="ru-RU" sz="1600">
                <a:latin typeface="Calibri" pitchFamily="34" charset="0"/>
              </a:rPr>
            </a:br>
            <a:r>
              <a:rPr lang="ru-RU" sz="1600">
                <a:latin typeface="Calibri" pitchFamily="34" charset="0"/>
              </a:rPr>
              <a:t/>
            </a:r>
            <a:br>
              <a:rPr lang="ru-RU" sz="1600">
                <a:latin typeface="Calibri" pitchFamily="34" charset="0"/>
              </a:rPr>
            </a:br>
            <a:r>
              <a:rPr lang="ru-RU" sz="2400">
                <a:latin typeface="Calibri" pitchFamily="34" charset="0"/>
              </a:rPr>
              <a:t>Исследовательская  работа по теме: </a:t>
            </a:r>
          </a:p>
          <a:p>
            <a:pPr algn="ctr" eaLnBrk="0" hangingPunct="0"/>
            <a:r>
              <a:rPr lang="ru-RU" sz="2400" b="1" i="1">
                <a:solidFill>
                  <a:schemeClr val="tx2"/>
                </a:solidFill>
                <a:latin typeface="Calibri" pitchFamily="34" charset="0"/>
              </a:rPr>
              <a:t>«Лимон – волшебник или </a:t>
            </a:r>
            <a:r>
              <a:rPr lang="ru-RU" sz="2400" b="1" i="1">
                <a:solidFill>
                  <a:schemeClr val="tx2"/>
                </a:solidFill>
              </a:rPr>
              <a:t>химия на кухне</a:t>
            </a:r>
            <a:r>
              <a:rPr lang="ru-RU" sz="2400" b="1" i="1">
                <a:solidFill>
                  <a:schemeClr val="tx2"/>
                </a:solidFill>
                <a:latin typeface="Calibri" pitchFamily="34" charset="0"/>
              </a:rPr>
              <a:t>»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627313" y="4794250"/>
            <a:ext cx="56388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/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Выполнил обучающийся </a:t>
            </a:r>
            <a:r>
              <a:rPr lang="ru-RU" sz="1400">
                <a:solidFill>
                  <a:srgbClr val="000000"/>
                </a:solidFill>
              </a:rPr>
              <a:t>4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 «Б» класса:</a:t>
            </a:r>
            <a:endParaRPr lang="ru-RU" sz="1400">
              <a:latin typeface="Calibri" pitchFamily="34" charset="0"/>
            </a:endParaRPr>
          </a:p>
          <a:p>
            <a:pPr algn="r"/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Горшков Никита (11 лет)  </a:t>
            </a:r>
            <a:endParaRPr lang="ru-RU" sz="1400">
              <a:latin typeface="Calibri" pitchFamily="34" charset="0"/>
            </a:endParaRPr>
          </a:p>
          <a:p>
            <a:pPr algn="r" eaLnBrk="0" hangingPunct="0"/>
            <a:r>
              <a:rPr lang="ru-RU" sz="14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                                                </a:t>
            </a:r>
            <a:endParaRPr lang="ru-RU" sz="1400">
              <a:solidFill>
                <a:srgbClr val="000000"/>
              </a:solidFill>
              <a:latin typeface="Calibri" pitchFamily="34" charset="0"/>
            </a:endParaRPr>
          </a:p>
          <a:p>
            <a:pPr algn="r" eaLnBrk="0" hangingPunct="0"/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Научный руководитель: Калинина Н.В., учитель</a:t>
            </a:r>
            <a:r>
              <a:rPr lang="ru-RU" sz="1400">
                <a:solidFill>
                  <a:srgbClr val="000000"/>
                </a:solidFill>
              </a:rPr>
              <a:t>.</a:t>
            </a:r>
          </a:p>
        </p:txBody>
      </p:sp>
      <p:pic>
        <p:nvPicPr>
          <p:cNvPr id="13316" name="Изображение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9938" y="3738563"/>
            <a:ext cx="2762250" cy="2301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Прямоугольник 2"/>
          <p:cNvSpPr>
            <a:spLocks noChangeArrowheads="1"/>
          </p:cNvSpPr>
          <p:nvPr/>
        </p:nvSpPr>
        <p:spPr bwMode="auto">
          <a:xfrm>
            <a:off x="2503488" y="4997450"/>
            <a:ext cx="3921125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r">
              <a:lnSpc>
                <a:spcPct val="150000"/>
              </a:lnSpc>
              <a:buFont typeface="Calibri Light"/>
              <a:buNone/>
            </a:pPr>
            <a:r>
              <a:rPr lang="ru-RU" sz="2400"/>
              <a:t>Лимон - пятновыводитель</a:t>
            </a:r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865188" y="692150"/>
            <a:ext cx="701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90000"/>
              </a:lnSpc>
            </a:pPr>
            <a:r>
              <a:rPr lang="ru-RU" sz="2800" b="1" i="1">
                <a:solidFill>
                  <a:schemeClr val="tx2"/>
                </a:solidFill>
              </a:rPr>
              <a:t>Дневник исследования</a:t>
            </a:r>
          </a:p>
        </p:txBody>
      </p:sp>
      <p:pic>
        <p:nvPicPr>
          <p:cNvPr id="22532" name="Рисунок 23" descr="йод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928813"/>
            <a:ext cx="188595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Рисунок 21" descr="йод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71850" y="1916113"/>
            <a:ext cx="19050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Рисунок 22" descr="йод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50" y="1939925"/>
            <a:ext cx="1914525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957638" y="2894013"/>
            <a:ext cx="4556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90000"/>
              </a:lnSpc>
            </a:pPr>
            <a:r>
              <a:rPr lang="ru-RU" sz="2800" b="1" i="1">
                <a:solidFill>
                  <a:schemeClr val="tx2"/>
                </a:solidFill>
              </a:rPr>
              <a:t>Спасибо за внимание!</a:t>
            </a:r>
          </a:p>
        </p:txBody>
      </p:sp>
      <p:pic>
        <p:nvPicPr>
          <p:cNvPr id="24581" name="Picture 5" descr="png-transparent-lemon-drop-illustration-lemon-villain-food-photography-3d-villain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895" r="19887"/>
          <a:stretch>
            <a:fillRect/>
          </a:stretch>
        </p:blipFill>
        <p:spPr bwMode="auto">
          <a:xfrm>
            <a:off x="768350" y="1335088"/>
            <a:ext cx="3267075" cy="401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725488" y="1087438"/>
            <a:ext cx="74374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</a:pPr>
            <a:r>
              <a:rPr lang="ru-RU" sz="2400" b="1" i="1">
                <a:solidFill>
                  <a:schemeClr val="tx2"/>
                </a:solidFill>
              </a:rPr>
              <a:t>Цель исследования</a:t>
            </a:r>
            <a:r>
              <a:rPr lang="ru-RU" sz="2400" b="1">
                <a:solidFill>
                  <a:schemeClr val="tx2"/>
                </a:solidFill>
              </a:rPr>
              <a:t>:</a:t>
            </a:r>
            <a:r>
              <a:rPr lang="ru-RU" sz="2400"/>
              <a:t> </a:t>
            </a:r>
            <a:r>
              <a:rPr lang="ru-RU" sz="2000"/>
              <a:t>опытным путём познакомиться с ролью лимона в жизни человека, выделить его достоинства и волшебные свойства.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866775" y="2728913"/>
            <a:ext cx="7056438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ru-RU" sz="2400" b="1" i="1">
                <a:solidFill>
                  <a:schemeClr val="tx2"/>
                </a:solidFill>
              </a:rPr>
              <a:t>Задачи исследования:</a:t>
            </a:r>
            <a:r>
              <a:rPr lang="ru-RU" sz="2400" b="1">
                <a:solidFill>
                  <a:schemeClr val="tx2"/>
                </a:solidFill>
              </a:rPr>
              <a:t> </a:t>
            </a:r>
          </a:p>
          <a:p>
            <a:pPr marL="228600" indent="-228600"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ru-RU" sz="2400" b="1"/>
              <a:t> </a:t>
            </a:r>
            <a:r>
              <a:rPr lang="ru-RU" sz="2000"/>
              <a:t>изучить информацию о лимоне</a:t>
            </a:r>
          </a:p>
          <a:p>
            <a:pPr marL="228600" indent="-228600"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ru-RU" sz="2000"/>
              <a:t> определить полезные свойства лимона</a:t>
            </a:r>
          </a:p>
          <a:p>
            <a:pPr marL="228600" indent="-228600"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ru-RU" sz="2000"/>
              <a:t> выяснить, для каких целей люди используют лимон</a:t>
            </a:r>
          </a:p>
          <a:p>
            <a:pPr marL="228600" indent="-228600"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ru-RU" sz="2000"/>
              <a:t> провести опыты по применению лимона</a:t>
            </a:r>
          </a:p>
          <a:p>
            <a:pPr marL="228600" indent="-228600"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ru-RU" sz="2000"/>
              <a:t> узнать новое и интересное из жизни растений, расширить свой кругозор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417888" y="2025650"/>
            <a:ext cx="4881562" cy="34448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ru-RU" sz="2000" b="1"/>
              <a:t>Объект исследования:</a:t>
            </a: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лимон.</a:t>
            </a:r>
            <a:endParaRPr lang="ru-RU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defRPr/>
            </a:pPr>
            <a:r>
              <a:rPr lang="ru-RU" sz="2000" b="1"/>
              <a:t>Предмет  исследования:</a:t>
            </a: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ru-RU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полезные свойства лимона.</a:t>
            </a:r>
          </a:p>
          <a:p>
            <a:pPr marL="342900" indent="-342900">
              <a:defRPr/>
            </a:pPr>
            <a:endParaRPr lang="ru-RU" sz="2000" u="sng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defRPr/>
            </a:pPr>
            <a:r>
              <a:rPr lang="ru-RU" sz="2000" u="sng">
                <a:effectLst>
                  <a:outerShdw blurRad="38100" dist="38100" dir="2700000" algn="tl">
                    <a:srgbClr val="C0C0C0"/>
                  </a:outerShdw>
                </a:effectLst>
              </a:rPr>
              <a:t> 1этап:</a:t>
            </a:r>
            <a:r>
              <a:rPr lang="ru-RU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    Изучение  литературы  о лимоне и его свойствах.</a:t>
            </a:r>
            <a:endParaRPr lang="ru-RU" sz="2000" u="sng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defRPr/>
            </a:pPr>
            <a:r>
              <a:rPr lang="ru-RU" sz="2000" u="sng">
                <a:effectLst>
                  <a:outerShdw blurRad="38100" dist="38100" dir="2700000" algn="tl">
                    <a:srgbClr val="C0C0C0"/>
                  </a:outerShdw>
                </a:effectLst>
              </a:rPr>
              <a:t> 2 этап:</a:t>
            </a:r>
            <a:r>
              <a:rPr lang="ru-RU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   Практическая работа по применению полезных свойств лимона.</a:t>
            </a:r>
          </a:p>
          <a:p>
            <a:pPr marL="342900" indent="-342900">
              <a:defRPr/>
            </a:pPr>
            <a:r>
              <a:rPr lang="ru-RU" sz="2000" u="sng">
                <a:effectLst>
                  <a:outerShdw blurRad="38100" dist="38100" dir="2700000" algn="tl">
                    <a:srgbClr val="C0C0C0"/>
                  </a:outerShdw>
                </a:effectLst>
              </a:rPr>
              <a:t>3 этап</a:t>
            </a:r>
            <a:r>
              <a:rPr lang="ru-RU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: Результаты исследования.  Выводы.</a:t>
            </a:r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900113" y="908050"/>
            <a:ext cx="73437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90000"/>
              </a:lnSpc>
            </a:pPr>
            <a:r>
              <a:rPr lang="ru-RU" sz="2800" b="1" i="1">
                <a:solidFill>
                  <a:schemeClr val="tx2"/>
                </a:solidFill>
              </a:rPr>
              <a:t>План выполнения исследования</a:t>
            </a:r>
          </a:p>
        </p:txBody>
      </p:sp>
      <p:pic>
        <p:nvPicPr>
          <p:cNvPr id="15364" name="Picture 5" descr="Citrus_x_limon_-_Köhler–s_Medizinal-Pflanzen-04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0213" y="1933575"/>
            <a:ext cx="2794000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528638" y="781050"/>
            <a:ext cx="78724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90000"/>
              </a:lnSpc>
            </a:pPr>
            <a:r>
              <a:rPr lang="ru-RU" altLang="zh-CN" sz="2800" b="1" i="1">
                <a:solidFill>
                  <a:schemeClr val="tx2"/>
                </a:solidFill>
              </a:rPr>
              <a:t>Состав лимона и его полезные свойства</a:t>
            </a:r>
            <a:r>
              <a:rPr lang="ru-RU" altLang="zh-CN" sz="28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>
              <a:latin typeface="Calibri Light"/>
            </a:endParaRPr>
          </a:p>
        </p:txBody>
      </p:sp>
      <p:pic>
        <p:nvPicPr>
          <p:cNvPr id="16388" name="Изображение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CFAFD"/>
              </a:clrFrom>
              <a:clrTo>
                <a:srgbClr val="FCFAFD">
                  <a:alpha val="0"/>
                </a:srgbClr>
              </a:clrTo>
            </a:clrChange>
            <a:lum bright="6000"/>
          </a:blip>
          <a:srcRect l="5209" t="13892" r="6223"/>
          <a:stretch>
            <a:fillRect/>
          </a:stretch>
        </p:blipFill>
        <p:spPr bwMode="auto">
          <a:xfrm>
            <a:off x="1885950" y="1863725"/>
            <a:ext cx="5070475" cy="3697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28638" y="781050"/>
            <a:ext cx="7696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90000"/>
              </a:lnSpc>
            </a:pPr>
            <a:r>
              <a:rPr lang="ru-RU" altLang="zh-CN" sz="2800" b="1" i="1">
                <a:solidFill>
                  <a:schemeClr val="tx2"/>
                </a:solidFill>
              </a:rPr>
              <a:t>Применение полезных свойств лимона</a:t>
            </a:r>
            <a:endParaRPr lang="ru-RU" sz="4400">
              <a:solidFill>
                <a:schemeClr val="tx2"/>
              </a:solidFill>
              <a:latin typeface="Calibri Light"/>
            </a:endParaRP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608013" y="3976688"/>
            <a:ext cx="2233612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/>
              <a:t>Лимон в кулинарии </a:t>
            </a:r>
          </a:p>
          <a:p>
            <a:pPr algn="just">
              <a:lnSpc>
                <a:spcPct val="115000"/>
              </a:lnSpc>
            </a:pPr>
            <a:endParaRPr lang="ru-RU"/>
          </a:p>
        </p:txBody>
      </p:sp>
      <p:pic>
        <p:nvPicPr>
          <p:cNvPr id="17412" name="Picture 6" descr="image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DFF"/>
              </a:clrFrom>
              <a:clrTo>
                <a:srgbClr val="FDFDFF">
                  <a:alpha val="0"/>
                </a:srgbClr>
              </a:clrTo>
            </a:clrChange>
          </a:blip>
          <a:srcRect r="6631"/>
          <a:stretch>
            <a:fillRect/>
          </a:stretch>
        </p:blipFill>
        <p:spPr bwMode="auto">
          <a:xfrm>
            <a:off x="2803525" y="3417888"/>
            <a:ext cx="2855913" cy="198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7" descr="images (1)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1675" y="1878013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8" descr="images (2)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2600" y="1954213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Rectangle 5"/>
          <p:cNvSpPr>
            <a:spLocks noChangeArrowheads="1"/>
          </p:cNvSpPr>
          <p:nvPr/>
        </p:nvSpPr>
        <p:spPr bwMode="auto">
          <a:xfrm>
            <a:off x="5721350" y="4054475"/>
            <a:ext cx="25971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/>
              <a:t>Лимон в косметологии</a:t>
            </a:r>
          </a:p>
          <a:p>
            <a:pPr algn="just">
              <a:lnSpc>
                <a:spcPct val="115000"/>
              </a:lnSpc>
            </a:pPr>
            <a:endParaRPr lang="ru-RU"/>
          </a:p>
        </p:txBody>
      </p:sp>
      <p:sp>
        <p:nvSpPr>
          <p:cNvPr id="17416" name="Rectangle 5"/>
          <p:cNvSpPr>
            <a:spLocks noChangeArrowheads="1"/>
          </p:cNvSpPr>
          <p:nvPr/>
        </p:nvSpPr>
        <p:spPr bwMode="auto">
          <a:xfrm>
            <a:off x="3128963" y="5494338"/>
            <a:ext cx="2233612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/>
              <a:t>Лимон в медицине </a:t>
            </a:r>
          </a:p>
          <a:p>
            <a:pPr algn="just">
              <a:lnSpc>
                <a:spcPct val="115000"/>
              </a:lnSpc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528638" y="617538"/>
            <a:ext cx="76962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90000"/>
              </a:lnSpc>
            </a:pPr>
            <a:r>
              <a:rPr lang="ru-RU" sz="2800" b="1" i="1">
                <a:solidFill>
                  <a:schemeClr val="tx2"/>
                </a:solidFill>
              </a:rPr>
              <a:t>Лимон вместо химии</a:t>
            </a:r>
            <a:r>
              <a:rPr lang="ru-RU" sz="4400">
                <a:latin typeface="Calibri Light"/>
              </a:rPr>
              <a:t> </a:t>
            </a:r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585788" y="1670050"/>
            <a:ext cx="626110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15000"/>
              </a:lnSpc>
              <a:buFontTx/>
              <a:buChar char="•"/>
            </a:pPr>
            <a:r>
              <a:rPr lang="ru-RU"/>
              <a:t>Свежий аромат и увлажнение</a:t>
            </a:r>
          </a:p>
          <a:p>
            <a:pPr>
              <a:lnSpc>
                <a:spcPct val="115000"/>
              </a:lnSpc>
              <a:buFontTx/>
              <a:buChar char="•"/>
            </a:pPr>
            <a:r>
              <a:rPr lang="ru-RU"/>
              <a:t>Обновление разделочных досок</a:t>
            </a:r>
          </a:p>
          <a:p>
            <a:pPr>
              <a:lnSpc>
                <a:spcPct val="115000"/>
              </a:lnSpc>
              <a:buFontTx/>
              <a:buChar char="•"/>
            </a:pPr>
            <a:r>
              <a:rPr lang="ru-RU"/>
              <a:t>Устранение накипи</a:t>
            </a:r>
          </a:p>
          <a:p>
            <a:pPr>
              <a:lnSpc>
                <a:spcPct val="115000"/>
              </a:lnSpc>
              <a:buFontTx/>
              <a:buChar char="•"/>
            </a:pPr>
            <a:r>
              <a:rPr lang="ru-RU"/>
              <a:t>Идеальная чистота внутри микроволновки</a:t>
            </a:r>
          </a:p>
          <a:p>
            <a:pPr>
              <a:lnSpc>
                <a:spcPct val="115000"/>
              </a:lnSpc>
              <a:buFontTx/>
              <a:buChar char="•"/>
            </a:pPr>
            <a:r>
              <a:rPr lang="ru-RU"/>
              <a:t>Очистка фруктов и овощей от грязи и пестицидов</a:t>
            </a:r>
          </a:p>
          <a:p>
            <a:pPr>
              <a:lnSpc>
                <a:spcPct val="115000"/>
              </a:lnSpc>
              <a:buFontTx/>
              <a:buChar char="•"/>
            </a:pPr>
            <a:r>
              <a:rPr lang="ru-RU"/>
              <a:t>Свежесть в холодильнике и кухонных шкафчиках</a:t>
            </a:r>
          </a:p>
          <a:p>
            <a:pPr>
              <a:lnSpc>
                <a:spcPct val="115000"/>
              </a:lnSpc>
              <a:buFontTx/>
              <a:buChar char="•"/>
            </a:pPr>
            <a:r>
              <a:rPr lang="ru-RU"/>
              <a:t>Устранение насекомых на кухне</a:t>
            </a:r>
          </a:p>
          <a:p>
            <a:pPr>
              <a:lnSpc>
                <a:spcPct val="115000"/>
              </a:lnSpc>
              <a:buFontTx/>
              <a:buChar char="•"/>
            </a:pPr>
            <a:endParaRPr lang="ru-RU"/>
          </a:p>
        </p:txBody>
      </p:sp>
      <p:pic>
        <p:nvPicPr>
          <p:cNvPr id="18437" name="Picture 5" descr="Limon-universalnoe-sredstvo-v-domashnem-hozjajstve-500x35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60900" y="3841750"/>
            <a:ext cx="3457575" cy="2305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581025" y="800100"/>
            <a:ext cx="7664450" cy="127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sz="2800" b="1" i="1">
                <a:solidFill>
                  <a:schemeClr val="tx2"/>
                </a:solidFill>
              </a:rPr>
              <a:t>Гипотеза исследования</a:t>
            </a:r>
            <a:r>
              <a:rPr lang="ru-RU" sz="2400" b="1" i="1">
                <a:solidFill>
                  <a:schemeClr val="tx2"/>
                </a:solidFill>
              </a:rPr>
              <a:t/>
            </a:r>
            <a:br>
              <a:rPr lang="ru-RU" sz="2400" b="1" i="1">
                <a:solidFill>
                  <a:schemeClr val="tx2"/>
                </a:solidFill>
              </a:rPr>
            </a:br>
            <a:r>
              <a:rPr lang="ru-RU" sz="2000" i="1"/>
              <a:t>«Лимоны приобретают волшебную силу при взаимодействии с другими веществами»</a:t>
            </a:r>
          </a:p>
        </p:txBody>
      </p:sp>
      <p:pic>
        <p:nvPicPr>
          <p:cNvPr id="19460" name="Picture 4" descr="Cleaners-of-vinegar-and-lemon-soda-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39888" y="2114550"/>
            <a:ext cx="5334000" cy="3857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Прямоугольник 2"/>
          <p:cNvSpPr>
            <a:spLocks noChangeArrowheads="1"/>
          </p:cNvSpPr>
          <p:nvPr/>
        </p:nvSpPr>
        <p:spPr bwMode="auto">
          <a:xfrm>
            <a:off x="1479550" y="5414963"/>
            <a:ext cx="607377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150000"/>
              </a:lnSpc>
              <a:buFont typeface="Calibri Light"/>
              <a:buNone/>
            </a:pPr>
            <a:r>
              <a:rPr lang="ru-RU" sz="2400"/>
              <a:t>Лимон надувает воздушный шарик</a:t>
            </a:r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865188" y="692150"/>
            <a:ext cx="701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90000"/>
              </a:lnSpc>
            </a:pPr>
            <a:r>
              <a:rPr lang="ru-RU" sz="2800" b="1" i="1">
                <a:solidFill>
                  <a:schemeClr val="tx2"/>
                </a:solidFill>
              </a:rPr>
              <a:t>Дневник исследования</a:t>
            </a:r>
          </a:p>
        </p:txBody>
      </p:sp>
      <p:pic>
        <p:nvPicPr>
          <p:cNvPr id="20484" name="Рисунок 8" descr="шарик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6600" y="1841500"/>
            <a:ext cx="2009775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Рисунок 9" descr="шарик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43288" y="1828800"/>
            <a:ext cx="1743075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Рисунок 10" descr="шарик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24563" y="1828800"/>
            <a:ext cx="1733550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Прямоугольник 2"/>
          <p:cNvSpPr>
            <a:spLocks noChangeArrowheads="1"/>
          </p:cNvSpPr>
          <p:nvPr/>
        </p:nvSpPr>
        <p:spPr bwMode="auto">
          <a:xfrm>
            <a:off x="1001713" y="4795838"/>
            <a:ext cx="677227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150000"/>
              </a:lnSpc>
              <a:buFont typeface="Calibri Light"/>
              <a:buNone/>
            </a:pPr>
            <a:r>
              <a:rPr lang="ru-RU" sz="2400"/>
              <a:t>Лимон меняет цвет чая</a:t>
            </a:r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865188" y="692150"/>
            <a:ext cx="701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90000"/>
              </a:lnSpc>
            </a:pPr>
            <a:r>
              <a:rPr lang="ru-RU" sz="2800" b="1" i="1">
                <a:solidFill>
                  <a:schemeClr val="tx2"/>
                </a:solidFill>
              </a:rPr>
              <a:t>Дневник исследования</a:t>
            </a:r>
          </a:p>
        </p:txBody>
      </p:sp>
      <p:pic>
        <p:nvPicPr>
          <p:cNvPr id="21508" name="Рисунок 16" descr="чай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888" y="1941513"/>
            <a:ext cx="208597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Рисунок 15" descr="чай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70275" y="1928813"/>
            <a:ext cx="1885950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Рисунок 17" descr="чай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5375" y="1905000"/>
            <a:ext cx="174307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849</TotalTime>
  <Words>201</Words>
  <Application>Microsoft Office PowerPoint</Application>
  <PresentationFormat>Экран (4:3)</PresentationFormat>
  <Paragraphs>41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 Light</vt:lpstr>
      <vt:lpstr>Calibri</vt:lpstr>
      <vt:lpstr>Times New Roman</vt:lpstr>
      <vt:lpstr>SimSun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Горяйнов</dc:creator>
  <cp:lastModifiedBy>uzer</cp:lastModifiedBy>
  <cp:revision>45</cp:revision>
  <dcterms:created xsi:type="dcterms:W3CDTF">2013-11-19T05:52:05Z</dcterms:created>
  <dcterms:modified xsi:type="dcterms:W3CDTF">2021-03-15T21:45:56Z</dcterms:modified>
</cp:coreProperties>
</file>