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8"/>
  </p:notesMasterIdLst>
  <p:sldIdLst>
    <p:sldId id="256" r:id="rId2"/>
    <p:sldId id="261" r:id="rId3"/>
    <p:sldId id="260" r:id="rId4"/>
    <p:sldId id="259" r:id="rId5"/>
    <p:sldId id="258" r:id="rId6"/>
    <p:sldId id="280"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687075-076F-4A68-A3A9-1833AB328ECF}" type="datetimeFigureOut">
              <a:rPr lang="ru-RU"/>
              <a:pPr>
                <a:defRPr/>
              </a:pPr>
              <a:t>19.04.2017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D9B8917-78AA-4CD8-8EF4-C70E65ADE9E9}" type="slidenum">
              <a:rPr lang="ru-RU"/>
              <a:pPr>
                <a:defRPr/>
              </a:pPr>
              <a:t>‹#›</a:t>
            </a:fld>
            <a:endParaRPr lang="ru-RU"/>
          </a:p>
        </p:txBody>
      </p:sp>
    </p:spTree>
    <p:extLst>
      <p:ext uri="{BB962C8B-B14F-4D97-AF65-F5344CB8AC3E}">
        <p14:creationId xmlns:p14="http://schemas.microsoft.com/office/powerpoint/2010/main" xmlns="" val="824082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9EA9A-B51E-4F3F-960A-12A41F12BF37}" type="slidenum">
              <a:rPr lang="ru-RU" smtClean="0"/>
              <a:pPr fontAlgn="base">
                <a:spcBef>
                  <a:spcPct val="0"/>
                </a:spcBef>
                <a:spcAft>
                  <a:spcPct val="0"/>
                </a:spcAft>
                <a:defRPr/>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60627C0A-D06B-4DED-A7B6-FEF7AB794F39}" type="datetimeFigureOut">
              <a:rPr lang="ru-RU" smtClean="0"/>
              <a:pPr>
                <a:defRPr/>
              </a:pPr>
              <a:t>19.04.2017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F141D25-A8B9-4A4A-9486-FD09E4D967D8}"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8912F1F-CF4A-44E9-8D0A-985B77500D37}"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5D2D636-0248-4EB6-8E76-85F4C1CEBA1E}" type="slidenum">
              <a:rPr lang="ru-RU" smtClean="0"/>
              <a:pPr>
                <a:defRPr/>
              </a:pPr>
              <a:t>‹#›</a:t>
            </a:fld>
            <a:endParaRPr lang="ru-RU"/>
          </a:p>
        </p:txBody>
      </p:sp>
    </p:spTree>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pPr>
              <a:defRPr/>
            </a:pPr>
            <a:fld id="{9461C67D-4155-4A16-A23B-2A58E3189C24}" type="datetimeFigureOut">
              <a:rPr lang="ru-RU" smtClean="0"/>
              <a:pPr>
                <a:defRPr/>
              </a:pPr>
              <a:t>19.04.2017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pPr>
              <a:defRPr/>
            </a:pPr>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pPr>
              <a:defRPr/>
            </a:pPr>
            <a:fld id="{DCC699F9-759E-4C1F-9565-B1F375A5DACF}"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368EF24B-8870-4E2C-B4E3-C62DF2E8EAAC}" type="datetimeFigureOut">
              <a:rPr lang="ru-RU" smtClean="0"/>
              <a:pPr>
                <a:defRPr/>
              </a:pPr>
              <a:t>19.04.2017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pPr>
              <a:defRPr/>
            </a:pPr>
            <a:fld id="{8E0E5CCA-EA04-441A-AFA3-3BC99462DEAB}" type="slidenum">
              <a:rPr lang="ru-RU" smtClean="0"/>
              <a:pPr>
                <a:defRPr/>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42FD9DF5-E812-4F9A-AB52-8C2761C423C3}" type="datetimeFigureOut">
              <a:rPr lang="ru-RU" smtClean="0"/>
              <a:pPr>
                <a:defRPr/>
              </a:pPr>
              <a:t>19.04.2017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16292FB0-729A-4D57-869E-C491928955C9}" type="slidenum">
              <a:rPr lang="ru-RU" smtClean="0"/>
              <a:pPr>
                <a:defRPr/>
              </a:pPr>
              <a:t>‹#›</a:t>
            </a:fld>
            <a:endParaRPr lang="ru-RU"/>
          </a:p>
        </p:txBody>
      </p:sp>
      <p:sp>
        <p:nvSpPr>
          <p:cNvPr id="14" name="Нижний колонтитул 13"/>
          <p:cNvSpPr>
            <a:spLocks noGrp="1"/>
          </p:cNvSpPr>
          <p:nvPr>
            <p:ph type="ftr" sz="quarter" idx="12"/>
          </p:nvPr>
        </p:nvSpPr>
        <p:spPr/>
        <p:txBody>
          <a:body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pPr>
              <a:defRPr/>
            </a:pPr>
            <a:fld id="{2BE1E520-8BA7-418B-A475-EC1D3C0B4CDA}" type="datetimeFigureOut">
              <a:rPr lang="ru-RU" smtClean="0"/>
              <a:pPr>
                <a:defRPr/>
              </a:pPr>
              <a:t>19.04.2017</a:t>
            </a:fld>
            <a:endParaRPr lang="ru-RU"/>
          </a:p>
        </p:txBody>
      </p:sp>
      <p:sp>
        <p:nvSpPr>
          <p:cNvPr id="10" name="Номер слайда 9"/>
          <p:cNvSpPr>
            <a:spLocks noGrp="1"/>
          </p:cNvSpPr>
          <p:nvPr>
            <p:ph type="sldNum" sz="quarter" idx="16"/>
          </p:nvPr>
        </p:nvSpPr>
        <p:spPr/>
        <p:txBody>
          <a:bodyPr rtlCol="0"/>
          <a:lstStyle/>
          <a:p>
            <a:pPr>
              <a:defRPr/>
            </a:pPr>
            <a:fld id="{0B522D01-B7B1-43A8-A2C9-829AA74163F2}" type="slidenum">
              <a:rPr lang="ru-RU" smtClean="0"/>
              <a:pPr>
                <a:defRPr/>
              </a:pPr>
              <a:t>‹#›</a:t>
            </a:fld>
            <a:endParaRPr lang="ru-RU"/>
          </a:p>
        </p:txBody>
      </p:sp>
      <p:sp>
        <p:nvSpPr>
          <p:cNvPr id="12" name="Нижний колонтитул 11"/>
          <p:cNvSpPr>
            <a:spLocks noGrp="1"/>
          </p:cNvSpPr>
          <p:nvPr>
            <p:ph type="ftr" sz="quarter" idx="17"/>
          </p:nvPr>
        </p:nvSpPr>
        <p:spPr/>
        <p:txBody>
          <a:bodyPr rtlCol="0"/>
          <a:lstStyle/>
          <a:p>
            <a:pPr>
              <a:defRPr/>
            </a:pPr>
            <a:endParaRPr lang="ru-RU"/>
          </a:p>
        </p:txBody>
      </p:sp>
    </p:spTree>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pPr>
              <a:defRPr/>
            </a:pPr>
            <a:fld id="{F64C0EB1-4590-4082-9494-D305FFCE9DCA}" type="datetimeFigureOut">
              <a:rPr lang="ru-RU" smtClean="0"/>
              <a:pPr>
                <a:defRPr/>
              </a:pPr>
              <a:t>19.04.2017</a:t>
            </a:fld>
            <a:endParaRPr lang="ru-RU"/>
          </a:p>
        </p:txBody>
      </p:sp>
      <p:sp>
        <p:nvSpPr>
          <p:cNvPr id="12" name="Номер слайда 11"/>
          <p:cNvSpPr>
            <a:spLocks noGrp="1"/>
          </p:cNvSpPr>
          <p:nvPr>
            <p:ph type="sldNum" sz="quarter" idx="16"/>
          </p:nvPr>
        </p:nvSpPr>
        <p:spPr/>
        <p:txBody>
          <a:bodyPr rtlCol="0"/>
          <a:lstStyle/>
          <a:p>
            <a:pPr>
              <a:defRPr/>
            </a:pPr>
            <a:fld id="{76376187-087B-43DD-BD54-0F6A239E918E}" type="slidenum">
              <a:rPr lang="ru-RU" smtClean="0"/>
              <a:pPr>
                <a:defRPr/>
              </a:pPr>
              <a:t>‹#›</a:t>
            </a:fld>
            <a:endParaRPr lang="ru-RU"/>
          </a:p>
        </p:txBody>
      </p:sp>
      <p:sp>
        <p:nvSpPr>
          <p:cNvPr id="14" name="Нижний колонтитул 13"/>
          <p:cNvSpPr>
            <a:spLocks noGrp="1"/>
          </p:cNvSpPr>
          <p:nvPr>
            <p:ph type="ftr" sz="quarter" idx="17"/>
          </p:nvPr>
        </p:nvSpPr>
        <p:spPr/>
        <p:txBody>
          <a:bodyPr rtlCol="0"/>
          <a:lstStyle/>
          <a:p>
            <a:pPr>
              <a:defRPr/>
            </a:pPr>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070008D2-DDD9-4322-9911-A15B5D55DA17}" type="datetimeFigureOut">
              <a:rPr lang="ru-RU" smtClean="0"/>
              <a:pPr>
                <a:defRPr/>
              </a:pPr>
              <a:t>19.04.2017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pPr>
              <a:defRPr/>
            </a:pPr>
            <a:fld id="{B3CFFA29-7877-4927-A2F7-37877D990868}" type="slidenum">
              <a:rPr lang="ru-RU" smtClean="0"/>
              <a:pPr>
                <a:defRPr/>
              </a:pPr>
              <a:t>‹#›</a:t>
            </a:fld>
            <a:endParaRPr lang="ru-RU"/>
          </a:p>
        </p:txBody>
      </p:sp>
    </p:spTree>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1A64F7-F94D-476F-B5E3-18A9D483EE8F}" type="datetimeFigureOut">
              <a:rPr lang="ru-RU" smtClean="0"/>
              <a:pPr>
                <a:defRPr/>
              </a:pPr>
              <a:t>19.04.2017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D811D5B-B995-4478-8460-9D78784EC814}" type="slidenum">
              <a:rPr lang="ru-RU" smtClean="0"/>
              <a:pPr>
                <a:defRPr/>
              </a:pPr>
              <a:t>‹#›</a:t>
            </a:fld>
            <a:endParaRPr lang="ru-RU"/>
          </a:p>
        </p:txBody>
      </p:sp>
    </p:spTree>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B2DC392A-2D38-44D2-A2A8-918F52B9BBAD}" type="datetimeFigureOut">
              <a:rPr lang="ru-RU" smtClean="0"/>
              <a:pPr>
                <a:defRPr/>
              </a:pPr>
              <a:t>19.04.2017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pPr>
              <a:defRPr/>
            </a:pPr>
            <a:fld id="{4C226A15-F05D-4B8D-8600-FE0106AD30E6}" type="slidenum">
              <a:rPr lang="ru-RU" smtClean="0"/>
              <a:pPr>
                <a:defRPr/>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pPr>
              <a:defRPr/>
            </a:pPr>
            <a:fld id="{00DB55AE-0E1A-4660-B8B3-D0CA7C2C323C}" type="datetimeFigureOut">
              <a:rPr lang="ru-RU" smtClean="0"/>
              <a:pPr>
                <a:defRPr/>
              </a:pPr>
              <a:t>19.04.2017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pPr>
              <a:defRPr/>
            </a:pPr>
            <a:fld id="{AED7545A-F381-4E43-80D2-DAFDE77E31FA}" type="slidenum">
              <a:rPr lang="ru-RU" smtClean="0"/>
              <a:pPr>
                <a:defRPr/>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pPr>
              <a:defRPr/>
            </a:pPr>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C0AF974-AE0F-47F7-81D7-32C00DA34EC4}" type="datetimeFigureOut">
              <a:rPr lang="ru-RU" smtClean="0"/>
              <a:pPr>
                <a:defRPr/>
              </a:pPr>
              <a:t>19.04.2017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6567279A-F27F-4DA3-8B1D-DD756DF532C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p:push/>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ChangeArrowheads="1"/>
          </p:cNvSpPr>
          <p:nvPr/>
        </p:nvSpPr>
        <p:spPr bwMode="auto">
          <a:xfrm>
            <a:off x="163487" y="51673"/>
            <a:ext cx="4274962" cy="2585323"/>
          </a:xfrm>
          <a:prstGeom prst="rect">
            <a:avLst/>
          </a:prstGeom>
          <a:noFill/>
          <a:ln w="9525">
            <a:noFill/>
            <a:miter lim="800000"/>
            <a:headEnd/>
            <a:tailEnd/>
          </a:ln>
        </p:spPr>
        <p:txBody>
          <a:bodyPr wrap="square" anchor="ctr">
            <a:spAutoFit/>
          </a:bodyPr>
          <a:lstStyle/>
          <a:p>
            <a:pPr algn="r"/>
            <a:r>
              <a:rPr lang="ru-RU" sz="5400" b="1" dirty="0" smtClean="0">
                <a:latin typeface="Garamond" panose="02020404030301010803" pitchFamily="18" charset="0"/>
              </a:rPr>
              <a:t>Муравьиная</a:t>
            </a:r>
            <a:br>
              <a:rPr lang="ru-RU" sz="5400" b="1" dirty="0" smtClean="0">
                <a:latin typeface="Garamond" panose="02020404030301010803" pitchFamily="18" charset="0"/>
              </a:rPr>
            </a:br>
            <a:r>
              <a:rPr lang="ru-RU" sz="5400" b="1" dirty="0" smtClean="0">
                <a:latin typeface="Garamond" panose="02020404030301010803" pitchFamily="18" charset="0"/>
              </a:rPr>
              <a:t>(метановая) </a:t>
            </a:r>
          </a:p>
          <a:p>
            <a:pPr algn="r"/>
            <a:r>
              <a:rPr lang="ru-RU" sz="5400" b="1" dirty="0" smtClean="0">
                <a:latin typeface="Garamond" panose="02020404030301010803" pitchFamily="18" charset="0"/>
              </a:rPr>
              <a:t>кислота</a:t>
            </a:r>
            <a:endParaRPr lang="ru-RU" sz="5400" dirty="0">
              <a:solidFill>
                <a:srgbClr val="FF0000"/>
              </a:solidFill>
              <a:latin typeface="Garamond" panose="02020404030301010803" pitchFamily="18" charset="0"/>
              <a:ea typeface="Calibri" pitchFamily="34" charset="0"/>
              <a:cs typeface="Times New Roman" pitchFamily="18" charset="0"/>
            </a:endParaRPr>
          </a:p>
        </p:txBody>
      </p:sp>
      <p:sp>
        <p:nvSpPr>
          <p:cNvPr id="2" name="TextBox 1"/>
          <p:cNvSpPr txBox="1"/>
          <p:nvPr/>
        </p:nvSpPr>
        <p:spPr>
          <a:xfrm>
            <a:off x="1449839" y="4224676"/>
            <a:ext cx="575799" cy="830997"/>
          </a:xfrm>
          <a:prstGeom prst="rect">
            <a:avLst/>
          </a:prstGeom>
          <a:noFill/>
        </p:spPr>
        <p:txBody>
          <a:bodyPr wrap="none" rtlCol="0">
            <a:spAutoFit/>
          </a:bodyPr>
          <a:lstStyle/>
          <a:p>
            <a:r>
              <a:rPr lang="ru-RU" sz="4800" dirty="0" smtClean="0">
                <a:latin typeface="Garamond" panose="02020404030301010803" pitchFamily="18" charset="0"/>
              </a:rPr>
              <a:t>С</a:t>
            </a:r>
            <a:endParaRPr lang="ru-RU" sz="4800" dirty="0">
              <a:latin typeface="Garamond" panose="02020404030301010803" pitchFamily="18" charset="0"/>
            </a:endParaRPr>
          </a:p>
        </p:txBody>
      </p:sp>
      <p:sp>
        <p:nvSpPr>
          <p:cNvPr id="4" name="TextBox 3"/>
          <p:cNvSpPr txBox="1"/>
          <p:nvPr/>
        </p:nvSpPr>
        <p:spPr>
          <a:xfrm rot="5400000">
            <a:off x="1582116" y="3610573"/>
            <a:ext cx="330046" cy="830997"/>
          </a:xfrm>
          <a:prstGeom prst="rect">
            <a:avLst/>
          </a:prstGeom>
          <a:noFill/>
        </p:spPr>
        <p:txBody>
          <a:bodyPr wrap="square" rtlCol="0">
            <a:spAutoFit/>
          </a:bodyPr>
          <a:lstStyle/>
          <a:p>
            <a:r>
              <a:rPr lang="ru-RU" sz="4800" dirty="0">
                <a:latin typeface="Garamond" panose="02020404030301010803" pitchFamily="18" charset="0"/>
              </a:rPr>
              <a:t>=</a:t>
            </a:r>
          </a:p>
        </p:txBody>
      </p:sp>
      <p:sp>
        <p:nvSpPr>
          <p:cNvPr id="15" name="TextBox 14"/>
          <p:cNvSpPr txBox="1"/>
          <p:nvPr/>
        </p:nvSpPr>
        <p:spPr>
          <a:xfrm rot="7698250">
            <a:off x="1289276" y="4501675"/>
            <a:ext cx="443287" cy="1107996"/>
          </a:xfrm>
          <a:prstGeom prst="rect">
            <a:avLst/>
          </a:prstGeom>
          <a:noFill/>
        </p:spPr>
        <p:txBody>
          <a:bodyPr wrap="square" rtlCol="0">
            <a:spAutoFit/>
          </a:bodyPr>
          <a:lstStyle/>
          <a:p>
            <a:r>
              <a:rPr lang="ru-RU" sz="6600" dirty="0" smtClean="0">
                <a:latin typeface="Garamond" panose="02020404030301010803" pitchFamily="18" charset="0"/>
              </a:rPr>
              <a:t>-</a:t>
            </a:r>
            <a:endParaRPr lang="ru-RU" sz="6600" dirty="0">
              <a:latin typeface="Garamond" panose="02020404030301010803" pitchFamily="18" charset="0"/>
            </a:endParaRPr>
          </a:p>
        </p:txBody>
      </p:sp>
      <p:sp>
        <p:nvSpPr>
          <p:cNvPr id="16" name="TextBox 15"/>
          <p:cNvSpPr txBox="1"/>
          <p:nvPr/>
        </p:nvSpPr>
        <p:spPr>
          <a:xfrm rot="13640617">
            <a:off x="1815379" y="4482317"/>
            <a:ext cx="482806" cy="1107996"/>
          </a:xfrm>
          <a:prstGeom prst="rect">
            <a:avLst/>
          </a:prstGeom>
          <a:noFill/>
        </p:spPr>
        <p:txBody>
          <a:bodyPr wrap="square" rtlCol="0">
            <a:spAutoFit/>
          </a:bodyPr>
          <a:lstStyle/>
          <a:p>
            <a:r>
              <a:rPr lang="ru-RU" sz="6600" dirty="0" smtClean="0">
                <a:latin typeface="Garamond" panose="02020404030301010803" pitchFamily="18" charset="0"/>
              </a:rPr>
              <a:t>-</a:t>
            </a:r>
            <a:endParaRPr lang="ru-RU" sz="6600" dirty="0">
              <a:latin typeface="Garamond" panose="02020404030301010803" pitchFamily="18" charset="0"/>
            </a:endParaRPr>
          </a:p>
        </p:txBody>
      </p:sp>
      <p:sp>
        <p:nvSpPr>
          <p:cNvPr id="11" name="TextBox 10"/>
          <p:cNvSpPr txBox="1"/>
          <p:nvPr/>
        </p:nvSpPr>
        <p:spPr>
          <a:xfrm>
            <a:off x="1449839" y="2913135"/>
            <a:ext cx="655949" cy="1200329"/>
          </a:xfrm>
          <a:prstGeom prst="rect">
            <a:avLst/>
          </a:prstGeom>
          <a:noFill/>
        </p:spPr>
        <p:txBody>
          <a:bodyPr wrap="none" rtlCol="0">
            <a:spAutoFit/>
          </a:bodyPr>
          <a:lstStyle/>
          <a:p>
            <a:r>
              <a:rPr lang="ru-RU" sz="7200" dirty="0" smtClean="0">
                <a:latin typeface="Garamond" panose="02020404030301010803" pitchFamily="18" charset="0"/>
              </a:rPr>
              <a:t>о</a:t>
            </a:r>
            <a:endParaRPr lang="ru-RU" sz="7200" dirty="0">
              <a:latin typeface="Garamond" panose="02020404030301010803" pitchFamily="18" charset="0"/>
            </a:endParaRPr>
          </a:p>
        </p:txBody>
      </p:sp>
      <p:sp>
        <p:nvSpPr>
          <p:cNvPr id="12" name="TextBox 11"/>
          <p:cNvSpPr txBox="1"/>
          <p:nvPr/>
        </p:nvSpPr>
        <p:spPr>
          <a:xfrm>
            <a:off x="717369" y="4941168"/>
            <a:ext cx="614271" cy="769441"/>
          </a:xfrm>
          <a:prstGeom prst="rect">
            <a:avLst/>
          </a:prstGeom>
          <a:noFill/>
        </p:spPr>
        <p:txBody>
          <a:bodyPr wrap="none" rtlCol="0">
            <a:spAutoFit/>
          </a:bodyPr>
          <a:lstStyle/>
          <a:p>
            <a:r>
              <a:rPr lang="ru-RU" sz="4400" dirty="0" smtClean="0">
                <a:latin typeface="Garamond" panose="02020404030301010803" pitchFamily="18" charset="0"/>
              </a:rPr>
              <a:t>Н</a:t>
            </a:r>
            <a:endParaRPr lang="ru-RU" sz="4400" dirty="0">
              <a:latin typeface="Garamond" panose="02020404030301010803" pitchFamily="18" charset="0"/>
            </a:endParaRPr>
          </a:p>
        </p:txBody>
      </p:sp>
      <p:sp>
        <p:nvSpPr>
          <p:cNvPr id="22" name="TextBox 21"/>
          <p:cNvSpPr txBox="1"/>
          <p:nvPr/>
        </p:nvSpPr>
        <p:spPr>
          <a:xfrm>
            <a:off x="2244985" y="4936554"/>
            <a:ext cx="1055097" cy="769441"/>
          </a:xfrm>
          <a:prstGeom prst="rect">
            <a:avLst/>
          </a:prstGeom>
          <a:noFill/>
        </p:spPr>
        <p:txBody>
          <a:bodyPr wrap="none" rtlCol="0">
            <a:spAutoFit/>
          </a:bodyPr>
          <a:lstStyle/>
          <a:p>
            <a:r>
              <a:rPr lang="ru-RU" sz="4400" dirty="0" smtClean="0">
                <a:latin typeface="Garamond" panose="02020404030301010803" pitchFamily="18" charset="0"/>
              </a:rPr>
              <a:t>ОН</a:t>
            </a:r>
            <a:endParaRPr lang="ru-RU" sz="4400" dirty="0">
              <a:latin typeface="Garamond" panose="02020404030301010803" pitchFamily="18" charset="0"/>
            </a:endParaRPr>
          </a:p>
        </p:txBody>
      </p:sp>
      <p:pic>
        <p:nvPicPr>
          <p:cNvPr id="4099" name="Picture 3" descr="C:\Users\User\Desktop\201604270247211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89835">
            <a:off x="4525480" y="514396"/>
            <a:ext cx="4443842" cy="398279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236296" y="6237312"/>
            <a:ext cx="1837362" cy="400110"/>
          </a:xfrm>
          <a:prstGeom prst="rect">
            <a:avLst/>
          </a:prstGeom>
          <a:noFill/>
        </p:spPr>
        <p:txBody>
          <a:bodyPr wrap="none" rtlCol="0">
            <a:spAutoFit/>
          </a:bodyPr>
          <a:lstStyle/>
          <a:p>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Зыкова И. 9 Б</a:t>
            </a:r>
            <a:endParaRPr lang="ru-RU"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067944" y="548680"/>
            <a:ext cx="5020926" cy="646331"/>
          </a:xfrm>
          <a:prstGeom prst="rect">
            <a:avLst/>
          </a:prstGeom>
          <a:noFill/>
          <a:ln w="9525">
            <a:noFill/>
            <a:miter lim="800000"/>
            <a:headEnd/>
            <a:tailEnd/>
          </a:ln>
        </p:spPr>
        <p:txBody>
          <a:bodyPr wrap="none" anchor="ctr">
            <a:spAutoFit/>
          </a:bodyPr>
          <a:lstStyle/>
          <a:p>
            <a:pPr algn="ctr"/>
            <a:r>
              <a:rPr lang="ru-RU" sz="3600" b="1" dirty="0" smtClean="0">
                <a:solidFill>
                  <a:srgbClr val="1F497D"/>
                </a:solidFill>
                <a:latin typeface="Garamond" panose="02020404030301010803" pitchFamily="18" charset="0"/>
                <a:ea typeface="Calibri" pitchFamily="34" charset="0"/>
                <a:cs typeface="Times New Roman" pitchFamily="18" charset="0"/>
              </a:rPr>
              <a:t>Нахождение </a:t>
            </a:r>
            <a:r>
              <a:rPr lang="ru-RU" sz="3600" b="1" dirty="0">
                <a:solidFill>
                  <a:srgbClr val="1F497D"/>
                </a:solidFill>
                <a:latin typeface="Garamond" panose="02020404030301010803" pitchFamily="18" charset="0"/>
                <a:ea typeface="Calibri" pitchFamily="34" charset="0"/>
                <a:cs typeface="Times New Roman" pitchFamily="18" charset="0"/>
              </a:rPr>
              <a:t>в природе</a:t>
            </a:r>
            <a:endParaRPr lang="ru-RU" sz="3600" dirty="0">
              <a:latin typeface="Garamond" panose="02020404030301010803" pitchFamily="18" charset="0"/>
              <a:ea typeface="Calibri" pitchFamily="34" charset="0"/>
              <a:cs typeface="Times New Roman" pitchFamily="18" charset="0"/>
            </a:endParaRPr>
          </a:p>
        </p:txBody>
      </p:sp>
      <p:sp>
        <p:nvSpPr>
          <p:cNvPr id="17411" name="Rectangle 2"/>
          <p:cNvSpPr>
            <a:spLocks noChangeArrowheads="1"/>
          </p:cNvSpPr>
          <p:nvPr/>
        </p:nvSpPr>
        <p:spPr bwMode="auto">
          <a:xfrm>
            <a:off x="251520" y="2101498"/>
            <a:ext cx="8507338" cy="2308324"/>
          </a:xfrm>
          <a:prstGeom prst="rect">
            <a:avLst/>
          </a:prstGeom>
          <a:noFill/>
          <a:ln w="9525">
            <a:noFill/>
            <a:miter lim="800000"/>
            <a:headEnd/>
            <a:tailEnd/>
          </a:ln>
        </p:spPr>
        <p:txBody>
          <a:bodyPr wrap="square" anchor="ctr">
            <a:spAutoFit/>
          </a:bodyPr>
          <a:lstStyle/>
          <a:p>
            <a:pPr indent="450850" algn="just"/>
            <a:r>
              <a:rPr lang="ru-RU" sz="2400" b="1" dirty="0">
                <a:latin typeface="Garamond" panose="02020404030301010803" pitchFamily="18" charset="0"/>
                <a:ea typeface="Calibri" pitchFamily="34" charset="0"/>
                <a:cs typeface="Times New Roman" pitchFamily="18" charset="0"/>
              </a:rPr>
              <a:t>Встречается в едких выделениях жалящих гусениц и пчел, в жгучей </a:t>
            </a:r>
            <a:r>
              <a:rPr lang="ru-RU" sz="2400" b="1" dirty="0" smtClean="0">
                <a:latin typeface="Garamond" panose="02020404030301010803" pitchFamily="18" charset="0"/>
                <a:ea typeface="Calibri" pitchFamily="34" charset="0"/>
                <a:cs typeface="Times New Roman" pitchFamily="18" charset="0"/>
              </a:rPr>
              <a:t>крапиве,</a:t>
            </a:r>
            <a:r>
              <a:rPr lang="ru-RU" sz="2400" b="1" dirty="0">
                <a:latin typeface="Garamond" panose="02020404030301010803" pitchFamily="18" charset="0"/>
              </a:rPr>
              <a:t> </a:t>
            </a:r>
            <a:r>
              <a:rPr lang="ru-RU" sz="2400" b="1" dirty="0" smtClean="0">
                <a:latin typeface="Garamond" panose="02020404030301010803" pitchFamily="18" charset="0"/>
              </a:rPr>
              <a:t>едких </a:t>
            </a:r>
            <a:r>
              <a:rPr lang="ru-RU" sz="2400" b="1" dirty="0">
                <a:latin typeface="Garamond" panose="02020404030301010803" pitchFamily="18" charset="0"/>
              </a:rPr>
              <a:t>выделениях </a:t>
            </a:r>
            <a:r>
              <a:rPr lang="ru-RU" sz="2400" b="1" dirty="0" smtClean="0">
                <a:latin typeface="Garamond" panose="02020404030301010803" pitchFamily="18" charset="0"/>
              </a:rPr>
              <a:t>медуз</a:t>
            </a:r>
            <a:r>
              <a:rPr lang="ru-RU" sz="2400" dirty="0" smtClean="0">
                <a:latin typeface="Garamond" panose="02020404030301010803" pitchFamily="18" charset="0"/>
              </a:rPr>
              <a:t>, </a:t>
            </a:r>
            <a:r>
              <a:rPr lang="ru-RU" sz="2400" b="1" dirty="0" smtClean="0">
                <a:latin typeface="Garamond" panose="02020404030301010803" pitchFamily="18" charset="0"/>
                <a:ea typeface="Calibri" pitchFamily="34" charset="0"/>
                <a:cs typeface="Times New Roman" pitchFamily="18" charset="0"/>
              </a:rPr>
              <a:t>хвое </a:t>
            </a:r>
            <a:r>
              <a:rPr lang="ru-RU" sz="2400" b="1" dirty="0">
                <a:latin typeface="Garamond" panose="02020404030301010803" pitchFamily="18" charset="0"/>
                <a:ea typeface="Calibri" pitchFamily="34" charset="0"/>
                <a:cs typeface="Times New Roman" pitchFamily="18" charset="0"/>
              </a:rPr>
              <a:t>и некоторых фруктах, в поте и моче животных</a:t>
            </a:r>
            <a:r>
              <a:rPr lang="ru-RU" sz="2400" b="1" dirty="0" smtClean="0">
                <a:latin typeface="Garamond" panose="02020404030301010803" pitchFamily="18" charset="0"/>
                <a:ea typeface="Calibri" pitchFamily="34" charset="0"/>
                <a:cs typeface="Times New Roman" pitchFamily="18" charset="0"/>
              </a:rPr>
              <a:t>.</a:t>
            </a:r>
            <a:r>
              <a:rPr lang="ru-RU" sz="2400" b="1" dirty="0">
                <a:latin typeface="Garamond" panose="02020404030301010803" pitchFamily="18" charset="0"/>
              </a:rPr>
              <a:t> Своё название муравьиная кислота получила потому, что впервые она была выделена в 1670 году английским натуралистом </a:t>
            </a:r>
            <a:r>
              <a:rPr lang="ru-RU" sz="2400" b="1" u="sng" dirty="0" smtClean="0">
                <a:latin typeface="Garamond" panose="02020404030301010803" pitchFamily="18" charset="0"/>
              </a:rPr>
              <a:t>Джоном</a:t>
            </a:r>
            <a:r>
              <a:rPr lang="ru-RU" sz="2400" b="1" dirty="0" smtClean="0">
                <a:latin typeface="Garamond" panose="02020404030301010803" pitchFamily="18" charset="0"/>
              </a:rPr>
              <a:t> </a:t>
            </a:r>
            <a:r>
              <a:rPr lang="ru-RU" sz="2400" b="1" u="sng" dirty="0" smtClean="0">
                <a:latin typeface="Garamond" panose="02020404030301010803" pitchFamily="18" charset="0"/>
              </a:rPr>
              <a:t>Рэйем</a:t>
            </a:r>
            <a:r>
              <a:rPr lang="ru-RU" sz="2400" b="1" dirty="0">
                <a:latin typeface="Garamond" panose="02020404030301010803" pitchFamily="18" charset="0"/>
              </a:rPr>
              <a:t> у </a:t>
            </a:r>
            <a:r>
              <a:rPr lang="ru-RU" sz="2400" b="1" dirty="0" smtClean="0">
                <a:latin typeface="Garamond" panose="02020404030301010803" pitchFamily="18" charset="0"/>
              </a:rPr>
              <a:t>рыжих лесных муравьев.</a:t>
            </a:r>
            <a:endParaRPr lang="ru-RU" sz="2400" b="1" dirty="0">
              <a:latin typeface="Garamond" panose="02020404030301010803" pitchFamily="18" charset="0"/>
              <a:ea typeface="Calibri" pitchFamily="34" charset="0"/>
              <a:cs typeface="Times New Roman" pitchFamily="18" charset="0"/>
            </a:endParaRPr>
          </a:p>
        </p:txBody>
      </p:sp>
      <p:pic>
        <p:nvPicPr>
          <p:cNvPr id="5122" name="Picture 2" descr="C:\Users\User\Desktop\bee_PNG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817518">
            <a:off x="7701814" y="1016315"/>
            <a:ext cx="1766630" cy="12784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User\Desktop\ant_PNG1934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725270">
            <a:off x="-787564" y="792425"/>
            <a:ext cx="3158210" cy="2101753"/>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User\Desktop\ad768c1443764d81d57094b6df38d3c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2340">
            <a:off x="5300335" y="3772353"/>
            <a:ext cx="3816424" cy="38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User\Desktop\elovaya_hvoynaya_vetk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5174" y="4493630"/>
            <a:ext cx="2346701" cy="23738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860032" y="548680"/>
            <a:ext cx="4192751" cy="584775"/>
          </a:xfrm>
          <a:prstGeom prst="rect">
            <a:avLst/>
          </a:prstGeom>
          <a:noFill/>
          <a:ln w="9525">
            <a:noFill/>
            <a:miter lim="800000"/>
            <a:headEnd/>
            <a:tailEnd/>
          </a:ln>
        </p:spPr>
        <p:txBody>
          <a:bodyPr wrap="none" anchor="ctr">
            <a:spAutoFit/>
          </a:bodyPr>
          <a:lstStyle/>
          <a:p>
            <a:pPr algn="ctr"/>
            <a:r>
              <a:rPr lang="ru-RU" sz="3200" b="1" dirty="0" smtClean="0">
                <a:solidFill>
                  <a:srgbClr val="1F497D"/>
                </a:solidFill>
                <a:latin typeface="Garamond" panose="02020404030301010803" pitchFamily="18" charset="0"/>
                <a:ea typeface="Calibri" pitchFamily="34" charset="0"/>
                <a:cs typeface="Times New Roman" pitchFamily="18" charset="0"/>
              </a:rPr>
              <a:t>Физические </a:t>
            </a:r>
            <a:r>
              <a:rPr lang="ru-RU" sz="3200" b="1" dirty="0">
                <a:solidFill>
                  <a:srgbClr val="1F497D"/>
                </a:solidFill>
                <a:latin typeface="Garamond" panose="02020404030301010803" pitchFamily="18" charset="0"/>
                <a:ea typeface="Calibri" pitchFamily="34" charset="0"/>
                <a:cs typeface="Times New Roman" pitchFamily="18" charset="0"/>
              </a:rPr>
              <a:t>свойства</a:t>
            </a:r>
            <a:endParaRPr lang="ru-RU" sz="3200" dirty="0">
              <a:latin typeface="Garamond" panose="02020404030301010803" pitchFamily="18" charset="0"/>
              <a:ea typeface="Calibri" pitchFamily="34" charset="0"/>
              <a:cs typeface="Times New Roman" pitchFamily="18" charset="0"/>
            </a:endParaRPr>
          </a:p>
        </p:txBody>
      </p:sp>
      <p:pic>
        <p:nvPicPr>
          <p:cNvPr id="19459" name="Picture 3"/>
          <p:cNvPicPr>
            <a:picLocks noChangeAspect="1" noChangeArrowheads="1"/>
          </p:cNvPicPr>
          <p:nvPr/>
        </p:nvPicPr>
        <p:blipFill>
          <a:blip r:embed="rId2" cstate="email"/>
          <a:srcRect/>
          <a:stretch>
            <a:fillRect/>
          </a:stretch>
        </p:blipFill>
        <p:spPr bwMode="auto">
          <a:xfrm>
            <a:off x="296649" y="2777877"/>
            <a:ext cx="4432300" cy="1152525"/>
          </a:xfrm>
          <a:prstGeom prst="rect">
            <a:avLst/>
          </a:prstGeom>
          <a:noFill/>
          <a:ln w="9525">
            <a:noFill/>
            <a:miter lim="800000"/>
            <a:headEnd/>
            <a:tailEnd/>
          </a:ln>
        </p:spPr>
      </p:pic>
      <p:pic>
        <p:nvPicPr>
          <p:cNvPr id="19460" name="Picture 2"/>
          <p:cNvPicPr>
            <a:picLocks noChangeAspect="1" noChangeArrowheads="1"/>
          </p:cNvPicPr>
          <p:nvPr/>
        </p:nvPicPr>
        <p:blipFill>
          <a:blip r:embed="rId3" cstate="email"/>
          <a:srcRect/>
          <a:stretch>
            <a:fillRect/>
          </a:stretch>
        </p:blipFill>
        <p:spPr bwMode="auto">
          <a:xfrm>
            <a:off x="5799733" y="2533402"/>
            <a:ext cx="3116262" cy="1397000"/>
          </a:xfrm>
          <a:prstGeom prst="rect">
            <a:avLst/>
          </a:prstGeom>
          <a:noFill/>
          <a:ln w="9525">
            <a:noFill/>
            <a:miter lim="800000"/>
            <a:headEnd/>
            <a:tailEnd/>
          </a:ln>
        </p:spPr>
      </p:pic>
      <p:sp>
        <p:nvSpPr>
          <p:cNvPr id="19461" name="Rectangle 4"/>
          <p:cNvSpPr>
            <a:spLocks noChangeArrowheads="1"/>
          </p:cNvSpPr>
          <p:nvPr/>
        </p:nvSpPr>
        <p:spPr bwMode="auto">
          <a:xfrm>
            <a:off x="414462" y="1687115"/>
            <a:ext cx="8143875" cy="769937"/>
          </a:xfrm>
          <a:prstGeom prst="rect">
            <a:avLst/>
          </a:prstGeom>
          <a:noFill/>
          <a:ln w="9525">
            <a:noFill/>
            <a:miter lim="800000"/>
            <a:headEnd/>
            <a:tailEnd/>
          </a:ln>
        </p:spPr>
        <p:txBody>
          <a:bodyPr anchor="ctr">
            <a:spAutoFit/>
          </a:bodyPr>
          <a:lstStyle/>
          <a:p>
            <a:pPr indent="450850" algn="just"/>
            <a:r>
              <a:rPr lang="ru-RU" sz="2200" b="1" dirty="0">
                <a:latin typeface="Garamond" panose="02020404030301010803" pitchFamily="18" charset="0"/>
                <a:ea typeface="Calibri" pitchFamily="34" charset="0"/>
                <a:cs typeface="Times New Roman" pitchFamily="18" charset="0"/>
              </a:rPr>
              <a:t>Муравьиная кислота – бесцветная, едкая жидкость с острым запахом и жгучим вкусом (</a:t>
            </a:r>
            <a:r>
              <a:rPr lang="en-US" sz="2200" b="1" dirty="0">
                <a:latin typeface="Garamond" panose="02020404030301010803" pitchFamily="18" charset="0"/>
                <a:ea typeface="Calibri" pitchFamily="34" charset="0"/>
                <a:cs typeface="Times New Roman" pitchFamily="18" charset="0"/>
              </a:rPr>
              <a:t>t</a:t>
            </a:r>
            <a:r>
              <a:rPr lang="ru-RU" sz="2200" b="1" baseline="-30000" dirty="0">
                <a:latin typeface="Garamond" panose="02020404030301010803" pitchFamily="18" charset="0"/>
                <a:ea typeface="Calibri" pitchFamily="34" charset="0"/>
                <a:cs typeface="Times New Roman" pitchFamily="18" charset="0"/>
              </a:rPr>
              <a:t>кип.</a:t>
            </a:r>
            <a:r>
              <a:rPr lang="ru-RU" sz="2200" b="1" dirty="0">
                <a:latin typeface="Garamond" panose="02020404030301010803" pitchFamily="18" charset="0"/>
                <a:ea typeface="Calibri" pitchFamily="34" charset="0"/>
                <a:cs typeface="Times New Roman" pitchFamily="18" charset="0"/>
              </a:rPr>
              <a:t> = 100,7</a:t>
            </a:r>
            <a:r>
              <a:rPr lang="ru-RU" sz="2200" b="1" baseline="30000" dirty="0">
                <a:latin typeface="Garamond" panose="02020404030301010803" pitchFamily="18" charset="0"/>
                <a:ea typeface="Calibri" pitchFamily="34" charset="0"/>
                <a:cs typeface="Times New Roman" pitchFamily="18" charset="0"/>
              </a:rPr>
              <a:t>0</a:t>
            </a:r>
            <a:r>
              <a:rPr lang="ru-RU" sz="2200" b="1" dirty="0">
                <a:latin typeface="Garamond" panose="02020404030301010803" pitchFamily="18" charset="0"/>
                <a:ea typeface="Calibri" pitchFamily="34" charset="0"/>
                <a:cs typeface="Times New Roman" pitchFamily="18" charset="0"/>
              </a:rPr>
              <a:t>С, </a:t>
            </a:r>
            <a:r>
              <a:rPr lang="en-US" sz="2200" b="1" dirty="0">
                <a:latin typeface="Garamond" panose="02020404030301010803" pitchFamily="18" charset="0"/>
                <a:ea typeface="Calibri" pitchFamily="34" charset="0"/>
                <a:cs typeface="Times New Roman" pitchFamily="18" charset="0"/>
              </a:rPr>
              <a:t>t</a:t>
            </a:r>
            <a:r>
              <a:rPr lang="ru-RU" sz="2200" b="1" baseline="-30000" dirty="0">
                <a:latin typeface="Garamond" panose="02020404030301010803" pitchFamily="18" charset="0"/>
                <a:ea typeface="Calibri" pitchFamily="34" charset="0"/>
                <a:cs typeface="Times New Roman" pitchFamily="18" charset="0"/>
              </a:rPr>
              <a:t>пл.</a:t>
            </a:r>
            <a:r>
              <a:rPr lang="ru-RU" sz="2200" b="1" dirty="0">
                <a:latin typeface="Garamond" panose="02020404030301010803" pitchFamily="18" charset="0"/>
                <a:ea typeface="Calibri" pitchFamily="34" charset="0"/>
                <a:cs typeface="Times New Roman" pitchFamily="18" charset="0"/>
              </a:rPr>
              <a:t> = 8,4</a:t>
            </a:r>
            <a:r>
              <a:rPr lang="ru-RU" sz="2200" b="1" baseline="30000" dirty="0">
                <a:latin typeface="Garamond" panose="02020404030301010803" pitchFamily="18" charset="0"/>
                <a:ea typeface="Calibri" pitchFamily="34" charset="0"/>
                <a:cs typeface="Times New Roman" pitchFamily="18" charset="0"/>
              </a:rPr>
              <a:t>0</a:t>
            </a:r>
            <a:r>
              <a:rPr lang="ru-RU" sz="2200" b="1" dirty="0">
                <a:latin typeface="Garamond" panose="02020404030301010803" pitchFamily="18" charset="0"/>
                <a:ea typeface="Calibri" pitchFamily="34" charset="0"/>
                <a:cs typeface="Times New Roman" pitchFamily="18" charset="0"/>
              </a:rPr>
              <a:t>С). </a:t>
            </a:r>
          </a:p>
        </p:txBody>
      </p:sp>
      <p:sp>
        <p:nvSpPr>
          <p:cNvPr id="19462" name="Прямоугольник 7"/>
          <p:cNvSpPr>
            <a:spLocks noChangeArrowheads="1"/>
          </p:cNvSpPr>
          <p:nvPr/>
        </p:nvSpPr>
        <p:spPr bwMode="auto">
          <a:xfrm>
            <a:off x="1345530" y="4029076"/>
            <a:ext cx="2100263" cy="390525"/>
          </a:xfrm>
          <a:prstGeom prst="rect">
            <a:avLst/>
          </a:prstGeom>
          <a:noFill/>
          <a:ln w="9525">
            <a:noFill/>
            <a:miter lim="800000"/>
            <a:headEnd/>
            <a:tailEnd/>
          </a:ln>
        </p:spPr>
        <p:txBody>
          <a:bodyPr wrap="none">
            <a:spAutoFit/>
          </a:bodyPr>
          <a:lstStyle/>
          <a:p>
            <a:pPr algn="ctr">
              <a:lnSpc>
                <a:spcPct val="115000"/>
              </a:lnSpc>
            </a:pPr>
            <a:r>
              <a:rPr lang="ru-RU" dirty="0">
                <a:solidFill>
                  <a:srgbClr val="000000"/>
                </a:solidFill>
                <a:latin typeface="Times New Roman" pitchFamily="18" charset="0"/>
                <a:ea typeface="Calibri" pitchFamily="34" charset="0"/>
                <a:cs typeface="Times New Roman" pitchFamily="18" charset="0"/>
              </a:rPr>
              <a:t>линейный </a:t>
            </a:r>
            <a:r>
              <a:rPr lang="ru-RU" dirty="0" err="1">
                <a:solidFill>
                  <a:srgbClr val="000000"/>
                </a:solidFill>
                <a:latin typeface="Times New Roman" pitchFamily="18" charset="0"/>
                <a:ea typeface="Calibri" pitchFamily="34" charset="0"/>
                <a:cs typeface="Times New Roman" pitchFamily="18" charset="0"/>
              </a:rPr>
              <a:t>ассоциат</a:t>
            </a:r>
            <a:endParaRPr lang="ru-RU" dirty="0">
              <a:solidFill>
                <a:srgbClr val="000000"/>
              </a:solidFill>
              <a:latin typeface="Calibri" pitchFamily="34" charset="0"/>
              <a:ea typeface="Calibri" pitchFamily="34" charset="0"/>
              <a:cs typeface="Times New Roman" pitchFamily="18" charset="0"/>
            </a:endParaRPr>
          </a:p>
        </p:txBody>
      </p:sp>
      <p:sp>
        <p:nvSpPr>
          <p:cNvPr id="19463" name="Прямоугольник 8"/>
          <p:cNvSpPr>
            <a:spLocks noChangeArrowheads="1"/>
          </p:cNvSpPr>
          <p:nvPr/>
        </p:nvSpPr>
        <p:spPr bwMode="auto">
          <a:xfrm>
            <a:off x="6147594" y="3930402"/>
            <a:ext cx="2393950" cy="390525"/>
          </a:xfrm>
          <a:prstGeom prst="rect">
            <a:avLst/>
          </a:prstGeom>
          <a:noFill/>
          <a:ln w="9525">
            <a:noFill/>
            <a:miter lim="800000"/>
            <a:headEnd/>
            <a:tailEnd/>
          </a:ln>
        </p:spPr>
        <p:txBody>
          <a:bodyPr wrap="none">
            <a:spAutoFit/>
          </a:bodyPr>
          <a:lstStyle/>
          <a:p>
            <a:pPr algn="ctr">
              <a:lnSpc>
                <a:spcPct val="115000"/>
              </a:lnSpc>
            </a:pPr>
            <a:r>
              <a:rPr lang="ru-RU" dirty="0">
                <a:solidFill>
                  <a:srgbClr val="000000"/>
                </a:solidFill>
                <a:latin typeface="Times New Roman" pitchFamily="18" charset="0"/>
                <a:ea typeface="Calibri" pitchFamily="34" charset="0"/>
                <a:cs typeface="Times New Roman" pitchFamily="18" charset="0"/>
              </a:rPr>
              <a:t>циклический </a:t>
            </a:r>
            <a:r>
              <a:rPr lang="ru-RU" dirty="0" err="1">
                <a:solidFill>
                  <a:srgbClr val="000000"/>
                </a:solidFill>
                <a:latin typeface="Times New Roman" pitchFamily="18" charset="0"/>
                <a:ea typeface="Calibri" pitchFamily="34" charset="0"/>
                <a:cs typeface="Times New Roman" pitchFamily="18" charset="0"/>
              </a:rPr>
              <a:t>ассоциат</a:t>
            </a:r>
            <a:endParaRPr lang="ru-RU" dirty="0">
              <a:solidFill>
                <a:srgbClr val="000000"/>
              </a:solidFill>
              <a:latin typeface="Calibri" pitchFamily="34" charset="0"/>
              <a:ea typeface="Calibri" pitchFamily="34" charset="0"/>
              <a:cs typeface="Times New Roman" pitchFamily="18" charset="0"/>
            </a:endParaRPr>
          </a:p>
        </p:txBody>
      </p:sp>
      <p:sp>
        <p:nvSpPr>
          <p:cNvPr id="19465" name="Rectangle 6"/>
          <p:cNvSpPr>
            <a:spLocks noChangeArrowheads="1"/>
          </p:cNvSpPr>
          <p:nvPr/>
        </p:nvSpPr>
        <p:spPr bwMode="auto">
          <a:xfrm>
            <a:off x="395536" y="4509120"/>
            <a:ext cx="7635825" cy="1938992"/>
          </a:xfrm>
          <a:prstGeom prst="rect">
            <a:avLst/>
          </a:prstGeom>
          <a:noFill/>
          <a:ln w="9525">
            <a:noFill/>
            <a:miter lim="800000"/>
            <a:headEnd/>
            <a:tailEnd/>
          </a:ln>
        </p:spPr>
        <p:txBody>
          <a:bodyPr wrap="square" anchor="ctr">
            <a:spAutoFit/>
          </a:bodyPr>
          <a:lstStyle/>
          <a:p>
            <a:pPr indent="450850" algn="just"/>
            <a:r>
              <a:rPr lang="ru-RU" sz="2400" b="1" dirty="0">
                <a:latin typeface="Garamond" panose="02020404030301010803" pitchFamily="18" charset="0"/>
                <a:ea typeface="Calibri" pitchFamily="34" charset="0"/>
                <a:cs typeface="Times New Roman" pitchFamily="18" charset="0"/>
              </a:rPr>
              <a:t>Известно, что плотность паров муравьиной кислоты по азоту составляет 3,29.  Поэтому  можно  утверждать, что в газообразном состоянии       муравьиная кислота существует в виде </a:t>
            </a:r>
            <a:r>
              <a:rPr lang="ru-RU" sz="2400" b="1" dirty="0" err="1">
                <a:latin typeface="Garamond" panose="02020404030301010803" pitchFamily="18" charset="0"/>
              </a:rPr>
              <a:t>димеров</a:t>
            </a:r>
            <a:r>
              <a:rPr lang="ru-RU" sz="2400" b="1" dirty="0">
                <a:latin typeface="Garamond" panose="02020404030301010803" pitchFamily="18" charset="0"/>
              </a:rPr>
              <a:t> – циклических </a:t>
            </a:r>
            <a:r>
              <a:rPr lang="ru-RU" sz="2400" b="1" dirty="0" err="1">
                <a:latin typeface="Garamond" panose="02020404030301010803" pitchFamily="18" charset="0"/>
              </a:rPr>
              <a:t>ассоциатов</a:t>
            </a:r>
            <a:r>
              <a:rPr lang="ru-RU" sz="2400" b="1" dirty="0">
                <a:latin typeface="Garamond" panose="02020404030301010803" pitchFamily="18" charset="0"/>
              </a:rPr>
              <a:t> </a:t>
            </a:r>
            <a:r>
              <a:rPr lang="ru-RU" sz="2400" b="1" dirty="0" smtClean="0">
                <a:latin typeface="Garamond" panose="02020404030301010803" pitchFamily="18" charset="0"/>
                <a:ea typeface="Calibri" pitchFamily="34" charset="0"/>
                <a:cs typeface="Times New Roman" pitchFamily="18" charset="0"/>
              </a:rPr>
              <a:t>. </a:t>
            </a:r>
            <a:endParaRPr lang="ru-RU" sz="2400" b="1" dirty="0">
              <a:latin typeface="Garamond" panose="02020404030301010803" pitchFamily="18" charset="0"/>
              <a:ea typeface="Calibri" pitchFamily="34"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ChangeArrowheads="1"/>
          </p:cNvSpPr>
          <p:nvPr/>
        </p:nvSpPr>
        <p:spPr bwMode="auto">
          <a:xfrm>
            <a:off x="6588224" y="476935"/>
            <a:ext cx="2473755" cy="646331"/>
          </a:xfrm>
          <a:prstGeom prst="rect">
            <a:avLst/>
          </a:prstGeom>
          <a:noFill/>
          <a:ln w="9525">
            <a:noFill/>
            <a:miter lim="800000"/>
            <a:headEnd/>
            <a:tailEnd/>
          </a:ln>
        </p:spPr>
        <p:txBody>
          <a:bodyPr wrap="none" anchor="ctr">
            <a:spAutoFit/>
          </a:bodyPr>
          <a:lstStyle/>
          <a:p>
            <a:pPr algn="ctr"/>
            <a:r>
              <a:rPr lang="ru-RU" sz="3600" b="1" dirty="0" smtClean="0">
                <a:solidFill>
                  <a:srgbClr val="1F497D"/>
                </a:solidFill>
                <a:latin typeface="Garamond" panose="02020404030301010803" pitchFamily="18" charset="0"/>
                <a:ea typeface="Calibri" pitchFamily="34" charset="0"/>
                <a:cs typeface="Times New Roman" pitchFamily="18" charset="0"/>
              </a:rPr>
              <a:t>Получение</a:t>
            </a:r>
            <a:endParaRPr lang="ru-RU" sz="3600" dirty="0">
              <a:latin typeface="Garamond" panose="02020404030301010803" pitchFamily="18" charset="0"/>
              <a:ea typeface="Calibri" pitchFamily="34" charset="0"/>
              <a:cs typeface="Times New Roman" pitchFamily="18" charset="0"/>
            </a:endParaRPr>
          </a:p>
        </p:txBody>
      </p:sp>
      <p:sp>
        <p:nvSpPr>
          <p:cNvPr id="103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xmlns="" val="3194698986"/>
              </p:ext>
            </p:extLst>
          </p:nvPr>
        </p:nvGraphicFramePr>
        <p:xfrm>
          <a:off x="1691680" y="1628800"/>
          <a:ext cx="6013450" cy="552450"/>
        </p:xfrm>
        <a:graphic>
          <a:graphicData uri="http://schemas.openxmlformats.org/presentationml/2006/ole">
            <p:oleObj spid="_x0000_s1047" name="Формула" r:id="rId3" imgW="2908300" imgH="266700" progId="Equation.3">
              <p:embed/>
            </p:oleObj>
          </a:graphicData>
        </a:graphic>
      </p:graphicFrame>
      <p:sp>
        <p:nvSpPr>
          <p:cNvPr id="103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27" name="Object 5"/>
          <p:cNvGraphicFramePr>
            <a:graphicFrameLocks noChangeAspect="1"/>
          </p:cNvGraphicFramePr>
          <p:nvPr>
            <p:extLst>
              <p:ext uri="{D42A27DB-BD31-4B8C-83A1-F6EECF244321}">
                <p14:modId xmlns:p14="http://schemas.microsoft.com/office/powerpoint/2010/main" xmlns="" val="1432273781"/>
              </p:ext>
            </p:extLst>
          </p:nvPr>
        </p:nvGraphicFramePr>
        <p:xfrm>
          <a:off x="1459706" y="2276872"/>
          <a:ext cx="6224588" cy="623888"/>
        </p:xfrm>
        <a:graphic>
          <a:graphicData uri="http://schemas.openxmlformats.org/presentationml/2006/ole">
            <p:oleObj spid="_x0000_s1048" name="Формула" r:id="rId4" imgW="2667000" imgH="266700" progId="Equation.3">
              <p:embed/>
            </p:oleObj>
          </a:graphicData>
        </a:graphic>
      </p:graphicFrame>
      <p:sp>
        <p:nvSpPr>
          <p:cNvPr id="10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28" name="Object 7"/>
          <p:cNvGraphicFramePr>
            <a:graphicFrameLocks noChangeAspect="1"/>
          </p:cNvGraphicFramePr>
          <p:nvPr>
            <p:extLst>
              <p:ext uri="{D42A27DB-BD31-4B8C-83A1-F6EECF244321}">
                <p14:modId xmlns:p14="http://schemas.microsoft.com/office/powerpoint/2010/main" xmlns="" val="3614617059"/>
              </p:ext>
            </p:extLst>
          </p:nvPr>
        </p:nvGraphicFramePr>
        <p:xfrm>
          <a:off x="2222896" y="2924944"/>
          <a:ext cx="4357688" cy="606425"/>
        </p:xfrm>
        <a:graphic>
          <a:graphicData uri="http://schemas.openxmlformats.org/presentationml/2006/ole">
            <p:oleObj spid="_x0000_s1049" name="Формула" r:id="rId5" imgW="1916868" imgH="266584" progId="Equation.3">
              <p:embed/>
            </p:oleObj>
          </a:graphicData>
        </a:graphic>
      </p:graphicFrame>
      <p:sp>
        <p:nvSpPr>
          <p:cNvPr id="103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29" name="Object 9"/>
          <p:cNvGraphicFramePr>
            <a:graphicFrameLocks noChangeAspect="1"/>
          </p:cNvGraphicFramePr>
          <p:nvPr>
            <p:extLst>
              <p:ext uri="{D42A27DB-BD31-4B8C-83A1-F6EECF244321}">
                <p14:modId xmlns:p14="http://schemas.microsoft.com/office/powerpoint/2010/main" xmlns="" val="1228768449"/>
              </p:ext>
            </p:extLst>
          </p:nvPr>
        </p:nvGraphicFramePr>
        <p:xfrm>
          <a:off x="1403648" y="3645024"/>
          <a:ext cx="6000750" cy="573087"/>
        </p:xfrm>
        <a:graphic>
          <a:graphicData uri="http://schemas.openxmlformats.org/presentationml/2006/ole">
            <p:oleObj spid="_x0000_s1050" name="Формула" r:id="rId6" imgW="2794000" imgH="266700" progId="Equation.3">
              <p:embed/>
            </p:oleObj>
          </a:graphicData>
        </a:graphic>
      </p:graphicFrame>
      <p:sp>
        <p:nvSpPr>
          <p:cNvPr id="1038"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30" name="Object 11"/>
          <p:cNvGraphicFramePr>
            <a:graphicFrameLocks noChangeAspect="1"/>
          </p:cNvGraphicFramePr>
          <p:nvPr>
            <p:extLst>
              <p:ext uri="{D42A27DB-BD31-4B8C-83A1-F6EECF244321}">
                <p14:modId xmlns:p14="http://schemas.microsoft.com/office/powerpoint/2010/main" xmlns="" val="1737510806"/>
              </p:ext>
            </p:extLst>
          </p:nvPr>
        </p:nvGraphicFramePr>
        <p:xfrm>
          <a:off x="1547664" y="4365104"/>
          <a:ext cx="5918200" cy="571500"/>
        </p:xfrm>
        <a:graphic>
          <a:graphicData uri="http://schemas.openxmlformats.org/presentationml/2006/ole">
            <p:oleObj spid="_x0000_s1051" name="Формула" r:id="rId7" imgW="2895600" imgH="279400" progId="Equation.3">
              <p:embed/>
            </p:oleObj>
          </a:graphicData>
        </a:graphic>
      </p:graphicFrame>
      <p:sp>
        <p:nvSpPr>
          <p:cNvPr id="1039"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rbel" pitchFamily="34" charset="0"/>
            </a:endParaRPr>
          </a:p>
        </p:txBody>
      </p:sp>
      <p:graphicFrame>
        <p:nvGraphicFramePr>
          <p:cNvPr id="1031" name="Object 15"/>
          <p:cNvGraphicFramePr>
            <a:graphicFrameLocks noChangeAspect="1"/>
          </p:cNvGraphicFramePr>
          <p:nvPr>
            <p:extLst>
              <p:ext uri="{D42A27DB-BD31-4B8C-83A1-F6EECF244321}">
                <p14:modId xmlns:p14="http://schemas.microsoft.com/office/powerpoint/2010/main" xmlns="" val="2421246785"/>
              </p:ext>
            </p:extLst>
          </p:nvPr>
        </p:nvGraphicFramePr>
        <p:xfrm>
          <a:off x="1403648" y="5805264"/>
          <a:ext cx="6115050" cy="552450"/>
        </p:xfrm>
        <a:graphic>
          <a:graphicData uri="http://schemas.openxmlformats.org/presentationml/2006/ole">
            <p:oleObj spid="_x0000_s1052" name="Формула" r:id="rId8" imgW="2959100" imgH="266700" progId="Equation.3">
              <p:embed/>
            </p:oleObj>
          </a:graphicData>
        </a:graphic>
      </p:graphicFrame>
      <p:sp>
        <p:nvSpPr>
          <p:cNvPr id="1041"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graphicFrame>
        <p:nvGraphicFramePr>
          <p:cNvPr id="1032" name="Object 17"/>
          <p:cNvGraphicFramePr>
            <a:graphicFrameLocks noChangeAspect="1"/>
          </p:cNvGraphicFramePr>
          <p:nvPr>
            <p:extLst>
              <p:ext uri="{D42A27DB-BD31-4B8C-83A1-F6EECF244321}">
                <p14:modId xmlns:p14="http://schemas.microsoft.com/office/powerpoint/2010/main" xmlns="" val="1491607566"/>
              </p:ext>
            </p:extLst>
          </p:nvPr>
        </p:nvGraphicFramePr>
        <p:xfrm>
          <a:off x="1043608" y="5085184"/>
          <a:ext cx="6565900" cy="571500"/>
        </p:xfrm>
        <a:graphic>
          <a:graphicData uri="http://schemas.openxmlformats.org/presentationml/2006/ole">
            <p:oleObj spid="_x0000_s1053" name="Формула" r:id="rId9" imgW="3213100" imgH="279400" progId="Equation.3">
              <p:embed/>
            </p:oleObj>
          </a:graphicData>
        </a:graphic>
      </p:graphicFrame>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578137"/>
            <a:ext cx="4293163" cy="584775"/>
          </a:xfrm>
          <a:prstGeom prst="rect">
            <a:avLst/>
          </a:prstGeom>
        </p:spPr>
        <p:txBody>
          <a:bodyPr wrap="none">
            <a:spAutoFit/>
          </a:bodyPr>
          <a:lstStyle/>
          <a:p>
            <a:pPr algn="ctr"/>
            <a:r>
              <a:rPr lang="ru-RU" sz="3200" b="1" dirty="0" smtClean="0">
                <a:solidFill>
                  <a:srgbClr val="1F497D"/>
                </a:solidFill>
                <a:latin typeface="Garamond" panose="02020404030301010803" pitchFamily="18" charset="0"/>
                <a:ea typeface="Calibri" pitchFamily="34" charset="0"/>
                <a:cs typeface="Times New Roman" pitchFamily="18" charset="0"/>
              </a:rPr>
              <a:t>Действие на организм</a:t>
            </a:r>
            <a:endParaRPr lang="ru-RU" sz="3200" dirty="0">
              <a:latin typeface="Garamond" panose="02020404030301010803" pitchFamily="18" charset="0"/>
              <a:ea typeface="Calibri" pitchFamily="34" charset="0"/>
              <a:cs typeface="Times New Roman" pitchFamily="18" charset="0"/>
            </a:endParaRPr>
          </a:p>
        </p:txBody>
      </p:sp>
      <p:sp>
        <p:nvSpPr>
          <p:cNvPr id="22532" name="Rectangle 3"/>
          <p:cNvSpPr>
            <a:spLocks noChangeArrowheads="1"/>
          </p:cNvSpPr>
          <p:nvPr/>
        </p:nvSpPr>
        <p:spPr bwMode="auto">
          <a:xfrm>
            <a:off x="251520" y="1556792"/>
            <a:ext cx="7643813" cy="5016758"/>
          </a:xfrm>
          <a:prstGeom prst="rect">
            <a:avLst/>
          </a:prstGeom>
          <a:noFill/>
          <a:ln w="9525">
            <a:noFill/>
            <a:miter lim="800000"/>
            <a:headEnd/>
            <a:tailEnd/>
          </a:ln>
        </p:spPr>
        <p:txBody>
          <a:bodyPr anchor="ctr">
            <a:spAutoFit/>
          </a:bodyPr>
          <a:lstStyle/>
          <a:p>
            <a:r>
              <a:rPr lang="ru-RU" sz="2000" b="1" dirty="0">
                <a:latin typeface="Garamond" panose="02020404030301010803" pitchFamily="18" charset="0"/>
              </a:rPr>
              <a:t>При контакте с кожей 100%-я жидкая муравьиная кислота вызывает сильные химические ожоги. Попадание даже небольшого её количества на кожу причиняет сильную боль, поражённый участок сначала белеет, как бы покрываясь инеем, потом становится похожим на воск, вокруг него появляется красная кайма. Кислота легко проникает через жировой слой кожи, поэтому промывание поражённого участка раствором соды необходимо произвести немедленно. Контакт с концентрированными парами муравьиной кислоты может привести к повреждению глаз и дыхательных путей. Случайное попадание внутрь даже разбавленных растворов вызывает явления тяжёлого некротического </a:t>
            </a:r>
            <a:r>
              <a:rPr lang="ru-RU" sz="2000" b="1" dirty="0" smtClean="0">
                <a:latin typeface="Garamond" panose="02020404030301010803" pitchFamily="18" charset="0"/>
              </a:rPr>
              <a:t>гастроэнтерита.</a:t>
            </a:r>
            <a:endParaRPr lang="ru-RU" sz="2000" b="1" dirty="0">
              <a:latin typeface="Garamond" panose="02020404030301010803" pitchFamily="18" charset="0"/>
            </a:endParaRPr>
          </a:p>
          <a:p>
            <a:r>
              <a:rPr lang="ru-RU" sz="2000" b="1" dirty="0">
                <a:latin typeface="Garamond" panose="02020404030301010803" pitchFamily="18" charset="0"/>
              </a:rPr>
              <a:t>Муравьиная кислота быстро перерабатывается и выводится организмом. Тем не менее, муравьиная кислота и формальдегид, образующиеся при отравлении метанолом, вызывают повреждение зрительного нерва и ведут к </a:t>
            </a:r>
            <a:r>
              <a:rPr lang="ru-RU" sz="2000" b="1" dirty="0" smtClean="0">
                <a:latin typeface="Garamond" panose="02020404030301010803" pitchFamily="18" charset="0"/>
              </a:rPr>
              <a:t>слепоте.</a:t>
            </a:r>
            <a:endParaRPr lang="ru-RU" sz="2000" b="1" dirty="0">
              <a:latin typeface="Garamond" panose="02020404030301010803" pitchFamily="18" charset="0"/>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srcRect/>
          <a:stretch>
            <a:fillRect/>
          </a:stretch>
        </p:blipFill>
        <p:spPr bwMode="auto">
          <a:xfrm>
            <a:off x="71438" y="0"/>
            <a:ext cx="6715125" cy="6864350"/>
          </a:xfrm>
          <a:prstGeom prst="rect">
            <a:avLst/>
          </a:prstGeom>
          <a:noFill/>
          <a:ln w="9525">
            <a:noFill/>
            <a:miter lim="800000"/>
            <a:headEnd/>
            <a:tailEnd/>
          </a:ln>
        </p:spPr>
      </p:pic>
      <p:sp>
        <p:nvSpPr>
          <p:cNvPr id="31747" name="Rectangle 1"/>
          <p:cNvSpPr>
            <a:spLocks noChangeArrowheads="1"/>
          </p:cNvSpPr>
          <p:nvPr/>
        </p:nvSpPr>
        <p:spPr bwMode="auto">
          <a:xfrm>
            <a:off x="6795280" y="709117"/>
            <a:ext cx="2348720" cy="523220"/>
          </a:xfrm>
          <a:prstGeom prst="rect">
            <a:avLst/>
          </a:prstGeom>
          <a:noFill/>
          <a:ln w="9525">
            <a:noFill/>
            <a:miter lim="800000"/>
            <a:headEnd/>
            <a:tailEnd/>
          </a:ln>
        </p:spPr>
        <p:txBody>
          <a:bodyPr wrap="none" anchor="ctr">
            <a:spAutoFit/>
          </a:bodyPr>
          <a:lstStyle/>
          <a:p>
            <a:pPr algn="ctr"/>
            <a:r>
              <a:rPr lang="ru-RU" sz="2800" b="1" dirty="0">
                <a:solidFill>
                  <a:srgbClr val="1F497D"/>
                </a:solidFill>
                <a:latin typeface="Garamond" panose="02020404030301010803" pitchFamily="18" charset="0"/>
                <a:ea typeface="Calibri" pitchFamily="34" charset="0"/>
                <a:cs typeface="Times New Roman" pitchFamily="18" charset="0"/>
              </a:rPr>
              <a:t> Применение</a:t>
            </a:r>
            <a:endParaRPr lang="ru-RU" sz="2800" dirty="0">
              <a:latin typeface="Garamond" panose="02020404030301010803" pitchFamily="18" charset="0"/>
              <a:ea typeface="Calibri" pitchFamily="34" charset="0"/>
              <a:cs typeface="Times New Roman" pitchFamily="18" charset="0"/>
            </a:endParaRPr>
          </a:p>
        </p:txBody>
      </p:sp>
      <p:pic>
        <p:nvPicPr>
          <p:cNvPr id="6146" name="Picture 2" descr="C:\Users\User\Desktop\tabl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2060848"/>
            <a:ext cx="2499902" cy="1887554"/>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User\Desktop\spirt-muravinyy-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5175" y="4221088"/>
            <a:ext cx="2420888" cy="24208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190</TotalTime>
  <Words>215</Words>
  <Application>Microsoft Office PowerPoint</Application>
  <PresentationFormat>Экран (4:3)</PresentationFormat>
  <Paragraphs>23</Paragraphs>
  <Slides>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vt:i4>
      </vt:variant>
    </vt:vector>
  </HeadingPairs>
  <TitlesOfParts>
    <vt:vector size="8" baseType="lpstr">
      <vt:lpstr>Обычная</vt:lpstr>
      <vt:lpstr>Формула</vt:lpstr>
      <vt:lpstr>Слайд 1</vt:lpstr>
      <vt:lpstr>Слайд 2</vt:lpstr>
      <vt:lpstr>Слайд 3</vt:lpstr>
      <vt:lpstr>Слайд 4</vt:lpstr>
      <vt:lpstr>Слайд 5</vt:lpstr>
      <vt:lpstr>Слайд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Cabinet 33</cp:lastModifiedBy>
  <cp:revision>33</cp:revision>
  <dcterms:created xsi:type="dcterms:W3CDTF">2013-02-14T14:51:43Z</dcterms:created>
  <dcterms:modified xsi:type="dcterms:W3CDTF">2017-04-19T03:00:35Z</dcterms:modified>
</cp:coreProperties>
</file>