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6" r:id="rId3"/>
    <p:sldMasterId id="2147483687" r:id="rId4"/>
  </p:sldMasterIdLst>
  <p:notesMasterIdLst>
    <p:notesMasterId r:id="rId30"/>
  </p:notesMasterIdLst>
  <p:sldIdLst>
    <p:sldId id="256" r:id="rId5"/>
    <p:sldId id="270" r:id="rId6"/>
    <p:sldId id="257" r:id="rId7"/>
    <p:sldId id="258" r:id="rId8"/>
    <p:sldId id="264" r:id="rId9"/>
    <p:sldId id="265" r:id="rId10"/>
    <p:sldId id="314" r:id="rId11"/>
    <p:sldId id="267" r:id="rId12"/>
    <p:sldId id="298" r:id="rId13"/>
    <p:sldId id="268" r:id="rId14"/>
    <p:sldId id="269" r:id="rId15"/>
    <p:sldId id="271" r:id="rId16"/>
    <p:sldId id="311" r:id="rId17"/>
    <p:sldId id="275" r:id="rId18"/>
    <p:sldId id="276" r:id="rId19"/>
    <p:sldId id="278" r:id="rId20"/>
    <p:sldId id="287" r:id="rId21"/>
    <p:sldId id="299" r:id="rId22"/>
    <p:sldId id="290" r:id="rId23"/>
    <p:sldId id="291" r:id="rId24"/>
    <p:sldId id="288" r:id="rId25"/>
    <p:sldId id="300" r:id="rId26"/>
    <p:sldId id="294" r:id="rId27"/>
    <p:sldId id="295" r:id="rId28"/>
    <p:sldId id="303"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86714" autoAdjust="0"/>
  </p:normalViewPr>
  <p:slideViewPr>
    <p:cSldViewPr>
      <p:cViewPr>
        <p:scale>
          <a:sx n="100" d="100"/>
          <a:sy n="100" d="100"/>
        </p:scale>
        <p:origin x="-1116" y="4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ABA76A7-54C9-4973-8A0A-F835204247C6}" type="datetimeFigureOut">
              <a:rPr lang="ru-RU"/>
              <a:pPr>
                <a:defRPr/>
              </a:pPr>
              <a:t>13.03.2014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37E5F4F-93F3-4336-8E02-1B60BFF959A2}" type="slidenum">
              <a:rPr lang="ru-RU"/>
              <a:pPr>
                <a:defRPr/>
              </a:pPr>
              <a:t>‹#›</a:t>
            </a:fld>
            <a:endParaRPr lang="ru-RU"/>
          </a:p>
        </p:txBody>
      </p:sp>
    </p:spTree>
    <p:extLst>
      <p:ext uri="{BB962C8B-B14F-4D97-AF65-F5344CB8AC3E}">
        <p14:creationId xmlns:p14="http://schemas.microsoft.com/office/powerpoint/2010/main" val="1676049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p:spPr>
      </p:sp>
      <p:sp>
        <p:nvSpPr>
          <p:cNvPr id="317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277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E7EE42-6F73-48F2-8428-436086B29289}" type="slidenum">
              <a:rPr lang="ru-RU" smtClean="0"/>
              <a:pPr fontAlgn="base">
                <a:spcBef>
                  <a:spcPct val="0"/>
                </a:spcBef>
                <a:spcAft>
                  <a:spcPct val="0"/>
                </a:spcAft>
                <a:defRPr/>
              </a:pPr>
              <a:t>1</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37E5F4F-93F3-4336-8E02-1B60BFF959A2}" type="slidenum">
              <a:rPr lang="ru-RU" smtClean="0"/>
              <a:pPr>
                <a:defRPr/>
              </a:pPr>
              <a:t>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37E5F4F-93F3-4336-8E02-1B60BFF959A2}" type="slidenum">
              <a:rPr lang="ru-RU" smtClean="0"/>
              <a:pPr>
                <a:defRPr/>
              </a:pPr>
              <a:t>10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37E5F4F-93F3-4336-8E02-1B60BFF959A2}" type="slidenum">
              <a:rPr lang="ru-RU" smtClean="0"/>
              <a:pPr>
                <a:defRPr/>
              </a:pPr>
              <a:t>12</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37E5F4F-93F3-4336-8E02-1B60BFF959A2}" type="slidenum">
              <a:rPr lang="ru-RU" smtClean="0"/>
              <a:pPr>
                <a:defRPr/>
              </a:pPr>
              <a:t>14</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37E5F4F-93F3-4336-8E02-1B60BFF959A2}" type="slidenum">
              <a:rPr lang="ru-RU" smtClean="0"/>
              <a:pPr>
                <a:defRPr/>
              </a:pPr>
              <a:t>16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37E5F4F-93F3-4336-8E02-1B60BFF959A2}" type="slidenum">
              <a:rPr lang="ru-RU" smtClean="0"/>
              <a:pPr>
                <a:defRPr/>
              </a:pPr>
              <a:t>19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0" descr="blue-bar.png"/>
          <p:cNvPicPr>
            <a:picLocks noChangeAspect="1"/>
          </p:cNvPicPr>
          <p:nvPr/>
        </p:nvPicPr>
        <p:blipFill>
          <a:blip r:embed="rId3" cstate="print"/>
          <a:srcRect/>
          <a:stretch>
            <a:fillRect/>
          </a:stretch>
        </p:blipFill>
        <p:spPr bwMode="auto">
          <a:xfrm>
            <a:off x="0" y="1700213"/>
            <a:ext cx="9144000" cy="1905000"/>
          </a:xfrm>
          <a:prstGeom prst="rect">
            <a:avLst/>
          </a:prstGeom>
          <a:noFill/>
          <a:ln w="9525">
            <a:noFill/>
            <a:miter lim="800000"/>
            <a:headEnd/>
            <a:tailEnd/>
          </a:ln>
        </p:spPr>
      </p:pic>
      <p:pic>
        <p:nvPicPr>
          <p:cNvPr id="5" name="Picture 7" descr="blue-bar.png"/>
          <p:cNvPicPr>
            <a:picLocks noChangeAspect="1"/>
          </p:cNvPicPr>
          <p:nvPr/>
        </p:nvPicPr>
        <p:blipFill>
          <a:blip r:embed="rId4" cstate="print"/>
          <a:srcRect/>
          <a:stretch>
            <a:fillRect/>
          </a:stretch>
        </p:blipFill>
        <p:spPr bwMode="auto">
          <a:xfrm>
            <a:off x="0" y="6019800"/>
            <a:ext cx="9144000" cy="838200"/>
          </a:xfrm>
          <a:prstGeom prst="rect">
            <a:avLst/>
          </a:prstGeom>
          <a:noFill/>
          <a:ln w="9525">
            <a:noFill/>
            <a:miter lim="800000"/>
            <a:headEnd/>
            <a:tailEnd/>
          </a:ln>
        </p:spPr>
      </p:pic>
      <p:pic>
        <p:nvPicPr>
          <p:cNvPr id="6" name="Picture 2" descr="C:\Program Files\Microsoft Resource DVD Artwork\DVD_ART\BoxShots_Logos\MICROSOFT\Microsoft Logo Black.png"/>
          <p:cNvPicPr>
            <a:picLocks noChangeAspect="1" noChangeArrowheads="1"/>
          </p:cNvPicPr>
          <p:nvPr/>
        </p:nvPicPr>
        <p:blipFill>
          <a:blip r:embed="rId5" cstate="print"/>
          <a:srcRect/>
          <a:stretch>
            <a:fillRect/>
          </a:stretch>
        </p:blipFill>
        <p:spPr bwMode="auto">
          <a:xfrm>
            <a:off x="7704138" y="6443663"/>
            <a:ext cx="1219200" cy="201612"/>
          </a:xfrm>
          <a:prstGeom prst="rect">
            <a:avLst/>
          </a:prstGeom>
          <a:noFill/>
          <a:ln w="9525">
            <a:noFill/>
            <a:miter lim="800000"/>
            <a:headEnd/>
            <a:tailEnd/>
          </a:ln>
        </p:spPr>
      </p:pic>
      <p:sp>
        <p:nvSpPr>
          <p:cNvPr id="2" name="Title 1"/>
          <p:cNvSpPr>
            <a:spLocks noGrp="1"/>
          </p:cNvSpPr>
          <p:nvPr>
            <p:ph type="ctrTitle"/>
          </p:nvPr>
        </p:nvSpPr>
        <p:spPr>
          <a:xfrm>
            <a:off x="381000" y="1905000"/>
            <a:ext cx="7681913" cy="1523495"/>
          </a:xfrm>
        </p:spPr>
        <p:txBody>
          <a:bodyPr anchor="ctr" anchorCtr="0">
            <a:noAutofit/>
          </a:bodyPr>
          <a:lstStyle>
            <a:lvl1pPr>
              <a:lnSpc>
                <a:spcPct val="90000"/>
              </a:lnSpc>
              <a:defRPr sz="5400"/>
            </a:lvl1pPr>
          </a:lstStyle>
          <a:p>
            <a:r>
              <a:rPr lang="ru-RU" smtClean="0"/>
              <a:t>Образец заголовка</a:t>
            </a:r>
            <a:endParaRPr lang="ru-RU" dirty="0"/>
          </a:p>
        </p:txBody>
      </p:sp>
      <p:sp>
        <p:nvSpPr>
          <p:cNvPr id="3" name="Subtitle 2"/>
          <p:cNvSpPr>
            <a:spLocks noGrp="1"/>
          </p:cNvSpPr>
          <p:nvPr>
            <p:ph type="subTitle" idx="1"/>
          </p:nvPr>
        </p:nvSpPr>
        <p:spPr>
          <a:xfrm>
            <a:off x="381000" y="3881735"/>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ru-RU" dirty="0"/>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dirty="0"/>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ru-RU" smtClean="0"/>
              <a:t>Образец заголовка</a:t>
            </a:r>
            <a:endParaRPr lang="ru-RU"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cSld>
  <p:clrMapOvr>
    <a:masterClrMapping/>
  </p:clrMapOvr>
  <p:transition spd="med">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ru-RU" smtClean="0"/>
              <a:t>Образец заголовка</a:t>
            </a:r>
            <a:endParaRPr lang="ru-RU"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ru-RU" smtClean="0"/>
              <a:t>Образец текста</a:t>
            </a:r>
          </a:p>
        </p:txBody>
      </p:sp>
    </p:spTree>
  </p:cSld>
  <p:clrMapOvr>
    <a:masterClrMapping/>
  </p:clrMapOvr>
  <p:transition spd="med">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847436"/>
            <a:ext cx="7681913" cy="1523495"/>
          </a:xfrm>
        </p:spPr>
        <p:txBody>
          <a:bodyPr anchor="ctr" anchorCtr="0">
            <a:noAutofit/>
          </a:bodyPr>
          <a:lstStyle>
            <a:lvl1pPr>
              <a:lnSpc>
                <a:spcPct val="90000"/>
              </a:lnSpc>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3981449" y="5082160"/>
            <a:ext cx="4781551"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transition spd="med">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072886" y="-35356"/>
            <a:ext cx="7690114" cy="1384994"/>
          </a:xfrm>
        </p:spPr>
        <p:txBody>
          <a:bodyPr>
            <a:noAutofit/>
            <a:scene3d>
              <a:camera prst="orthographicFront"/>
              <a:lightRig rig="flat" dir="t"/>
            </a:scene3d>
            <a:sp3d>
              <a:contourClr>
                <a:srgbClr val="F4A234"/>
              </a:contourClr>
            </a:sp3d>
          </a:bodyPr>
          <a:lstStyle>
            <a:lvl1pPr marL="0" indent="0" algn="r">
              <a:buFont typeface="Arial" pitchFamily="34" charset="0"/>
              <a:buNone/>
              <a:defRPr kumimoji="0" lang="en-US" sz="9600" b="1" i="1" u="none" strike="noStrike" kern="1200" cap="none" spc="-300" normalizeH="0" baseline="0" noProof="0" dirty="0" smtClean="0">
                <a:ln w="11430">
                  <a:noFill/>
                </a:ln>
                <a:gradFill>
                  <a:gsLst>
                    <a:gs pos="0">
                      <a:schemeClr val="accent2">
                        <a:alpha val="60000"/>
                      </a:schemeClr>
                    </a:gs>
                    <a:gs pos="100000">
                      <a:schemeClr val="accent2">
                        <a:lumMod val="50000"/>
                        <a:alpha val="56000"/>
                      </a:schemeClr>
                    </a:gs>
                  </a:gsLst>
                  <a:lin ang="16200000" scaled="1"/>
                </a:gradFill>
                <a:effectLst/>
                <a:uLnTx/>
                <a:uFillTx/>
                <a:latin typeface="Segoe" pitchFamily="34" charset="0"/>
                <a:ea typeface="+mn-ea"/>
                <a:cs typeface="+mn-cs"/>
              </a:defRPr>
            </a:lvl1pPr>
          </a:lstStyle>
          <a:p>
            <a:pPr lvl="0"/>
            <a:r>
              <a:rPr lang="ru-RU" smtClean="0"/>
              <a:t>Образец текста</a:t>
            </a:r>
          </a:p>
        </p:txBody>
      </p:sp>
      <p:sp>
        <p:nvSpPr>
          <p:cNvPr id="5" name="Title 1"/>
          <p:cNvSpPr>
            <a:spLocks noGrp="1"/>
          </p:cNvSpPr>
          <p:nvPr>
            <p:ph type="ctrTitle"/>
          </p:nvPr>
        </p:nvSpPr>
        <p:spPr>
          <a:xfrm>
            <a:off x="1370013" y="847436"/>
            <a:ext cx="7681913" cy="1523495"/>
          </a:xfrm>
        </p:spPr>
        <p:txBody>
          <a:bodyPr anchor="ctr" anchorCtr="0">
            <a:noAutofit/>
          </a:bodyPr>
          <a:lstStyle>
            <a:lvl1pPr>
              <a:lnSpc>
                <a:spcPct val="90000"/>
              </a:lnSpc>
              <a:defRPr sz="5400"/>
            </a:lvl1pPr>
          </a:lstStyle>
          <a:p>
            <a:r>
              <a:rPr lang="ru-RU" smtClean="0"/>
              <a:t>Образец заголовка</a:t>
            </a:r>
            <a:endParaRPr lang="en-US" dirty="0"/>
          </a:p>
        </p:txBody>
      </p:sp>
      <p:sp>
        <p:nvSpPr>
          <p:cNvPr id="6" name="Subtitle 2"/>
          <p:cNvSpPr>
            <a:spLocks noGrp="1"/>
          </p:cNvSpPr>
          <p:nvPr>
            <p:ph type="subTitle" idx="1"/>
          </p:nvPr>
        </p:nvSpPr>
        <p:spPr>
          <a:xfrm>
            <a:off x="3981449" y="5082160"/>
            <a:ext cx="4781551"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transition spd="med">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med">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med">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 name="Picture 7" descr="1-01149_special blue.png"/>
          <p:cNvPicPr>
            <a:picLocks noChangeAspect="1"/>
          </p:cNvPicPr>
          <p:nvPr/>
        </p:nvPicPr>
        <p:blipFill>
          <a:blip r:embed="rId3" cstate="print"/>
          <a:srcRect/>
          <a:stretch>
            <a:fillRect/>
          </a:stretch>
        </p:blipFill>
        <p:spPr bwMode="auto">
          <a:xfrm>
            <a:off x="0" y="6096000"/>
            <a:ext cx="9144000" cy="762000"/>
          </a:xfrm>
          <a:prstGeom prst="rect">
            <a:avLst/>
          </a:prstGeom>
          <a:noFill/>
          <a:ln w="9525">
            <a:noFill/>
            <a:miter lim="800000"/>
            <a:headEnd/>
            <a:tailEnd/>
          </a:ln>
        </p:spPr>
      </p:pic>
      <p:pic>
        <p:nvPicPr>
          <p:cNvPr id="6" name="Picture 9" descr="blue-bar.png"/>
          <p:cNvPicPr>
            <a:picLocks noChangeAspect="1"/>
          </p:cNvPicPr>
          <p:nvPr/>
        </p:nvPicPr>
        <p:blipFill>
          <a:blip r:embed="rId4" cstate="print"/>
          <a:srcRect/>
          <a:stretch>
            <a:fillRect/>
          </a:stretch>
        </p:blipFill>
        <p:spPr bwMode="auto">
          <a:xfrm>
            <a:off x="0" y="1700213"/>
            <a:ext cx="9144000" cy="1905000"/>
          </a:xfrm>
          <a:prstGeom prst="rect">
            <a:avLst/>
          </a:prstGeom>
          <a:noFill/>
          <a:ln w="9525">
            <a:noFill/>
            <a:miter lim="800000"/>
            <a:headEnd/>
            <a:tailEnd/>
          </a:ln>
        </p:spPr>
      </p:pic>
      <p:pic>
        <p:nvPicPr>
          <p:cNvPr id="8" name="Picture 2" descr="C:\Program Files\Microsoft Resource DVD Artwork\DVD_ART\Artwork_Imagery\Shapes and Graphics\Line\faded white line.png"/>
          <p:cNvPicPr>
            <a:picLocks noChangeAspect="1" noChangeArrowheads="1"/>
          </p:cNvPicPr>
          <p:nvPr/>
        </p:nvPicPr>
        <p:blipFill>
          <a:blip r:embed="rId5" cstate="print"/>
          <a:srcRect l="53450" t="-139995"/>
          <a:stretch>
            <a:fillRect/>
          </a:stretch>
        </p:blipFill>
        <p:spPr bwMode="auto">
          <a:xfrm>
            <a:off x="0" y="6054725"/>
            <a:ext cx="4048125" cy="44450"/>
          </a:xfrm>
          <a:prstGeom prst="rect">
            <a:avLst/>
          </a:prstGeom>
          <a:noFill/>
          <a:ln w="9525">
            <a:noFill/>
            <a:miter lim="800000"/>
            <a:headEnd/>
            <a:tailEnd/>
          </a:ln>
        </p:spPr>
      </p:pic>
      <p:sp>
        <p:nvSpPr>
          <p:cNvPr id="2" name="Title 1"/>
          <p:cNvSpPr>
            <a:spLocks noGrp="1"/>
          </p:cNvSpPr>
          <p:nvPr>
            <p:ph type="ctrTitle"/>
          </p:nvPr>
        </p:nvSpPr>
        <p:spPr>
          <a:xfrm>
            <a:off x="381000" y="1905000"/>
            <a:ext cx="7043208" cy="1523494"/>
          </a:xfrm>
        </p:spPr>
        <p:txBody>
          <a:bodyPr anchor="ctr" anchorCtr="0">
            <a:noAutofit/>
          </a:bodyPr>
          <a:lstStyle>
            <a:lvl1pPr>
              <a:lnSpc>
                <a:spcPct val="90000"/>
              </a:lnSpc>
              <a:defRPr sz="5400"/>
            </a:lvl1pPr>
          </a:lstStyle>
          <a:p>
            <a:r>
              <a:rPr lang="ru-RU" smtClean="0"/>
              <a:t>Образец заголовка</a:t>
            </a:r>
            <a:endParaRPr lang="ru-RU" dirty="0"/>
          </a:p>
        </p:txBody>
      </p:sp>
      <p:sp>
        <p:nvSpPr>
          <p:cNvPr id="3" name="Subtitle 2"/>
          <p:cNvSpPr>
            <a:spLocks noGrp="1"/>
          </p:cNvSpPr>
          <p:nvPr>
            <p:ph type="subTitle" idx="1"/>
          </p:nvPr>
        </p:nvSpPr>
        <p:spPr>
          <a:xfrm>
            <a:off x="381000" y="3881735"/>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ru-RU" dirty="0"/>
          </a:p>
        </p:txBody>
      </p:sp>
      <p:sp>
        <p:nvSpPr>
          <p:cNvPr id="7" name="Text Placeholder 6"/>
          <p:cNvSpPr>
            <a:spLocks noGrp="1"/>
          </p:cNvSpPr>
          <p:nvPr>
            <p:ph type="body" sz="quarter" idx="10"/>
          </p:nvPr>
        </p:nvSpPr>
        <p:spPr>
          <a:xfrm>
            <a:off x="1072886" y="5066980"/>
            <a:ext cx="7690114" cy="1066800"/>
          </a:xfrm>
          <a:effectLst>
            <a:reflection blurRad="6350" stA="52000" endA="300" endPos="35000" dir="5400000" sy="-100000" algn="bl" rotWithShape="0"/>
          </a:effectLst>
        </p:spPr>
        <p:txBody>
          <a:bodyPr anchor="t" anchorCtr="0">
            <a:noAutofit/>
            <a:scene3d>
              <a:camera prst="orthographicFront"/>
              <a:lightRig rig="flat" dir="t"/>
            </a:scene3d>
            <a:sp3d>
              <a:contourClr>
                <a:schemeClr val="accent4">
                  <a:lumMod val="50000"/>
                </a:schemeClr>
              </a:contourClr>
            </a:sp3d>
          </a:bodyPr>
          <a:lstStyle>
            <a:lvl1pPr marL="0" indent="0" algn="r">
              <a:buFont typeface="Arial" pitchFamily="34" charset="0"/>
              <a:buNone/>
              <a:defRPr kumimoji="0" lang="en-US" sz="10000" b="1" i="1" u="none" strike="noStrike" kern="1200" cap="none" spc="-642" normalizeH="0" baseline="0" noProof="0" dirty="0" smtClean="0">
                <a:ln w="25400">
                  <a:noFill/>
                </a:ln>
                <a:solidFill>
                  <a:schemeClr val="tx1"/>
                </a:solidFill>
                <a:effectLst>
                  <a:outerShdw blurRad="50800" dist="38100" dir="2700000" algn="tl" rotWithShape="0">
                    <a:schemeClr val="bg2">
                      <a:lumMod val="50000"/>
                      <a:alpha val="40000"/>
                    </a:schemeClr>
                  </a:outerShdw>
                </a:effectLst>
                <a:uLnTx/>
                <a:uFillTx/>
                <a:latin typeface="Segoe" pitchFamily="34" charset="0"/>
                <a:ea typeface="+mn-ea"/>
                <a:cs typeface="+mn-cs"/>
              </a:defRPr>
            </a:lvl1pPr>
          </a:lstStyle>
          <a:p>
            <a:pPr lvl="0"/>
            <a:r>
              <a:rPr lang="ru-RU" smtClean="0"/>
              <a:t>Образец текста</a:t>
            </a:r>
          </a:p>
        </p:txBody>
      </p:sp>
    </p:spTree>
  </p:cSld>
  <p:clrMapOvr>
    <a:masterClrMapping/>
  </p:clrMapOvr>
  <p:transition spd="med">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med">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Tree>
  </p:cSld>
  <p:clrMapOvr>
    <a:masterClrMapping/>
  </p:clrMapOvr>
  <p:transition spd="med">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spd="med">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ru-RU" smtClean="0"/>
              <a:t>Образец заголовка</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med">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ru-RU" smtClean="0"/>
              <a:t>Образец заголовка</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ru-RU" smtClean="0"/>
              <a:t>Образец текста</a:t>
            </a:r>
          </a:p>
        </p:txBody>
      </p:sp>
    </p:spTree>
  </p:cSld>
  <p:clrMapOvr>
    <a:masterClrMapping/>
  </p:clrMapOvr>
  <p:transition spd="med">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1">
    <p:bg>
      <p:bgPr>
        <a:solidFill>
          <a:schemeClr val="tx1"/>
        </a:solidFill>
        <a:effectLst/>
      </p:bgPr>
    </p:bg>
    <p:spTree>
      <p:nvGrpSpPr>
        <p:cNvPr id="1" name=""/>
        <p:cNvGrpSpPr/>
        <p:nvPr/>
      </p:nvGrpSpPr>
      <p:grpSpPr>
        <a:xfrm>
          <a:off x="0" y="0"/>
          <a:ext cx="0" cy="0"/>
          <a:chOff x="0" y="0"/>
          <a:chExt cx="0" cy="0"/>
        </a:xfrm>
      </p:grpSpPr>
      <p:pic>
        <p:nvPicPr>
          <p:cNvPr id="2" name="Picture 6" descr="chapter-1.jpg"/>
          <p:cNvPicPr>
            <a:picLocks noChangeAspect="1"/>
          </p:cNvPicPr>
          <p:nvPr/>
        </p:nvPicPr>
        <p:blipFill>
          <a:blip r:embed="rId2" cstate="email"/>
          <a:srcRect/>
          <a:stretch>
            <a:fillRect/>
          </a:stretch>
        </p:blipFill>
        <p:spPr bwMode="auto">
          <a:xfrm>
            <a:off x="0" y="0"/>
            <a:ext cx="5495925" cy="6858000"/>
          </a:xfrm>
          <a:prstGeom prst="rect">
            <a:avLst/>
          </a:prstGeom>
          <a:noFill/>
          <a:ln w="9525">
            <a:noFill/>
            <a:miter lim="800000"/>
            <a:headEnd/>
            <a:tailEnd/>
          </a:ln>
        </p:spPr>
      </p:pic>
      <p:pic>
        <p:nvPicPr>
          <p:cNvPr id="3" name="Picture 3" descr="1-01149_special blue.png"/>
          <p:cNvPicPr>
            <a:picLocks noChangeAspect="1"/>
          </p:cNvPicPr>
          <p:nvPr/>
        </p:nvPicPr>
        <p:blipFill>
          <a:blip r:embed="rId3" cstate="print"/>
          <a:srcRect/>
          <a:stretch>
            <a:fillRect/>
          </a:stretch>
        </p:blipFill>
        <p:spPr bwMode="auto">
          <a:xfrm>
            <a:off x="0" y="6096000"/>
            <a:ext cx="9144000" cy="762000"/>
          </a:xfrm>
          <a:prstGeom prst="rect">
            <a:avLst/>
          </a:prstGeom>
          <a:noFill/>
          <a:ln w="9525">
            <a:noFill/>
            <a:miter lim="800000"/>
            <a:headEnd/>
            <a:tailEnd/>
          </a:ln>
        </p:spPr>
      </p:pic>
      <p:pic>
        <p:nvPicPr>
          <p:cNvPr id="4" name="Picture 2" descr="C:\Program Files\Microsoft Resource DVD Artwork\DVD_ART\Artwork_Imagery\Shapes and Graphics\Line\faded white line.png"/>
          <p:cNvPicPr>
            <a:picLocks noChangeAspect="1" noChangeArrowheads="1"/>
          </p:cNvPicPr>
          <p:nvPr/>
        </p:nvPicPr>
        <p:blipFill>
          <a:blip r:embed="rId4" cstate="print"/>
          <a:srcRect l="53450" t="-139995"/>
          <a:stretch>
            <a:fillRect/>
          </a:stretch>
        </p:blipFill>
        <p:spPr bwMode="auto">
          <a:xfrm>
            <a:off x="0" y="6054725"/>
            <a:ext cx="4048125" cy="44450"/>
          </a:xfrm>
          <a:prstGeom prst="rect">
            <a:avLst/>
          </a:prstGeom>
          <a:noFill/>
          <a:ln w="9525">
            <a:noFill/>
            <a:miter lim="800000"/>
            <a:headEnd/>
            <a:tailEnd/>
          </a:ln>
        </p:spPr>
      </p:pic>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2">
    <p:bg>
      <p:bgPr>
        <a:solidFill>
          <a:schemeClr val="tx1"/>
        </a:solidFill>
        <a:effectLst/>
      </p:bgPr>
    </p:bg>
    <p:spTree>
      <p:nvGrpSpPr>
        <p:cNvPr id="1" name=""/>
        <p:cNvGrpSpPr/>
        <p:nvPr/>
      </p:nvGrpSpPr>
      <p:grpSpPr>
        <a:xfrm>
          <a:off x="0" y="0"/>
          <a:ext cx="0" cy="0"/>
          <a:chOff x="0" y="0"/>
          <a:chExt cx="0" cy="0"/>
        </a:xfrm>
      </p:grpSpPr>
      <p:pic>
        <p:nvPicPr>
          <p:cNvPr id="2" name="Picture 6" descr="chapter-2.jpg"/>
          <p:cNvPicPr>
            <a:picLocks noChangeAspect="1"/>
          </p:cNvPicPr>
          <p:nvPr/>
        </p:nvPicPr>
        <p:blipFill>
          <a:blip r:embed="rId2" cstate="email"/>
          <a:srcRect/>
          <a:stretch>
            <a:fillRect/>
          </a:stretch>
        </p:blipFill>
        <p:spPr bwMode="auto">
          <a:xfrm>
            <a:off x="0" y="0"/>
            <a:ext cx="5495925" cy="6858000"/>
          </a:xfrm>
          <a:prstGeom prst="rect">
            <a:avLst/>
          </a:prstGeom>
          <a:noFill/>
          <a:ln w="9525">
            <a:noFill/>
            <a:miter lim="800000"/>
            <a:headEnd/>
            <a:tailEnd/>
          </a:ln>
        </p:spPr>
      </p:pic>
      <p:pic>
        <p:nvPicPr>
          <p:cNvPr id="3" name="Picture 3" descr="1-01149_special blue.png"/>
          <p:cNvPicPr>
            <a:picLocks noChangeAspect="1"/>
          </p:cNvPicPr>
          <p:nvPr/>
        </p:nvPicPr>
        <p:blipFill>
          <a:blip r:embed="rId3" cstate="print"/>
          <a:srcRect/>
          <a:stretch>
            <a:fillRect/>
          </a:stretch>
        </p:blipFill>
        <p:spPr bwMode="auto">
          <a:xfrm>
            <a:off x="0" y="6096000"/>
            <a:ext cx="9144000" cy="762000"/>
          </a:xfrm>
          <a:prstGeom prst="rect">
            <a:avLst/>
          </a:prstGeom>
          <a:noFill/>
          <a:ln w="9525">
            <a:noFill/>
            <a:miter lim="800000"/>
            <a:headEnd/>
            <a:tailEnd/>
          </a:ln>
        </p:spPr>
      </p:pic>
      <p:pic>
        <p:nvPicPr>
          <p:cNvPr id="4" name="Picture 2" descr="C:\Program Files\Microsoft Resource DVD Artwork\DVD_ART\Artwork_Imagery\Shapes and Graphics\Line\faded white line.png"/>
          <p:cNvPicPr>
            <a:picLocks noChangeAspect="1" noChangeArrowheads="1"/>
          </p:cNvPicPr>
          <p:nvPr/>
        </p:nvPicPr>
        <p:blipFill>
          <a:blip r:embed="rId4" cstate="print"/>
          <a:srcRect l="53450" t="-139995"/>
          <a:stretch>
            <a:fillRect/>
          </a:stretch>
        </p:blipFill>
        <p:spPr bwMode="auto">
          <a:xfrm>
            <a:off x="0" y="6054725"/>
            <a:ext cx="4048125" cy="44450"/>
          </a:xfrm>
          <a:prstGeom prst="rect">
            <a:avLst/>
          </a:prstGeom>
          <a:noFill/>
          <a:ln w="9525">
            <a:noFill/>
            <a:miter lim="800000"/>
            <a:headEnd/>
            <a:tailEnd/>
          </a:ln>
        </p:spPr>
      </p:pic>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3">
    <p:bg>
      <p:bgPr>
        <a:solidFill>
          <a:schemeClr val="tx1"/>
        </a:solidFill>
        <a:effectLst/>
      </p:bgPr>
    </p:bg>
    <p:spTree>
      <p:nvGrpSpPr>
        <p:cNvPr id="1" name=""/>
        <p:cNvGrpSpPr/>
        <p:nvPr/>
      </p:nvGrpSpPr>
      <p:grpSpPr>
        <a:xfrm>
          <a:off x="0" y="0"/>
          <a:ext cx="0" cy="0"/>
          <a:chOff x="0" y="0"/>
          <a:chExt cx="0" cy="0"/>
        </a:xfrm>
      </p:grpSpPr>
      <p:pic>
        <p:nvPicPr>
          <p:cNvPr id="2" name="Picture 4" descr="chapter-3.jpg"/>
          <p:cNvPicPr>
            <a:picLocks noChangeAspect="1"/>
          </p:cNvPicPr>
          <p:nvPr/>
        </p:nvPicPr>
        <p:blipFill>
          <a:blip r:embed="rId2" cstate="email"/>
          <a:srcRect/>
          <a:stretch>
            <a:fillRect/>
          </a:stretch>
        </p:blipFill>
        <p:spPr bwMode="auto">
          <a:xfrm>
            <a:off x="0" y="0"/>
            <a:ext cx="5495925" cy="6858000"/>
          </a:xfrm>
          <a:prstGeom prst="rect">
            <a:avLst/>
          </a:prstGeom>
          <a:noFill/>
          <a:ln w="9525">
            <a:noFill/>
            <a:miter lim="800000"/>
            <a:headEnd/>
            <a:tailEnd/>
          </a:ln>
        </p:spPr>
      </p:pic>
      <p:pic>
        <p:nvPicPr>
          <p:cNvPr id="3" name="Picture 5" descr="1-01149_special blue.png"/>
          <p:cNvPicPr>
            <a:picLocks noChangeAspect="1"/>
          </p:cNvPicPr>
          <p:nvPr/>
        </p:nvPicPr>
        <p:blipFill>
          <a:blip r:embed="rId3" cstate="print"/>
          <a:srcRect/>
          <a:stretch>
            <a:fillRect/>
          </a:stretch>
        </p:blipFill>
        <p:spPr bwMode="auto">
          <a:xfrm>
            <a:off x="0" y="6096000"/>
            <a:ext cx="9144000" cy="762000"/>
          </a:xfrm>
          <a:prstGeom prst="rect">
            <a:avLst/>
          </a:prstGeom>
          <a:noFill/>
          <a:ln w="9525">
            <a:noFill/>
            <a:miter lim="800000"/>
            <a:headEnd/>
            <a:tailEnd/>
          </a:ln>
        </p:spPr>
      </p:pic>
      <p:pic>
        <p:nvPicPr>
          <p:cNvPr id="4" name="Picture 2" descr="C:\Program Files\Microsoft Resource DVD Artwork\DVD_ART\Artwork_Imagery\Shapes and Graphics\Line\faded white line.png"/>
          <p:cNvPicPr>
            <a:picLocks noChangeAspect="1" noChangeArrowheads="1"/>
          </p:cNvPicPr>
          <p:nvPr/>
        </p:nvPicPr>
        <p:blipFill>
          <a:blip r:embed="rId4" cstate="print"/>
          <a:srcRect l="53450" t="-139995"/>
          <a:stretch>
            <a:fillRect/>
          </a:stretch>
        </p:blipFill>
        <p:spPr bwMode="auto">
          <a:xfrm>
            <a:off x="0" y="6054725"/>
            <a:ext cx="4048125" cy="44450"/>
          </a:xfrm>
          <a:prstGeom prst="rect">
            <a:avLst/>
          </a:prstGeom>
          <a:noFill/>
          <a:ln w="9525">
            <a:noFill/>
            <a:miter lim="800000"/>
            <a:headEnd/>
            <a:tailEnd/>
          </a:ln>
        </p:spPr>
      </p:pic>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1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14.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4.xml"/><Relationship Id="rId1" Type="http://schemas.openxmlformats.org/officeDocument/2006/relationships/slideLayout" Target="../slideLayouts/slideLayout25.xml"/><Relationship Id="rId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ru-RU" smtClean="0"/>
              <a:t>Образец заголовка</a:t>
            </a:r>
            <a:endParaRPr lang="ru-RU" dirty="0"/>
          </a:p>
        </p:txBody>
      </p:sp>
      <p:sp>
        <p:nvSpPr>
          <p:cNvPr id="3" name="Text Placeholder 2"/>
          <p:cNvSpPr>
            <a:spLocks noGrp="1"/>
          </p:cNvSpPr>
          <p:nvPr>
            <p:ph type="body" idx="1"/>
          </p:nvPr>
        </p:nvSpPr>
        <p:spPr>
          <a:xfrm>
            <a:off x="381000" y="1412875"/>
            <a:ext cx="8382000" cy="2135188"/>
          </a:xfrm>
          <a:prstGeom prst="rect">
            <a:avLst/>
          </a:prstGeom>
        </p:spPr>
        <p:txBody>
          <a:bodyPr vert="horz" lIns="0" tIns="0" rIns="0" bIns="0" rtlCol="0">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36" r:id="rId6"/>
    <p:sldLayoutId id="2147483737" r:id="rId7"/>
    <p:sldLayoutId id="2147483738" r:id="rId8"/>
    <p:sldLayoutId id="2147483739" r:id="rId9"/>
    <p:sldLayoutId id="2147483740" r:id="rId10"/>
    <p:sldLayoutId id="2147483741" r:id="rId11"/>
    <p:sldLayoutId id="2147483755" r:id="rId12"/>
    <p:sldLayoutId id="2147483756" r:id="rId13"/>
  </p:sldLayoutIdLst>
  <p:transition spd="med">
    <p:dissolve/>
  </p:transition>
  <p:txStyles>
    <p:titleStyle>
      <a:lvl1pPr algn="l" defTabSz="912813" rtl="0" eaLnBrk="1" fontAlgn="base" hangingPunct="1">
        <a:lnSpc>
          <a:spcPct val="90000"/>
        </a:lnSpc>
        <a:spcBef>
          <a:spcPct val="0"/>
        </a:spcBef>
        <a:spcAft>
          <a:spcPct val="0"/>
        </a:spcAft>
        <a:defRPr lang="en-US" sz="4800" kern="1200" spc="-150" dirty="0">
          <a:ln w="3175">
            <a:noFill/>
          </a:ln>
          <a:solidFill>
            <a:schemeClr val="tx1"/>
          </a:solidFill>
          <a:effectLst>
            <a:outerShdw blurRad="38100" dist="38100" dir="2700000" algn="tl">
              <a:srgbClr val="000000">
                <a:alpha val="43137"/>
              </a:srgbClr>
            </a:outerShdw>
          </a:effectLst>
          <a:latin typeface="Trebuchet MS"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Trebuchet MS" pitchFamily="34" charset="0"/>
          <a:cs typeface="Arial" pitchFamily="34" charset="0"/>
        </a:defRPr>
      </a:lvl2pPr>
      <a:lvl3pPr algn="l" defTabSz="912813" rtl="0" eaLnBrk="1" fontAlgn="base" hangingPunct="1">
        <a:lnSpc>
          <a:spcPct val="90000"/>
        </a:lnSpc>
        <a:spcBef>
          <a:spcPct val="0"/>
        </a:spcBef>
        <a:spcAft>
          <a:spcPct val="0"/>
        </a:spcAft>
        <a:defRPr sz="4800">
          <a:solidFill>
            <a:schemeClr val="tx1"/>
          </a:solidFill>
          <a:latin typeface="Trebuchet MS" pitchFamily="34" charset="0"/>
          <a:cs typeface="Arial" pitchFamily="34" charset="0"/>
        </a:defRPr>
      </a:lvl3pPr>
      <a:lvl4pPr algn="l" defTabSz="912813" rtl="0" eaLnBrk="1" fontAlgn="base" hangingPunct="1">
        <a:lnSpc>
          <a:spcPct val="90000"/>
        </a:lnSpc>
        <a:spcBef>
          <a:spcPct val="0"/>
        </a:spcBef>
        <a:spcAft>
          <a:spcPct val="0"/>
        </a:spcAft>
        <a:defRPr sz="4800">
          <a:solidFill>
            <a:schemeClr val="tx1"/>
          </a:solidFill>
          <a:latin typeface="Trebuchet MS" pitchFamily="34" charset="0"/>
          <a:cs typeface="Arial" pitchFamily="34" charset="0"/>
        </a:defRPr>
      </a:lvl4pPr>
      <a:lvl5pPr algn="l" defTabSz="912813" rtl="0" eaLnBrk="1" fontAlgn="base" hangingPunct="1">
        <a:lnSpc>
          <a:spcPct val="90000"/>
        </a:lnSpc>
        <a:spcBef>
          <a:spcPct val="0"/>
        </a:spcBef>
        <a:spcAft>
          <a:spcPct val="0"/>
        </a:spcAft>
        <a:defRPr sz="4800">
          <a:solidFill>
            <a:schemeClr val="tx1"/>
          </a:solidFill>
          <a:latin typeface="Trebuchet MS" pitchFamily="34" charset="0"/>
          <a:cs typeface="Arial" pitchFamily="34" charset="0"/>
        </a:defRPr>
      </a:lvl5pPr>
      <a:lvl6pPr marL="457200" algn="l" defTabSz="912813" rtl="0" eaLnBrk="1" fontAlgn="base" hangingPunct="1">
        <a:lnSpc>
          <a:spcPct val="90000"/>
        </a:lnSpc>
        <a:spcBef>
          <a:spcPct val="0"/>
        </a:spcBef>
        <a:spcAft>
          <a:spcPct val="0"/>
        </a:spcAft>
        <a:defRPr sz="4800">
          <a:solidFill>
            <a:schemeClr val="tx1"/>
          </a:solidFill>
          <a:latin typeface="Trebuchet MS"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Trebuchet MS"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Trebuchet MS"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Trebuchet MS" pitchFamily="34" charset="0"/>
          <a:cs typeface="Arial" pitchFamily="34" charset="0"/>
        </a:defRPr>
      </a:lvl9pPr>
    </p:titleStyle>
    <p:bodyStyle>
      <a:lvl1pPr marL="460375" indent="-460375" algn="l" defTabSz="912813" rtl="0" eaLnBrk="1" fontAlgn="base" hangingPunct="1">
        <a:lnSpc>
          <a:spcPct val="90000"/>
        </a:lnSpc>
        <a:spcBef>
          <a:spcPct val="20000"/>
        </a:spcBef>
        <a:spcAft>
          <a:spcPct val="0"/>
        </a:spcAft>
        <a:buBlip>
          <a:blip r:embed="rId16"/>
        </a:buBlip>
        <a:defRPr sz="3200" kern="1200">
          <a:solidFill>
            <a:schemeClr val="tx1"/>
          </a:solidFill>
          <a:effectLst>
            <a:outerShdw blurRad="38100" dist="38100" dir="2700000" algn="tl">
              <a:srgbClr val="000000">
                <a:alpha val="43137"/>
              </a:srgbClr>
            </a:outerShdw>
          </a:effectLst>
          <a:latin typeface="Trebuchet MS" pitchFamily="34" charset="0"/>
          <a:ea typeface="+mn-ea"/>
          <a:cs typeface="+mn-cs"/>
        </a:defRPr>
      </a:lvl1pPr>
      <a:lvl2pPr marL="854075" indent="-393700" algn="l" defTabSz="912813" rtl="0" eaLnBrk="1" fontAlgn="base" hangingPunct="1">
        <a:lnSpc>
          <a:spcPct val="90000"/>
        </a:lnSpc>
        <a:spcBef>
          <a:spcPct val="20000"/>
        </a:spcBef>
        <a:spcAft>
          <a:spcPct val="0"/>
        </a:spcAft>
        <a:buBlip>
          <a:blip r:embed="rId17"/>
        </a:buBlip>
        <a:defRPr sz="2800" kern="1200">
          <a:solidFill>
            <a:schemeClr val="tx1"/>
          </a:solidFill>
          <a:effectLst>
            <a:outerShdw blurRad="38100" dist="38100" dir="2700000" algn="tl">
              <a:srgbClr val="000000">
                <a:alpha val="43137"/>
              </a:srgbClr>
            </a:outerShdw>
          </a:effectLst>
          <a:latin typeface="Trebuchet MS" pitchFamily="34" charset="0"/>
          <a:ea typeface="+mn-ea"/>
          <a:cs typeface="+mn-cs"/>
        </a:defRPr>
      </a:lvl2pPr>
      <a:lvl3pPr marL="1258888" indent="-404813" algn="l" defTabSz="912813" rtl="0" eaLnBrk="1" fontAlgn="base" hangingPunct="1">
        <a:lnSpc>
          <a:spcPct val="90000"/>
        </a:lnSpc>
        <a:spcBef>
          <a:spcPct val="20000"/>
        </a:spcBef>
        <a:spcAft>
          <a:spcPct val="0"/>
        </a:spcAft>
        <a:buBlip>
          <a:blip r:embed="rId17"/>
        </a:buBlip>
        <a:defRPr sz="2400" kern="1200">
          <a:solidFill>
            <a:schemeClr val="tx1"/>
          </a:solidFill>
          <a:effectLst>
            <a:outerShdw blurRad="38100" dist="38100" dir="2700000" algn="tl">
              <a:srgbClr val="000000">
                <a:alpha val="43137"/>
              </a:srgbClr>
            </a:outerShdw>
          </a:effectLst>
          <a:latin typeface="Trebuchet MS" pitchFamily="34" charset="0"/>
          <a:ea typeface="+mn-ea"/>
          <a:cs typeface="+mn-cs"/>
        </a:defRPr>
      </a:lvl3pPr>
      <a:lvl4pPr marL="1655763" indent="-396875" algn="l" defTabSz="912813" rtl="0" eaLnBrk="1" fontAlgn="base" hangingPunct="1">
        <a:lnSpc>
          <a:spcPct val="90000"/>
        </a:lnSpc>
        <a:spcBef>
          <a:spcPct val="20000"/>
        </a:spcBef>
        <a:spcAft>
          <a:spcPct val="0"/>
        </a:spcAft>
        <a:buBlip>
          <a:blip r:embed="rId17"/>
        </a:buBlip>
        <a:defRPr sz="2400" kern="1200">
          <a:solidFill>
            <a:schemeClr val="tx1"/>
          </a:solidFill>
          <a:effectLst>
            <a:outerShdw blurRad="38100" dist="38100" dir="2700000" algn="tl">
              <a:srgbClr val="000000">
                <a:alpha val="43137"/>
              </a:srgbClr>
            </a:outerShdw>
          </a:effectLst>
          <a:latin typeface="Trebuchet MS" pitchFamily="34" charset="0"/>
          <a:ea typeface="+mn-ea"/>
          <a:cs typeface="+mn-cs"/>
        </a:defRPr>
      </a:lvl4pPr>
      <a:lvl5pPr marL="1941513" indent="-400050" algn="l" defTabSz="912813" rtl="0" eaLnBrk="1" fontAlgn="base" hangingPunct="1">
        <a:lnSpc>
          <a:spcPct val="90000"/>
        </a:lnSpc>
        <a:spcBef>
          <a:spcPct val="20000"/>
        </a:spcBef>
        <a:spcAft>
          <a:spcPct val="0"/>
        </a:spcAft>
        <a:buBlip>
          <a:blip r:embed="rId17"/>
        </a:buBlip>
        <a:defRPr sz="2400" kern="1200">
          <a:solidFill>
            <a:schemeClr val="tx1"/>
          </a:solidFill>
          <a:effectLst>
            <a:outerShdw blurRad="38100" dist="38100" dir="2700000" algn="tl">
              <a:srgbClr val="000000">
                <a:alpha val="43137"/>
              </a:srgbClr>
            </a:outerShdw>
          </a:effectLst>
          <a:latin typeface="Trebuchet MS"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cstate="print"/>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2052"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2" r:id="rId1"/>
  </p:sldLayoutIdLst>
  <p:transition spd="med">
    <p:dissolve/>
  </p:transition>
  <p:txStyles>
    <p:titleStyle>
      <a:lvl1pPr algn="l" defTabSz="912813" rtl="0" eaLnBrk="0" fontAlgn="base" hangingPunct="0">
        <a:lnSpc>
          <a:spcPct val="90000"/>
        </a:lnSpc>
        <a:spcBef>
          <a:spcPct val="0"/>
        </a:spcBef>
        <a:spcAft>
          <a:spcPct val="0"/>
        </a:spcAft>
        <a:defRPr lang="en-US" sz="4800" kern="1200" spc="-150" dirty="0">
          <a:ln w="3175">
            <a:noFill/>
          </a:ln>
          <a:solidFill>
            <a:schemeClr val="bg1"/>
          </a:solidFill>
          <a:effectLst>
            <a:outerShdw blurRad="38100" dist="38100" dir="2700000" algn="tl">
              <a:srgbClr val="000000">
                <a:alpha val="43137"/>
              </a:srgbClr>
            </a:outerShdw>
          </a:effectLst>
          <a:latin typeface="Trebuchet MS" pitchFamily="34" charset="0"/>
          <a:ea typeface="+mn-ea"/>
          <a:cs typeface="Arial" charset="0"/>
        </a:defRPr>
      </a:lvl1pPr>
      <a:lvl2pPr algn="l" defTabSz="912813" rtl="0" eaLnBrk="0" fontAlgn="base" hangingPunct="0">
        <a:lnSpc>
          <a:spcPct val="90000"/>
        </a:lnSpc>
        <a:spcBef>
          <a:spcPct val="0"/>
        </a:spcBef>
        <a:spcAft>
          <a:spcPct val="0"/>
        </a:spcAft>
        <a:defRPr sz="4800">
          <a:solidFill>
            <a:schemeClr val="bg1"/>
          </a:solidFill>
          <a:latin typeface="Trebuchet MS"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bg1"/>
          </a:solidFill>
          <a:latin typeface="Trebuchet MS"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bg1"/>
          </a:solidFill>
          <a:latin typeface="Trebuchet MS"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bg1"/>
          </a:solidFill>
          <a:latin typeface="Trebuchet MS" pitchFamily="34" charset="0"/>
          <a:cs typeface="Arial" pitchFamily="34" charset="0"/>
        </a:defRPr>
      </a:lvl5pPr>
      <a:lvl6pPr marL="457200" algn="l" defTabSz="912813" rtl="0" fontAlgn="base">
        <a:lnSpc>
          <a:spcPct val="90000"/>
        </a:lnSpc>
        <a:spcBef>
          <a:spcPct val="0"/>
        </a:spcBef>
        <a:spcAft>
          <a:spcPct val="0"/>
        </a:spcAft>
        <a:defRPr sz="4800">
          <a:solidFill>
            <a:schemeClr val="bg1"/>
          </a:solidFill>
          <a:latin typeface="Trebuchet MS" pitchFamily="34" charset="0"/>
          <a:cs typeface="Arial" pitchFamily="34" charset="0"/>
        </a:defRPr>
      </a:lvl6pPr>
      <a:lvl7pPr marL="914400" algn="l" defTabSz="912813" rtl="0" fontAlgn="base">
        <a:lnSpc>
          <a:spcPct val="90000"/>
        </a:lnSpc>
        <a:spcBef>
          <a:spcPct val="0"/>
        </a:spcBef>
        <a:spcAft>
          <a:spcPct val="0"/>
        </a:spcAft>
        <a:defRPr sz="4800">
          <a:solidFill>
            <a:schemeClr val="bg1"/>
          </a:solidFill>
          <a:latin typeface="Trebuchet MS" pitchFamily="34" charset="0"/>
          <a:cs typeface="Arial" pitchFamily="34" charset="0"/>
        </a:defRPr>
      </a:lvl7pPr>
      <a:lvl8pPr marL="1371600" algn="l" defTabSz="912813" rtl="0" fontAlgn="base">
        <a:lnSpc>
          <a:spcPct val="90000"/>
        </a:lnSpc>
        <a:spcBef>
          <a:spcPct val="0"/>
        </a:spcBef>
        <a:spcAft>
          <a:spcPct val="0"/>
        </a:spcAft>
        <a:defRPr sz="4800">
          <a:solidFill>
            <a:schemeClr val="bg1"/>
          </a:solidFill>
          <a:latin typeface="Trebuchet MS" pitchFamily="34" charset="0"/>
          <a:cs typeface="Arial" pitchFamily="34" charset="0"/>
        </a:defRPr>
      </a:lvl8pPr>
      <a:lvl9pPr marL="1828800" algn="l" defTabSz="912813" rtl="0" fontAlgn="base">
        <a:lnSpc>
          <a:spcPct val="90000"/>
        </a:lnSpc>
        <a:spcBef>
          <a:spcPct val="0"/>
        </a:spcBef>
        <a:spcAft>
          <a:spcPct val="0"/>
        </a:spcAft>
        <a:defRPr sz="4800">
          <a:solidFill>
            <a:schemeClr val="bg1"/>
          </a:solidFill>
          <a:latin typeface="Trebuchet MS" pitchFamily="34" charset="0"/>
          <a:cs typeface="Arial" pitchFamily="34" charset="0"/>
        </a:defRPr>
      </a:lvl9pPr>
    </p:titleStyle>
    <p:bodyStyle>
      <a:lvl1pPr marL="342900" indent="-342900" algn="l" defTabSz="912813" rtl="0" eaLnBrk="0" fontAlgn="base" hangingPunct="0">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cstate="email"/>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ru-RU" smtClean="0"/>
              <a:t>Образец заголовка</a:t>
            </a:r>
            <a:endParaRPr lang="en-US" dirty="0"/>
          </a:p>
        </p:txBody>
      </p:sp>
      <p:sp>
        <p:nvSpPr>
          <p:cNvPr id="3075"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43" r:id="rId3"/>
    <p:sldLayoutId id="2147483744" r:id="rId4"/>
    <p:sldLayoutId id="2147483745" r:id="rId5"/>
    <p:sldLayoutId id="2147483746" r:id="rId6"/>
    <p:sldLayoutId id="2147483747" r:id="rId7"/>
    <p:sldLayoutId id="2147483748" r:id="rId8"/>
    <p:sldLayoutId id="2147483759" r:id="rId9"/>
    <p:sldLayoutId id="2147483760" r:id="rId10"/>
  </p:sldLayoutIdLst>
  <p:transition spd="med">
    <p:dissolve/>
  </p:transition>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253055"/>
              </a:gs>
              <a:gs pos="100000">
                <a:srgbClr val="5100A2"/>
              </a:gs>
            </a:gsLst>
            <a:lin ang="5400000" scaled="0"/>
          </a:gradFill>
          <a:latin typeface="Trebuchet MS" pitchFamily="34" charset="0"/>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Trebuchet MS"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Trebuchet MS"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Trebuchet MS"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Trebuchet MS"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Trebuchet MS"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Trebuchet MS"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Trebuchet MS"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Trebuchet MS" pitchFamily="34" charset="0"/>
          <a:cs typeface="Arial" pitchFamily="34" charset="0"/>
        </a:defRPr>
      </a:lvl9pPr>
    </p:titleStyle>
    <p:bodyStyle>
      <a:lvl1pPr marL="514350" indent="-514350" algn="l" defTabSz="912813" rtl="0" eaLnBrk="0" fontAlgn="base" hangingPunct="0">
        <a:lnSpc>
          <a:spcPct val="90000"/>
        </a:lnSpc>
        <a:spcBef>
          <a:spcPct val="20000"/>
        </a:spcBef>
        <a:spcAft>
          <a:spcPct val="0"/>
        </a:spcAft>
        <a:buBlip>
          <a:blip r:embed="rId13"/>
        </a:buBlip>
        <a:defRPr sz="3200" kern="1200">
          <a:solidFill>
            <a:schemeClr val="tx1"/>
          </a:solidFill>
          <a:latin typeface="Trebuchet MS" pitchFamily="34" charset="0"/>
          <a:ea typeface="+mn-ea"/>
          <a:cs typeface="+mn-cs"/>
        </a:defRPr>
      </a:lvl1pPr>
      <a:lvl2pPr marL="1031875" indent="-514350" algn="l" defTabSz="912813" rtl="0" eaLnBrk="0" fontAlgn="base" hangingPunct="0">
        <a:lnSpc>
          <a:spcPct val="90000"/>
        </a:lnSpc>
        <a:spcBef>
          <a:spcPct val="20000"/>
        </a:spcBef>
        <a:spcAft>
          <a:spcPct val="0"/>
        </a:spcAft>
        <a:buBlip>
          <a:blip r:embed="rId13"/>
        </a:buBlip>
        <a:defRPr sz="2800" kern="1200">
          <a:solidFill>
            <a:schemeClr val="tx1"/>
          </a:solidFill>
          <a:latin typeface="Trebuchet MS" pitchFamily="34" charset="0"/>
          <a:ea typeface="+mn-ea"/>
          <a:cs typeface="+mn-cs"/>
        </a:defRPr>
      </a:lvl2pPr>
      <a:lvl3pPr marL="1371600" indent="-457200" algn="l" defTabSz="912813" rtl="0" eaLnBrk="0" fontAlgn="base" hangingPunct="0">
        <a:lnSpc>
          <a:spcPct val="90000"/>
        </a:lnSpc>
        <a:spcBef>
          <a:spcPct val="20000"/>
        </a:spcBef>
        <a:spcAft>
          <a:spcPct val="0"/>
        </a:spcAft>
        <a:buBlip>
          <a:blip r:embed="rId13"/>
        </a:buBlip>
        <a:defRPr sz="2400" kern="1200">
          <a:solidFill>
            <a:schemeClr val="tx1"/>
          </a:solidFill>
          <a:latin typeface="Trebuchet MS" pitchFamily="34" charset="0"/>
          <a:ea typeface="+mn-ea"/>
          <a:cs typeface="+mn-cs"/>
        </a:defRPr>
      </a:lvl3pPr>
      <a:lvl4pPr marL="1716088" indent="-457200" algn="l" defTabSz="912813" rtl="0" eaLnBrk="0" fontAlgn="base" hangingPunct="0">
        <a:lnSpc>
          <a:spcPct val="90000"/>
        </a:lnSpc>
        <a:spcBef>
          <a:spcPct val="20000"/>
        </a:spcBef>
        <a:spcAft>
          <a:spcPct val="0"/>
        </a:spcAft>
        <a:buBlip>
          <a:blip r:embed="rId13"/>
        </a:buBlip>
        <a:defRPr sz="2400" kern="1200">
          <a:solidFill>
            <a:schemeClr val="tx1"/>
          </a:solidFill>
          <a:latin typeface="Trebuchet MS" pitchFamily="34" charset="0"/>
          <a:ea typeface="+mn-ea"/>
          <a:cs typeface="+mn-cs"/>
        </a:defRPr>
      </a:lvl4pPr>
      <a:lvl5pPr marL="2062163" indent="-457200" algn="l" defTabSz="912813" rtl="0" eaLnBrk="0" fontAlgn="base" hangingPunct="0">
        <a:lnSpc>
          <a:spcPct val="90000"/>
        </a:lnSpc>
        <a:spcBef>
          <a:spcPct val="20000"/>
        </a:spcBef>
        <a:spcAft>
          <a:spcPct val="0"/>
        </a:spcAft>
        <a:buBlip>
          <a:blip r:embed="rId13"/>
        </a:buBlip>
        <a:defRPr sz="2400" kern="1200">
          <a:solidFill>
            <a:schemeClr val="tx1"/>
          </a:solidFill>
          <a:latin typeface="Trebuchet MS"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blip>
          <a:srcRect/>
          <a:stretch>
            <a:fillRect r="-1000"/>
          </a:stretch>
        </a:blipFill>
        <a:effectLst/>
      </p:bgPr>
    </p:bg>
    <p:spTree>
      <p:nvGrpSpPr>
        <p:cNvPr id="1" name=""/>
        <p:cNvGrpSpPr/>
        <p:nvPr/>
      </p:nvGrpSpPr>
      <p:grpSpPr>
        <a:xfrm>
          <a:off x="0" y="0"/>
          <a:ext cx="0" cy="0"/>
          <a:chOff x="0" y="0"/>
          <a:chExt cx="0" cy="0"/>
        </a:xfrm>
      </p:grpSpPr>
      <p:pic>
        <p:nvPicPr>
          <p:cNvPr id="4098" name="Picture 3" descr="white rectangle.png"/>
          <p:cNvPicPr>
            <a:picLocks noChangeAspect="1"/>
          </p:cNvPicPr>
          <p:nvPr/>
        </p:nvPicPr>
        <p:blipFill>
          <a:blip r:embed="rId4" cstate="print"/>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ru-RU" smtClean="0"/>
              <a:t>Образец заголовка</a:t>
            </a:r>
            <a:endParaRPr lang="en-US" dirty="0"/>
          </a:p>
        </p:txBody>
      </p:sp>
      <p:sp>
        <p:nvSpPr>
          <p:cNvPr id="4100"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749" r:id="rId1"/>
  </p:sldLayoutIdLst>
  <p:transition spd="med">
    <p:dissolve/>
  </p:transition>
  <p:txStyles>
    <p:titleStyle>
      <a:lvl1pPr algn="l" defTabSz="912813" rtl="0" eaLnBrk="0" fontAlgn="base" hangingPunct="0">
        <a:lnSpc>
          <a:spcPct val="90000"/>
        </a:lnSpc>
        <a:spcBef>
          <a:spcPct val="0"/>
        </a:spcBef>
        <a:spcAft>
          <a:spcPct val="0"/>
        </a:spcAft>
        <a:defRPr lang="en-US" sz="4800" kern="1200" spc="-125" dirty="0">
          <a:ln w="3175">
            <a:noFill/>
          </a:ln>
          <a:gradFill>
            <a:gsLst>
              <a:gs pos="0">
                <a:srgbClr val="2E59B0"/>
              </a:gs>
              <a:gs pos="49000">
                <a:srgbClr val="161D32"/>
              </a:gs>
              <a:gs pos="100000">
                <a:srgbClr val="000000"/>
              </a:gs>
            </a:gsLst>
            <a:lin ang="5400000" scaled="0"/>
          </a:gradFill>
          <a:latin typeface="Trebuchet MS" pitchFamily="34" charset="0"/>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Trebuchet MS"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Trebuchet MS"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Trebuchet MS"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Trebuchet MS"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Trebuchet MS"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Trebuchet MS"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Trebuchet MS"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Trebuchet MS" pitchFamily="34" charset="0"/>
          <a:cs typeface="Arial" pitchFamily="34" charset="0"/>
        </a:defRPr>
      </a:lvl9pPr>
    </p:titleStyle>
    <p:bodyStyle>
      <a:lvl1pPr marL="342900" indent="-342900" algn="l" defTabSz="912813" rtl="0" eaLnBrk="0" fontAlgn="base" hangingPunct="0">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audio" Target="file:///C:\Documents%20and%20Settings\&#1050;&#1089;&#1077;&#1085;&#1080;&#1103;\&#1056;&#1072;&#1073;&#1086;&#1095;&#1080;&#1081;%20&#1089;&#1090;&#1086;&#1083;\&#1084;&#1086;&#1080;%20&#1091;&#1088;&#1086;&#1082;&#1080;\&#1091;&#1088;&#1086;&#1082;%20&#1086;%20&#1078;&#1080;&#1079;&#1085;&#1080;%20&#1080;%20&#1090;&#1074;&#1086;&#1088;&#1095;&#1077;&#1089;&#1090;&#1074;&#1077;%20&#1048;.&#1041;&#1088;&#1086;&#1076;&#1089;&#1082;&#1086;&#1075;&#1086;\l1_3klaychkin_rr.mp3" TargetMode="External"/><Relationship Id="rId5" Type="http://schemas.openxmlformats.org/officeDocument/2006/relationships/image" Target="../media/image18.png"/><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3" Type="http://schemas.openxmlformats.org/officeDocument/2006/relationships/hyperlink" Target="http://ru.wikipedia.org/wiki/%D0%A4%D0%B0%D0%B9%D0%BB:BrodskyTrial.jpg"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2.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audio" Target="file:///D:\!!!Festival\__Temp\626339\&#1055;&#1088;&#1077;&#1079;&#1077;&#1085;&#1090;&#1072;&#1094;&#1080;&#1103;.PPT\&#1042;%20&#1076;&#1077;&#1088;&#1077;&#1074;&#1085;&#1077;%20&#1073;&#1086;&#1075;%20&#1078;&#1080;&#1074;&#1105;&#1090;....mp3" TargetMode="External"/><Relationship Id="rId5" Type="http://schemas.openxmlformats.org/officeDocument/2006/relationships/image" Target="../media/image18.pn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9.xml"/><Relationship Id="rId1" Type="http://schemas.openxmlformats.org/officeDocument/2006/relationships/audio" Target="file:///D:\!!!Festival\__Temp\626339\&#1055;&#1088;&#1077;&#1079;&#1077;&#1085;&#1090;&#1072;&#1094;&#1080;&#1103;.PPT\&#1079;&#1072;&#1073;&#1099;&#1090;&#1072;&#1103;%20&#1076;&#1077;&#1088;&#1077;&#1074;&#1085;&#1103;.mp3"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notesSlide" Target="../notesSlides/notesSlide7.xml"/><Relationship Id="rId7" Type="http://schemas.openxmlformats.org/officeDocument/2006/relationships/image" Target="../media/image49.jpeg"/><Relationship Id="rId2" Type="http://schemas.openxmlformats.org/officeDocument/2006/relationships/slideLayout" Target="../slideLayouts/slideLayout17.xml"/><Relationship Id="rId1" Type="http://schemas.openxmlformats.org/officeDocument/2006/relationships/audio" Target="file:///D:\!!!Festival\__Temp\626339\&#1055;&#1088;&#1077;&#1079;&#1077;&#1085;&#1090;&#1072;&#1094;&#1080;&#1103;.PPT\&#1071;%20&#1074;&#1093;&#1086;&#1076;&#1080;&#1083;%20&#1074;&#1084;&#1077;&#1089;&#1090;&#1086;....mp3" TargetMode="Externa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ru.wikipedia.org/wiki/%D0%9E%D1%80%D0%B4%D0%B5%D0%BD_%D0%9F%D0%BE%D1%87%D1%91%D1%82%D0%BD%D0%BE%D0%B3%D0%BE_%D0%BB%D0%B5%D0%B3%D0%B8%D0%BE%D0%BD%D0%B0" TargetMode="External"/><Relationship Id="rId1" Type="http://schemas.openxmlformats.org/officeDocument/2006/relationships/slideLayout" Target="../slideLayouts/slideLayout22.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2.xml"/><Relationship Id="rId1" Type="http://schemas.openxmlformats.org/officeDocument/2006/relationships/audio" Target="file:///D:\!!!Festival\__Temp\626339\&#1055;&#1088;&#1077;&#1079;&#1077;&#1085;&#1090;&#1072;&#1094;&#1080;&#1103;.PPT\&#1071;%20&#1088;&#1086;&#1076;&#1080;&#1083;&#1089;&#1103;%20&#1080;%20&#1074;&#1099;&#1088;&#1086;&#1089;.mp3" TargetMode="External"/><Relationship Id="rId6" Type="http://schemas.openxmlformats.org/officeDocument/2006/relationships/image" Target="../media/image18.pn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0"/>
            <a:ext cx="8429684" cy="2357430"/>
          </a:xfr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lstStyle/>
          <a:p>
            <a:pPr algn="ctr" defTabSz="914363" eaLnBrk="1" fontAlgn="auto" hangingPunct="1">
              <a:spcAft>
                <a:spcPts val="0"/>
              </a:spcAft>
              <a:defRPr/>
            </a:pPr>
            <a:r>
              <a:rPr lang="en-US" sz="4800"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May I introduce myself: Brodsky!</a:t>
            </a:r>
            <a:endParaRPr lang="ru-RU" sz="4800"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 name="Picture 2" descr="C:\Documents and Settings\Ксения\Рабочий стол\бродский\22-43-1b.jpg"/>
          <p:cNvPicPr>
            <a:picLocks noChangeAspect="1" noChangeArrowheads="1"/>
          </p:cNvPicPr>
          <p:nvPr/>
        </p:nvPicPr>
        <p:blipFill>
          <a:blip r:embed="rId4"/>
          <a:srcRect/>
          <a:stretch>
            <a:fillRect/>
          </a:stretch>
        </p:blipFill>
        <p:spPr bwMode="auto">
          <a:xfrm>
            <a:off x="1326673" y="2428868"/>
            <a:ext cx="6123257" cy="4286280"/>
          </a:xfrm>
          <a:prstGeom prst="rect">
            <a:avLst/>
          </a:prstGeom>
          <a:ln>
            <a:noFill/>
          </a:ln>
          <a:effectLst>
            <a:softEdge rad="112500"/>
          </a:effectLst>
        </p:spPr>
      </p:pic>
      <p:pic>
        <p:nvPicPr>
          <p:cNvPr id="5" name="l1_3klaychkin_rr.mp3">
            <a:hlinkClick r:id="" action="ppaction://media"/>
          </p:cNvPr>
          <p:cNvPicPr>
            <a:picLocks noRot="1" noChangeAspect="1"/>
          </p:cNvPicPr>
          <p:nvPr>
            <a:audioFile r:link="rId1"/>
          </p:nvPr>
        </p:nvPicPr>
        <p:blipFill>
          <a:blip r:embed="rId5" cstate="email"/>
          <a:stretch>
            <a:fillRect/>
          </a:stretch>
        </p:blipFill>
        <p:spPr>
          <a:xfrm>
            <a:off x="500034" y="6357958"/>
            <a:ext cx="304800" cy="304800"/>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par>
                                <p:cTn id="8" presetID="53"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2000" fill="hold"/>
                                        <p:tgtEl>
                                          <p:spTgt spid="3"/>
                                        </p:tgtEl>
                                        <p:attrNameLst>
                                          <p:attrName>ppt_w</p:attrName>
                                        </p:attrNameLst>
                                      </p:cBhvr>
                                      <p:tavLst>
                                        <p:tav tm="0">
                                          <p:val>
                                            <p:fltVal val="0"/>
                                          </p:val>
                                        </p:tav>
                                        <p:tav tm="100000">
                                          <p:val>
                                            <p:strVal val="#ppt_w"/>
                                          </p:val>
                                        </p:tav>
                                      </p:tavLst>
                                    </p:anim>
                                    <p:anim calcmode="lin" valueType="num">
                                      <p:cBhvr>
                                        <p:cTn id="11" dur="2000" fill="hold"/>
                                        <p:tgtEl>
                                          <p:spTgt spid="3"/>
                                        </p:tgtEl>
                                        <p:attrNameLst>
                                          <p:attrName>ppt_h</p:attrName>
                                        </p:attrNameLst>
                                      </p:cBhvr>
                                      <p:tavLst>
                                        <p:tav tm="0">
                                          <p:val>
                                            <p:fltVal val="0"/>
                                          </p:val>
                                        </p:tav>
                                        <p:tav tm="100000">
                                          <p:val>
                                            <p:strVal val="#ppt_h"/>
                                          </p:val>
                                        </p:tav>
                                      </p:tavLst>
                                    </p:anim>
                                    <p:animEffect transition="in" filter="fade">
                                      <p:cBhvr>
                                        <p:cTn id="12" dur="2000"/>
                                        <p:tgtEl>
                                          <p:spTgt spid="3"/>
                                        </p:tgtEl>
                                      </p:cBhvr>
                                    </p:animEffect>
                                  </p:childTnLst>
                                </p:cTn>
                              </p:par>
                            </p:childTnLst>
                          </p:cTn>
                        </p:par>
                        <p:par>
                          <p:cTn id="13" fill="hold">
                            <p:stCondLst>
                              <p:cond delay="2000"/>
                            </p:stCondLst>
                            <p:childTnLst>
                              <p:par>
                                <p:cTn id="14" presetID="1" presetClass="mediacall" presetSubtype="0" fill="hold" nodeType="afterEffect">
                                  <p:stCondLst>
                                    <p:cond delay="0"/>
                                  </p:stCondLst>
                                  <p:childTnLst>
                                    <p:cmd type="call" cmd="playFrom(0.0)">
                                      <p:cBhvr>
                                        <p:cTn id="15" dur="13375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9"/>
            <a:ext cx="8382000" cy="664797"/>
          </a:xfrm>
        </p:spPr>
        <p:txBody>
          <a:bodyPr/>
          <a:lstStyle/>
          <a:p>
            <a:pPr algn="ctr"/>
            <a:r>
              <a:rPr lang="en-US" dirty="0"/>
              <a:t>Court. </a:t>
            </a:r>
            <a:r>
              <a:rPr lang="en-US" dirty="0" err="1"/>
              <a:t>Iosif</a:t>
            </a:r>
            <a:r>
              <a:rPr lang="en-US" dirty="0"/>
              <a:t> Brodsky's link</a:t>
            </a:r>
            <a:endParaRPr lang="ru-RU" dirty="0"/>
          </a:p>
        </p:txBody>
      </p:sp>
      <p:sp>
        <p:nvSpPr>
          <p:cNvPr id="6" name="Текст 5"/>
          <p:cNvSpPr>
            <a:spLocks noGrp="1"/>
          </p:cNvSpPr>
          <p:nvPr>
            <p:ph type="body" sz="quarter" idx="10"/>
          </p:nvPr>
        </p:nvSpPr>
        <p:spPr>
          <a:xfrm>
            <a:off x="381000" y="857232"/>
            <a:ext cx="8382000" cy="5096780"/>
          </a:xfrm>
        </p:spPr>
        <p:txBody>
          <a:bodyPr/>
          <a:lstStyle/>
          <a:p>
            <a:pPr>
              <a:buNone/>
            </a:pPr>
            <a:r>
              <a:rPr lang="ru-RU"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Two court sessions over Brodsky (the judge of the </a:t>
            </a:r>
            <a:r>
              <a:rPr lang="en-US" sz="2400" b="1" dirty="0" err="1">
                <a:latin typeface="Times New Roman" pitchFamily="18" charset="0"/>
                <a:cs typeface="Times New Roman" pitchFamily="18" charset="0"/>
              </a:rPr>
              <a:t>Dzerzhinsk</a:t>
            </a:r>
            <a:r>
              <a:rPr lang="en-US" sz="2400" b="1" dirty="0">
                <a:latin typeface="Times New Roman" pitchFamily="18" charset="0"/>
                <a:cs typeface="Times New Roman" pitchFamily="18" charset="0"/>
              </a:rPr>
              <a:t> court </a:t>
            </a:r>
            <a:r>
              <a:rPr lang="en-US" sz="2400" b="1" dirty="0" err="1">
                <a:latin typeface="Times New Roman" pitchFamily="18" charset="0"/>
                <a:cs typeface="Times New Roman" pitchFamily="18" charset="0"/>
              </a:rPr>
              <a:t>Savelyeva</a:t>
            </a:r>
            <a:r>
              <a:rPr lang="en-US" sz="2400" b="1" dirty="0">
                <a:latin typeface="Times New Roman" pitchFamily="18" charset="0"/>
                <a:cs typeface="Times New Roman" pitchFamily="18" charset="0"/>
              </a:rPr>
              <a:t> E. A. ) were summarized by </a:t>
            </a:r>
            <a:r>
              <a:rPr lang="en-US" sz="2400" b="1" dirty="0" err="1">
                <a:latin typeface="Times New Roman" pitchFamily="18" charset="0"/>
                <a:cs typeface="Times New Roman" pitchFamily="18" charset="0"/>
              </a:rPr>
              <a:t>Frida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Vigdorova</a:t>
            </a:r>
            <a:r>
              <a:rPr lang="en-US" sz="2400" b="1" dirty="0">
                <a:latin typeface="Times New Roman" pitchFamily="18" charset="0"/>
                <a:cs typeface="Times New Roman" pitchFamily="18" charset="0"/>
              </a:rPr>
              <a:t> and made the maintenance of the extending</a:t>
            </a:r>
          </a:p>
          <a:p>
            <a:pPr>
              <a:buNone/>
            </a:pPr>
            <a:r>
              <a:rPr lang="en-US" sz="2400" b="1" dirty="0">
                <a:latin typeface="Times New Roman" pitchFamily="18" charset="0"/>
                <a:cs typeface="Times New Roman" pitchFamily="18" charset="0"/>
              </a:rPr>
              <a:t>       in a samizdat of "The white book".</a:t>
            </a:r>
          </a:p>
          <a:p>
            <a:pPr>
              <a:buNone/>
            </a:pPr>
            <a:r>
              <a:rPr lang="en-US" sz="2400" b="1" dirty="0">
                <a:latin typeface="Times New Roman" pitchFamily="18" charset="0"/>
                <a:cs typeface="Times New Roman" pitchFamily="18" charset="0"/>
              </a:rPr>
              <a:t>       All witnesses of charge </a:t>
            </a:r>
          </a:p>
          <a:p>
            <a:pPr>
              <a:buNone/>
            </a:pPr>
            <a:r>
              <a:rPr lang="en-US" sz="2400" b="1" dirty="0">
                <a:latin typeface="Times New Roman" pitchFamily="18" charset="0"/>
                <a:cs typeface="Times New Roman" pitchFamily="18" charset="0"/>
              </a:rPr>
              <a:t>       began the indications </a:t>
            </a:r>
          </a:p>
          <a:p>
            <a:pPr>
              <a:buNone/>
            </a:pPr>
            <a:r>
              <a:rPr lang="en-US" sz="2400" b="1" dirty="0">
                <a:latin typeface="Times New Roman" pitchFamily="18" charset="0"/>
                <a:cs typeface="Times New Roman" pitchFamily="18" charset="0"/>
              </a:rPr>
              <a:t>       from words:  "I with Brodsky </a:t>
            </a:r>
          </a:p>
          <a:p>
            <a:pPr>
              <a:buNone/>
            </a:pPr>
            <a:r>
              <a:rPr lang="en-US" sz="2400" b="1" dirty="0">
                <a:latin typeface="Times New Roman" pitchFamily="18" charset="0"/>
                <a:cs typeface="Times New Roman" pitchFamily="18" charset="0"/>
              </a:rPr>
              <a:t>       personally I am not familiar …",</a:t>
            </a:r>
          </a:p>
          <a:p>
            <a:pPr>
              <a:buNone/>
            </a:pPr>
            <a:r>
              <a:rPr lang="en-US" sz="2400" b="1" dirty="0">
                <a:latin typeface="Times New Roman" pitchFamily="18" charset="0"/>
                <a:cs typeface="Times New Roman" pitchFamily="18" charset="0"/>
              </a:rPr>
              <a:t>       having something in common with the formulation of times of persecution of Pasternak: "I didn't read the novel of the Parsnip, but I condemn! . ". For the poet </a:t>
            </a:r>
            <a:r>
              <a:rPr lang="en-US" sz="2400" b="1" dirty="0" err="1">
                <a:latin typeface="Times New Roman" pitchFamily="18" charset="0"/>
                <a:cs typeface="Times New Roman" pitchFamily="18" charset="0"/>
              </a:rPr>
              <a:t>Akhmatova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Marshak</a:t>
            </a:r>
            <a:r>
              <a:rPr lang="en-US" sz="2400" b="1" dirty="0">
                <a:latin typeface="Times New Roman" pitchFamily="18" charset="0"/>
                <a:cs typeface="Times New Roman" pitchFamily="18" charset="0"/>
              </a:rPr>
              <a:t>, Shostakovich, Sartre interceded. </a:t>
            </a:r>
            <a:r>
              <a:rPr lang="en-US" sz="2400" b="1" dirty="0" err="1">
                <a:latin typeface="Times New Roman" pitchFamily="18" charset="0"/>
                <a:cs typeface="Times New Roman" pitchFamily="18" charset="0"/>
              </a:rPr>
              <a:t>Akhmatova's</a:t>
            </a:r>
            <a:r>
              <a:rPr lang="en-US" sz="2400" b="1" dirty="0">
                <a:latin typeface="Times New Roman" pitchFamily="18" charset="0"/>
                <a:cs typeface="Times New Roman" pitchFamily="18" charset="0"/>
              </a:rPr>
              <a:t> told concerning process the words: "What biography do to our red! " — were prophetical.</a:t>
            </a:r>
            <a:endParaRPr lang="ru-RU" sz="2400" dirty="0"/>
          </a:p>
        </p:txBody>
      </p:sp>
      <p:pic>
        <p:nvPicPr>
          <p:cNvPr id="7" name="Рисунок 6" descr="http://upload.wikimedia.org/wikipedia/ru/d/d4/BrodskyTrial.jpg">
            <a:hlinkClick r:id="rId3"/>
          </p:cNvPr>
          <p:cNvPicPr/>
          <p:nvPr/>
        </p:nvPicPr>
        <p:blipFill>
          <a:blip r:embed="rId4"/>
          <a:srcRect/>
          <a:stretch>
            <a:fillRect/>
          </a:stretch>
        </p:blipFill>
        <p:spPr bwMode="auto">
          <a:xfrm>
            <a:off x="5521224" y="2060848"/>
            <a:ext cx="3197052" cy="1877234"/>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21"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4)">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30188"/>
            <a:ext cx="8382000" cy="665162"/>
          </a:xfrm>
        </p:spPr>
        <p:txBody>
          <a:bodyPr/>
          <a:lstStyle/>
          <a:p>
            <a:pPr algn="ctr"/>
            <a:r>
              <a:rPr lang="en-US" dirty="0" err="1"/>
              <a:t>Konosha</a:t>
            </a:r>
            <a:r>
              <a:rPr lang="en-US" dirty="0"/>
              <a:t> and Brodsky.</a:t>
            </a:r>
            <a:endParaRPr lang="ru-RU" dirty="0"/>
          </a:p>
        </p:txBody>
      </p:sp>
      <p:pic>
        <p:nvPicPr>
          <p:cNvPr id="45058" name="Picture 2" descr="C:\Documents and Settings\Ксения\Рабочий стол\бродский\1216379919_105.jpg"/>
          <p:cNvPicPr>
            <a:picLocks noChangeAspect="1" noChangeArrowheads="1"/>
          </p:cNvPicPr>
          <p:nvPr/>
        </p:nvPicPr>
        <p:blipFill>
          <a:blip r:embed="rId2"/>
          <a:srcRect/>
          <a:stretch>
            <a:fillRect/>
          </a:stretch>
        </p:blipFill>
        <p:spPr bwMode="auto">
          <a:xfrm>
            <a:off x="214282" y="1285859"/>
            <a:ext cx="8763571" cy="5462625"/>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45058"/>
                                        </p:tgtEl>
                                        <p:attrNameLst>
                                          <p:attrName>style.visibility</p:attrName>
                                        </p:attrNameLst>
                                      </p:cBhvr>
                                      <p:to>
                                        <p:strVal val="visible"/>
                                      </p:to>
                                    </p:set>
                                    <p:animEffect transition="in" filter="diamond(in)">
                                      <p:cBhvr>
                                        <p:cTn id="10" dur="20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30188"/>
            <a:ext cx="9001156" cy="387798"/>
          </a:xfrm>
        </p:spPr>
        <p:txBody>
          <a:bodyPr/>
          <a:lstStyle/>
          <a:p>
            <a:r>
              <a:rPr lang="en-US" sz="2800" dirty="0">
                <a:solidFill>
                  <a:srgbClr val="C00000"/>
                </a:solidFill>
              </a:rPr>
              <a:t>The village </a:t>
            </a:r>
            <a:r>
              <a:rPr lang="en-US" sz="2800" dirty="0" err="1">
                <a:solidFill>
                  <a:srgbClr val="C00000"/>
                </a:solidFill>
              </a:rPr>
              <a:t>Norensky</a:t>
            </a:r>
            <a:r>
              <a:rPr lang="en-US" sz="2800" dirty="0">
                <a:solidFill>
                  <a:srgbClr val="C00000"/>
                </a:solidFill>
              </a:rPr>
              <a:t> spring of 1964 – autumn of 1965.</a:t>
            </a:r>
            <a:endParaRPr lang="ru-RU" sz="2800" dirty="0">
              <a:solidFill>
                <a:srgbClr val="C00000"/>
              </a:solidFill>
            </a:endParaRPr>
          </a:p>
        </p:txBody>
      </p:sp>
      <p:sp>
        <p:nvSpPr>
          <p:cNvPr id="8" name="Текст 7"/>
          <p:cNvSpPr>
            <a:spLocks noGrp="1"/>
          </p:cNvSpPr>
          <p:nvPr>
            <p:ph type="body" sz="quarter" idx="10"/>
          </p:nvPr>
        </p:nvSpPr>
        <p:spPr>
          <a:xfrm>
            <a:off x="0" y="1000108"/>
            <a:ext cx="9144000" cy="1661993"/>
          </a:xfrm>
        </p:spPr>
        <p:txBody>
          <a:bodyPr/>
          <a:lstStyle/>
          <a:p>
            <a:pPr>
              <a:buNone/>
            </a:pPr>
            <a:r>
              <a:rPr lang="en-US" sz="2000" dirty="0"/>
              <a:t>Brodsky was sentenced to the five-year exile to the Arkhangelsk region ("with obligatory attraction to physical work"). It stayed in the village </a:t>
            </a:r>
            <a:r>
              <a:rPr lang="en-US" sz="2000" dirty="0" err="1"/>
              <a:t>Norenskaya</a:t>
            </a:r>
            <a:r>
              <a:rPr lang="en-US" sz="2000" dirty="0"/>
              <a:t> since spring 1964 till fall 1965. Thanks to protests of world community, the poet was released ahead of schedule. In exile talent and its spirit ("the main thing not to change... I dispersed too far, and I already never will stop to the death") got stronger and came to new level.</a:t>
            </a:r>
            <a:endParaRPr lang="ru-RU" sz="2000" dirty="0"/>
          </a:p>
        </p:txBody>
      </p:sp>
      <p:pic>
        <p:nvPicPr>
          <p:cNvPr id="47106" name="Picture 2" descr="C:\Documents and Settings\Ксения\Рабочий стол\бродский\brodsky2.jpg"/>
          <p:cNvPicPr>
            <a:picLocks noChangeAspect="1" noChangeArrowheads="1"/>
          </p:cNvPicPr>
          <p:nvPr/>
        </p:nvPicPr>
        <p:blipFill>
          <a:blip r:embed="rId3"/>
          <a:srcRect/>
          <a:stretch>
            <a:fillRect/>
          </a:stretch>
        </p:blipFill>
        <p:spPr bwMode="auto">
          <a:xfrm>
            <a:off x="214282" y="3000372"/>
            <a:ext cx="5604425" cy="3692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7107" name="Picture 3" descr="C:\Documents and Settings\Ксения\Рабочий стол\бродский\rusenter.jpg"/>
          <p:cNvPicPr>
            <a:picLocks noChangeAspect="1" noChangeArrowheads="1"/>
          </p:cNvPicPr>
          <p:nvPr/>
        </p:nvPicPr>
        <p:blipFill>
          <a:blip r:embed="rId4"/>
          <a:srcRect/>
          <a:stretch>
            <a:fillRect/>
          </a:stretch>
        </p:blipFill>
        <p:spPr bwMode="auto">
          <a:xfrm>
            <a:off x="6000760" y="2714620"/>
            <a:ext cx="2915786" cy="4000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diamond(in)">
                                      <p:cBhvr>
                                        <p:cTn id="10" dur="2000"/>
                                        <p:tgtEl>
                                          <p:spTgt spid="8">
                                            <p:txEl>
                                              <p:pRg st="0" end="0"/>
                                            </p:txEl>
                                          </p:spTgt>
                                        </p:tgtEl>
                                      </p:cBhvr>
                                    </p:animEffect>
                                  </p:childTnLst>
                                </p:cTn>
                              </p:par>
                            </p:childTnLst>
                          </p:cTn>
                        </p:par>
                        <p:par>
                          <p:cTn id="11" fill="hold">
                            <p:stCondLst>
                              <p:cond delay="2000"/>
                            </p:stCondLst>
                            <p:childTnLst>
                              <p:par>
                                <p:cTn id="12" presetID="53" presetClass="entr" presetSubtype="0" fill="hold" nodeType="afterEffect">
                                  <p:stCondLst>
                                    <p:cond delay="0"/>
                                  </p:stCondLst>
                                  <p:childTnLst>
                                    <p:set>
                                      <p:cBhvr>
                                        <p:cTn id="13" dur="1" fill="hold">
                                          <p:stCondLst>
                                            <p:cond delay="0"/>
                                          </p:stCondLst>
                                        </p:cTn>
                                        <p:tgtEl>
                                          <p:spTgt spid="47106"/>
                                        </p:tgtEl>
                                        <p:attrNameLst>
                                          <p:attrName>style.visibility</p:attrName>
                                        </p:attrNameLst>
                                      </p:cBhvr>
                                      <p:to>
                                        <p:strVal val="visible"/>
                                      </p:to>
                                    </p:set>
                                    <p:anim calcmode="lin" valueType="num">
                                      <p:cBhvr>
                                        <p:cTn id="14" dur="2000" fill="hold"/>
                                        <p:tgtEl>
                                          <p:spTgt spid="47106"/>
                                        </p:tgtEl>
                                        <p:attrNameLst>
                                          <p:attrName>ppt_w</p:attrName>
                                        </p:attrNameLst>
                                      </p:cBhvr>
                                      <p:tavLst>
                                        <p:tav tm="0">
                                          <p:val>
                                            <p:fltVal val="0"/>
                                          </p:val>
                                        </p:tav>
                                        <p:tav tm="100000">
                                          <p:val>
                                            <p:strVal val="#ppt_w"/>
                                          </p:val>
                                        </p:tav>
                                      </p:tavLst>
                                    </p:anim>
                                    <p:anim calcmode="lin" valueType="num">
                                      <p:cBhvr>
                                        <p:cTn id="15" dur="2000" fill="hold"/>
                                        <p:tgtEl>
                                          <p:spTgt spid="47106"/>
                                        </p:tgtEl>
                                        <p:attrNameLst>
                                          <p:attrName>ppt_h</p:attrName>
                                        </p:attrNameLst>
                                      </p:cBhvr>
                                      <p:tavLst>
                                        <p:tav tm="0">
                                          <p:val>
                                            <p:fltVal val="0"/>
                                          </p:val>
                                        </p:tav>
                                        <p:tav tm="100000">
                                          <p:val>
                                            <p:strVal val="#ppt_h"/>
                                          </p:val>
                                        </p:tav>
                                      </p:tavLst>
                                    </p:anim>
                                    <p:animEffect transition="in" filter="fade">
                                      <p:cBhvr>
                                        <p:cTn id="16" dur="2000"/>
                                        <p:tgtEl>
                                          <p:spTgt spid="47106"/>
                                        </p:tgtEl>
                                      </p:cBhvr>
                                    </p:animEffect>
                                  </p:childTnLst>
                                </p:cTn>
                              </p:par>
                              <p:par>
                                <p:cTn id="17" presetID="53" presetClass="entr" presetSubtype="0" fill="hold" nodeType="withEffect">
                                  <p:stCondLst>
                                    <p:cond delay="0"/>
                                  </p:stCondLst>
                                  <p:childTnLst>
                                    <p:set>
                                      <p:cBhvr>
                                        <p:cTn id="18" dur="1" fill="hold">
                                          <p:stCondLst>
                                            <p:cond delay="0"/>
                                          </p:stCondLst>
                                        </p:cTn>
                                        <p:tgtEl>
                                          <p:spTgt spid="47107"/>
                                        </p:tgtEl>
                                        <p:attrNameLst>
                                          <p:attrName>style.visibility</p:attrName>
                                        </p:attrNameLst>
                                      </p:cBhvr>
                                      <p:to>
                                        <p:strVal val="visible"/>
                                      </p:to>
                                    </p:set>
                                    <p:anim calcmode="lin" valueType="num">
                                      <p:cBhvr>
                                        <p:cTn id="19" dur="2000" fill="hold"/>
                                        <p:tgtEl>
                                          <p:spTgt spid="47107"/>
                                        </p:tgtEl>
                                        <p:attrNameLst>
                                          <p:attrName>ppt_w</p:attrName>
                                        </p:attrNameLst>
                                      </p:cBhvr>
                                      <p:tavLst>
                                        <p:tav tm="0">
                                          <p:val>
                                            <p:fltVal val="0"/>
                                          </p:val>
                                        </p:tav>
                                        <p:tav tm="100000">
                                          <p:val>
                                            <p:strVal val="#ppt_w"/>
                                          </p:val>
                                        </p:tav>
                                      </p:tavLst>
                                    </p:anim>
                                    <p:anim calcmode="lin" valueType="num">
                                      <p:cBhvr>
                                        <p:cTn id="20" dur="2000" fill="hold"/>
                                        <p:tgtEl>
                                          <p:spTgt spid="47107"/>
                                        </p:tgtEl>
                                        <p:attrNameLst>
                                          <p:attrName>ppt_h</p:attrName>
                                        </p:attrNameLst>
                                      </p:cBhvr>
                                      <p:tavLst>
                                        <p:tav tm="0">
                                          <p:val>
                                            <p:fltVal val="0"/>
                                          </p:val>
                                        </p:tav>
                                        <p:tav tm="100000">
                                          <p:val>
                                            <p:strVal val="#ppt_h"/>
                                          </p:val>
                                        </p:tav>
                                      </p:tavLst>
                                    </p:anim>
                                    <p:animEffect transition="in" filter="fade">
                                      <p:cBhvr>
                                        <p:cTn id="21" dur="20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descr="C:\Documents and Settings\Ксения\Рабочий стол\бродский\Таисия Ивановна Пестерева.jpg"/>
          <p:cNvPicPr>
            <a:picLocks noChangeAspect="1" noChangeArrowheads="1"/>
          </p:cNvPicPr>
          <p:nvPr/>
        </p:nvPicPr>
        <p:blipFill>
          <a:blip r:embed="rId2" cstate="email"/>
          <a:srcRect/>
          <a:stretch>
            <a:fillRect/>
          </a:stretch>
        </p:blipFill>
        <p:spPr bwMode="auto">
          <a:xfrm>
            <a:off x="4102993" y="142852"/>
            <a:ext cx="4799201" cy="2928958"/>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214810" y="3071810"/>
            <a:ext cx="4786346" cy="923330"/>
          </a:xfrm>
          <a:prstGeom prst="rect">
            <a:avLst/>
          </a:prstGeom>
          <a:noFill/>
        </p:spPr>
        <p:txBody>
          <a:bodyPr wrap="square" rtlCol="0">
            <a:spAutoFit/>
          </a:bodyPr>
          <a:lstStyle/>
          <a:p>
            <a:r>
              <a:rPr lang="en-US" dirty="0"/>
              <a:t>House and its hostess </a:t>
            </a:r>
            <a:r>
              <a:rPr lang="en-US" dirty="0" err="1"/>
              <a:t>Taisiya</a:t>
            </a:r>
            <a:r>
              <a:rPr lang="en-US" dirty="0"/>
              <a:t> </a:t>
            </a:r>
            <a:r>
              <a:rPr lang="en-US" dirty="0" err="1"/>
              <a:t>Ivanovna</a:t>
            </a:r>
            <a:r>
              <a:rPr lang="en-US" dirty="0"/>
              <a:t> </a:t>
            </a:r>
            <a:r>
              <a:rPr lang="en-US" dirty="0" err="1"/>
              <a:t>Pestereva</a:t>
            </a:r>
            <a:r>
              <a:rPr lang="en-US" dirty="0"/>
              <a:t>. Here on a billeting defined the exiled Brodsky.</a:t>
            </a:r>
            <a:endParaRPr lang="ru-RU" dirty="0"/>
          </a:p>
        </p:txBody>
      </p:sp>
      <p:pic>
        <p:nvPicPr>
          <p:cNvPr id="214019" name="Picture 3" descr="C:\Documents and Settings\Ксения\Рабочий стол\бродский\55_149.jpg"/>
          <p:cNvPicPr>
            <a:picLocks noChangeAspect="1" noChangeArrowheads="1"/>
          </p:cNvPicPr>
          <p:nvPr/>
        </p:nvPicPr>
        <p:blipFill>
          <a:blip r:embed="rId3" cstate="email"/>
          <a:srcRect/>
          <a:stretch>
            <a:fillRect/>
          </a:stretch>
        </p:blipFill>
        <p:spPr bwMode="auto">
          <a:xfrm>
            <a:off x="4714876" y="4000504"/>
            <a:ext cx="3619489" cy="2714617"/>
          </a:xfrm>
          <a:prstGeom prst="rect">
            <a:avLst/>
          </a:prstGeom>
          <a:ln>
            <a:noFill/>
          </a:ln>
          <a:effectLst>
            <a:outerShdw blurRad="292100" dist="139700" dir="2700000" algn="tl" rotWithShape="0">
              <a:srgbClr val="333333">
                <a:alpha val="65000"/>
              </a:srgbClr>
            </a:outerShdw>
          </a:effectLst>
        </p:spPr>
      </p:pic>
      <p:pic>
        <p:nvPicPr>
          <p:cNvPr id="214020" name="Picture 4" descr="C:\Documents and Settings\Ксения\Рабочий стол\бродский\20_051.jpg"/>
          <p:cNvPicPr>
            <a:picLocks noChangeAspect="1" noChangeArrowheads="1"/>
          </p:cNvPicPr>
          <p:nvPr/>
        </p:nvPicPr>
        <p:blipFill>
          <a:blip r:embed="rId4"/>
          <a:srcRect/>
          <a:stretch>
            <a:fillRect/>
          </a:stretch>
        </p:blipFill>
        <p:spPr bwMode="auto">
          <a:xfrm>
            <a:off x="142844" y="1071546"/>
            <a:ext cx="3763608" cy="51023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14018"/>
                                        </p:tgtEl>
                                        <p:attrNameLst>
                                          <p:attrName>style.visibility</p:attrName>
                                        </p:attrNameLst>
                                      </p:cBhvr>
                                      <p:to>
                                        <p:strVal val="visible"/>
                                      </p:to>
                                    </p:set>
                                    <p:animEffect transition="in" filter="wheel(4)">
                                      <p:cBhvr>
                                        <p:cTn id="7" dur="2000"/>
                                        <p:tgtEl>
                                          <p:spTgt spid="214018"/>
                                        </p:tgtEl>
                                      </p:cBhvr>
                                    </p:animEffect>
                                  </p:childTnLst>
                                </p:cTn>
                              </p:par>
                              <p:par>
                                <p:cTn id="8" presetID="21" presetClass="entr" presetSubtype="4" fill="hold" nodeType="withEffect">
                                  <p:stCondLst>
                                    <p:cond delay="0"/>
                                  </p:stCondLst>
                                  <p:childTnLst>
                                    <p:set>
                                      <p:cBhvr>
                                        <p:cTn id="9" dur="1" fill="hold">
                                          <p:stCondLst>
                                            <p:cond delay="0"/>
                                          </p:stCondLst>
                                        </p:cTn>
                                        <p:tgtEl>
                                          <p:spTgt spid="214020"/>
                                        </p:tgtEl>
                                        <p:attrNameLst>
                                          <p:attrName>style.visibility</p:attrName>
                                        </p:attrNameLst>
                                      </p:cBhvr>
                                      <p:to>
                                        <p:strVal val="visible"/>
                                      </p:to>
                                    </p:set>
                                    <p:animEffect transition="in" filter="wheel(4)">
                                      <p:cBhvr>
                                        <p:cTn id="10" dur="2000"/>
                                        <p:tgtEl>
                                          <p:spTgt spid="214020"/>
                                        </p:tgtEl>
                                      </p:cBhvr>
                                    </p:animEffect>
                                  </p:childTnLst>
                                </p:cTn>
                              </p:par>
                              <p:par>
                                <p:cTn id="11" presetID="21" presetClass="entr" presetSubtype="4" fill="hold" nodeType="withEffect">
                                  <p:stCondLst>
                                    <p:cond delay="0"/>
                                  </p:stCondLst>
                                  <p:childTnLst>
                                    <p:set>
                                      <p:cBhvr>
                                        <p:cTn id="12" dur="1" fill="hold">
                                          <p:stCondLst>
                                            <p:cond delay="0"/>
                                          </p:stCondLst>
                                        </p:cTn>
                                        <p:tgtEl>
                                          <p:spTgt spid="214019"/>
                                        </p:tgtEl>
                                        <p:attrNameLst>
                                          <p:attrName>style.visibility</p:attrName>
                                        </p:attrNameLst>
                                      </p:cBhvr>
                                      <p:to>
                                        <p:strVal val="visible"/>
                                      </p:to>
                                    </p:set>
                                    <p:animEffect transition="in" filter="wheel(4)">
                                      <p:cBhvr>
                                        <p:cTn id="13" dur="2000"/>
                                        <p:tgtEl>
                                          <p:spTgt spid="214019"/>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Brodsky about </a:t>
            </a:r>
            <a:r>
              <a:rPr lang="en-US" dirty="0" err="1"/>
              <a:t>Norenskaya</a:t>
            </a:r>
            <a:r>
              <a:rPr lang="en-US" dirty="0"/>
              <a:t>.</a:t>
            </a:r>
            <a:endParaRPr lang="ru-RU" dirty="0"/>
          </a:p>
        </p:txBody>
      </p:sp>
      <p:sp>
        <p:nvSpPr>
          <p:cNvPr id="3" name="Содержимое 2"/>
          <p:cNvSpPr>
            <a:spLocks noGrp="1"/>
          </p:cNvSpPr>
          <p:nvPr>
            <p:ph idx="1"/>
          </p:nvPr>
        </p:nvSpPr>
        <p:spPr>
          <a:xfrm>
            <a:off x="357158" y="1000109"/>
            <a:ext cx="8382000" cy="1994392"/>
          </a:xfrm>
        </p:spPr>
        <p:txBody>
          <a:bodyPr/>
          <a:lstStyle/>
          <a:p>
            <a:r>
              <a:rPr lang="en-US" sz="2400" dirty="0"/>
              <a:t>"When I got up from the dawn and early in the morning, hours per six, followed a dress in board, understood that in the same hour on great earth of the Russian all that is called there is the same: the people go to work. And I by right felt the belonging to these people. And it was enormous feeling! ".</a:t>
            </a:r>
            <a:endParaRPr lang="ru-RU" sz="2400" dirty="0"/>
          </a:p>
        </p:txBody>
      </p:sp>
      <p:pic>
        <p:nvPicPr>
          <p:cNvPr id="53250" name="Picture 2" descr="C:\Documents and Settings\Ксения\Рабочий стол\бродский\55_167.jpg"/>
          <p:cNvPicPr>
            <a:picLocks noChangeAspect="1" noChangeArrowheads="1"/>
          </p:cNvPicPr>
          <p:nvPr/>
        </p:nvPicPr>
        <p:blipFill>
          <a:blip r:embed="rId4" cstate="email"/>
          <a:srcRect/>
          <a:stretch>
            <a:fillRect/>
          </a:stretch>
        </p:blipFill>
        <p:spPr bwMode="auto">
          <a:xfrm>
            <a:off x="1963626" y="3071810"/>
            <a:ext cx="4756266" cy="3786190"/>
          </a:xfrm>
          <a:prstGeom prst="rect">
            <a:avLst/>
          </a:prstGeom>
          <a:noFill/>
        </p:spPr>
      </p:pic>
      <p:pic>
        <p:nvPicPr>
          <p:cNvPr id="6" name="В деревне бог живёт....mp3">
            <a:hlinkClick r:id="" action="ppaction://media"/>
          </p:cNvPr>
          <p:cNvPicPr>
            <a:picLocks noRot="1" noChangeAspect="1"/>
          </p:cNvPicPr>
          <p:nvPr>
            <a:audioFile r:link="rId1"/>
          </p:nvPr>
        </p:nvPicPr>
        <p:blipFill>
          <a:blip r:embed="rId5" cstate="email"/>
          <a:stretch>
            <a:fillRect/>
          </a:stretch>
        </p:blipFill>
        <p:spPr>
          <a:xfrm>
            <a:off x="571472" y="6072206"/>
            <a:ext cx="304800" cy="304800"/>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amond(in)">
                                      <p:cBhvr>
                                        <p:cTn id="10" dur="2000"/>
                                        <p:tgtEl>
                                          <p:spTgt spid="3">
                                            <p:txEl>
                                              <p:pRg st="0" end="0"/>
                                            </p:txEl>
                                          </p:spTgt>
                                        </p:tgtEl>
                                      </p:cBhvr>
                                    </p:animEffect>
                                  </p:childTnLst>
                                </p:cTn>
                              </p:par>
                            </p:childTnLst>
                          </p:cTn>
                        </p:par>
                        <p:par>
                          <p:cTn id="11" fill="hold">
                            <p:stCondLst>
                              <p:cond delay="2000"/>
                            </p:stCondLst>
                            <p:childTnLst>
                              <p:par>
                                <p:cTn id="12" presetID="21" presetClass="entr" presetSubtype="4" fill="hold" nodeType="afterEffect">
                                  <p:stCondLst>
                                    <p:cond delay="0"/>
                                  </p:stCondLst>
                                  <p:childTnLst>
                                    <p:set>
                                      <p:cBhvr>
                                        <p:cTn id="13" dur="1" fill="hold">
                                          <p:stCondLst>
                                            <p:cond delay="0"/>
                                          </p:stCondLst>
                                        </p:cTn>
                                        <p:tgtEl>
                                          <p:spTgt spid="53250"/>
                                        </p:tgtEl>
                                        <p:attrNameLst>
                                          <p:attrName>style.visibility</p:attrName>
                                        </p:attrNameLst>
                                      </p:cBhvr>
                                      <p:to>
                                        <p:strVal val="visible"/>
                                      </p:to>
                                    </p:set>
                                    <p:animEffect transition="in" filter="wheel(4)">
                                      <p:cBhvr>
                                        <p:cTn id="14" dur="20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47778" fill="hold"/>
                                        <p:tgtEl>
                                          <p:spTgt spid="6"/>
                                        </p:tgtEl>
                                      </p:cBhvr>
                                    </p:cmd>
                                  </p:childTnLst>
                                </p:cTn>
                              </p:par>
                            </p:childTnLst>
                          </p:cTn>
                        </p:par>
                      </p:childTnLst>
                    </p:cTn>
                  </p:par>
                </p:childTnLst>
              </p:cTn>
              <p:nextCondLst>
                <p:cond evt="onClick" delay="0">
                  <p:tgtEl>
                    <p:spTgt spid="6"/>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381000" y="230188"/>
            <a:ext cx="8382000" cy="775597"/>
          </a:xfrm>
        </p:spPr>
        <p:txBody>
          <a:bodyPr/>
          <a:lstStyle/>
          <a:p>
            <a:pPr algn="ctr"/>
            <a:r>
              <a:rPr lang="en-US" sz="2800" dirty="0"/>
              <a:t>"Tractors at sunrise" - I. Brodsky's poem in the </a:t>
            </a:r>
            <a:r>
              <a:rPr lang="en-US" sz="2800" dirty="0" err="1"/>
              <a:t>Prizyv</a:t>
            </a:r>
            <a:r>
              <a:rPr lang="en-US" sz="2800" dirty="0"/>
              <a:t> newspaper, accepted from the poet </a:t>
            </a:r>
            <a:r>
              <a:rPr lang="en-US" sz="2800" dirty="0" err="1"/>
              <a:t>A.Zabaluyev</a:t>
            </a:r>
            <a:r>
              <a:rPr lang="en-US" sz="2800" dirty="0"/>
              <a:t>.</a:t>
            </a:r>
            <a:endParaRPr lang="ru-RU" sz="2800" dirty="0"/>
          </a:p>
        </p:txBody>
      </p:sp>
      <p:sp>
        <p:nvSpPr>
          <p:cNvPr id="9" name="Содержимое 8"/>
          <p:cNvSpPr>
            <a:spLocks noGrp="1"/>
          </p:cNvSpPr>
          <p:nvPr>
            <p:ph sz="half" idx="1"/>
          </p:nvPr>
        </p:nvSpPr>
        <p:spPr>
          <a:xfrm>
            <a:off x="381000" y="1000108"/>
            <a:ext cx="4114800" cy="5878532"/>
          </a:xfrm>
        </p:spPr>
        <p:txBody>
          <a:bodyPr/>
          <a:lstStyle/>
          <a:p>
            <a:pPr>
              <a:buNone/>
            </a:pPr>
            <a:r>
              <a:rPr lang="ru-RU" sz="2000" b="1" dirty="0" smtClean="0">
                <a:latin typeface="Times New Roman" pitchFamily="18" charset="0"/>
                <a:cs typeface="Times New Roman" pitchFamily="18" charset="0"/>
              </a:rPr>
              <a:t>      А. Буров - тракторист - и я, сельскохозяйственный рабочий Бродский,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мы сеяли озимые - шесть га.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Я созерцал лесистые края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и небо с реактивною полоской,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и мой сапог касался рычага.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Топорщилось зерно под бороной,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и двигатель окрестность оглашал.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Пилот меж туч закручивал свой почерк.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Лицом в поля, к движению спиной,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я сеялку собою украшал,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припудренный землицею как Моцарт.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август - сентябрь 1964 </a:t>
            </a:r>
          </a:p>
          <a:p>
            <a:endParaRPr lang="ru-RU" sz="2000" dirty="0">
              <a:latin typeface="Times New Roman" pitchFamily="18" charset="0"/>
              <a:cs typeface="Times New Roman" pitchFamily="18" charset="0"/>
            </a:endParaRPr>
          </a:p>
        </p:txBody>
      </p:sp>
      <p:sp>
        <p:nvSpPr>
          <p:cNvPr id="10" name="Содержимое 9"/>
          <p:cNvSpPr>
            <a:spLocks noGrp="1"/>
          </p:cNvSpPr>
          <p:nvPr>
            <p:ph sz="half" idx="2"/>
          </p:nvPr>
        </p:nvSpPr>
        <p:spPr>
          <a:xfrm>
            <a:off x="4572000" y="1643050"/>
            <a:ext cx="4281518" cy="1329595"/>
          </a:xfrm>
        </p:spPr>
        <p:txBody>
          <a:bodyPr/>
          <a:lstStyle/>
          <a:p>
            <a:pPr>
              <a:buNone/>
            </a:pPr>
            <a:r>
              <a:rPr lang="en-US" sz="2400" b="1" dirty="0">
                <a:latin typeface="Times New Roman" pitchFamily="18" charset="0"/>
                <a:cs typeface="Times New Roman" pitchFamily="18" charset="0"/>
              </a:rPr>
              <a:t>Brodsky lived in the house </a:t>
            </a:r>
            <a:r>
              <a:rPr lang="en-US" sz="2400" b="1" dirty="0" err="1">
                <a:latin typeface="Times New Roman" pitchFamily="18" charset="0"/>
                <a:cs typeface="Times New Roman" pitchFamily="18" charset="0"/>
              </a:rPr>
              <a:t>Afanasy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Mikhaylovny</a:t>
            </a:r>
            <a:r>
              <a:rPr lang="en-US" sz="2400" b="1" dirty="0">
                <a:latin typeface="Times New Roman" pitchFamily="18" charset="0"/>
                <a:cs typeface="Times New Roman" pitchFamily="18" charset="0"/>
              </a:rPr>
              <a:t> and Konstantin </a:t>
            </a:r>
            <a:r>
              <a:rPr lang="en-US" sz="2400" b="1" dirty="0" err="1">
                <a:latin typeface="Times New Roman" pitchFamily="18" charset="0"/>
                <a:cs typeface="Times New Roman" pitchFamily="18" charset="0"/>
              </a:rPr>
              <a:t>Borisovicha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Pesterevykh</a:t>
            </a:r>
            <a:endParaRPr lang="ru-RU" sz="2400" b="1" dirty="0">
              <a:latin typeface="Times New Roman" pitchFamily="18" charset="0"/>
              <a:cs typeface="Times New Roman" pitchFamily="18" charset="0"/>
            </a:endParaRPr>
          </a:p>
        </p:txBody>
      </p:sp>
      <p:pic>
        <p:nvPicPr>
          <p:cNvPr id="4" name="Picture 3" descr="C:\Documents and Settings\Ксения\Рабочий стол\бродский\brod250.jpg"/>
          <p:cNvPicPr>
            <a:picLocks noChangeAspect="1" noChangeArrowheads="1"/>
          </p:cNvPicPr>
          <p:nvPr/>
        </p:nvPicPr>
        <p:blipFill>
          <a:blip r:embed="rId3"/>
          <a:srcRect/>
          <a:stretch>
            <a:fillRect/>
          </a:stretch>
        </p:blipFill>
        <p:spPr bwMode="auto">
          <a:xfrm>
            <a:off x="4643438" y="3143248"/>
            <a:ext cx="4252262" cy="2857520"/>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4572000" y="6072206"/>
            <a:ext cx="4572000" cy="369332"/>
          </a:xfrm>
          <a:prstGeom prst="rect">
            <a:avLst/>
          </a:prstGeom>
        </p:spPr>
        <p:txBody>
          <a:bodyPr>
            <a:spAutoFit/>
          </a:bodyPr>
          <a:lstStyle/>
          <a:p>
            <a:r>
              <a:rPr lang="da-DK" dirty="0"/>
              <a:t>K.B.Pesterev on a visit at Brodsky.</a:t>
            </a:r>
            <a:endParaRPr lang="ru-RU" dirty="0"/>
          </a:p>
        </p:txBody>
      </p:sp>
      <p:pic>
        <p:nvPicPr>
          <p:cNvPr id="12" name="забытая деревня.mp3">
            <a:hlinkClick r:id="" action="ppaction://media"/>
          </p:cNvPr>
          <p:cNvPicPr>
            <a:picLocks noRot="1" noChangeAspect="1"/>
          </p:cNvPicPr>
          <p:nvPr>
            <a:audioFile r:link="rId1"/>
          </p:nvPr>
        </p:nvPicPr>
        <p:blipFill>
          <a:blip r:embed="rId4" cstate="email"/>
          <a:stretch>
            <a:fillRect/>
          </a:stretch>
        </p:blipFill>
        <p:spPr>
          <a:xfrm>
            <a:off x="357158" y="6215082"/>
            <a:ext cx="304800" cy="304800"/>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box(in)">
                                      <p:cBhvr>
                                        <p:cTn id="11" dur="2000"/>
                                        <p:tgtEl>
                                          <p:spTgt spid="9">
                                            <p:txEl>
                                              <p:pRg st="0" end="0"/>
                                            </p:txEl>
                                          </p:spTgt>
                                        </p:tgtEl>
                                      </p:cBhvr>
                                    </p:animEffect>
                                  </p:childTnLst>
                                </p:cTn>
                              </p:par>
                            </p:childTnLst>
                          </p:cTn>
                        </p:par>
                        <p:par>
                          <p:cTn id="12" fill="hold">
                            <p:stCondLst>
                              <p:cond delay="4000"/>
                            </p:stCondLst>
                            <p:childTnLst>
                              <p:par>
                                <p:cTn id="13" presetID="21"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4)">
                                      <p:cBhvr>
                                        <p:cTn id="15" dur="2000"/>
                                        <p:tgtEl>
                                          <p:spTgt spid="4"/>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p:cTn id="18" dur="2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0" dur="2000"/>
                                        <p:tgtEl>
                                          <p:spTgt spid="10">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2000" fill="hold"/>
                                        <p:tgtEl>
                                          <p:spTgt spid="7"/>
                                        </p:tgtEl>
                                        <p:attrNameLst>
                                          <p:attrName>ppt_w</p:attrName>
                                        </p:attrNameLst>
                                      </p:cBhvr>
                                      <p:tavLst>
                                        <p:tav tm="0">
                                          <p:val>
                                            <p:fltVal val="0"/>
                                          </p:val>
                                        </p:tav>
                                        <p:tav tm="100000">
                                          <p:val>
                                            <p:strVal val="#ppt_w"/>
                                          </p:val>
                                        </p:tav>
                                      </p:tavLst>
                                    </p:anim>
                                    <p:anim calcmode="lin" valueType="num">
                                      <p:cBhvr>
                                        <p:cTn id="24" dur="2000" fill="hold"/>
                                        <p:tgtEl>
                                          <p:spTgt spid="7"/>
                                        </p:tgtEl>
                                        <p:attrNameLst>
                                          <p:attrName>ppt_h</p:attrName>
                                        </p:attrNameLst>
                                      </p:cBhvr>
                                      <p:tavLst>
                                        <p:tav tm="0">
                                          <p:val>
                                            <p:fltVal val="0"/>
                                          </p:val>
                                        </p:tav>
                                        <p:tav tm="100000">
                                          <p:val>
                                            <p:strVal val="#ppt_h"/>
                                          </p:val>
                                        </p:tav>
                                      </p:tavLst>
                                    </p:anim>
                                    <p:animEffect transition="in" filter="fade">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49162" fill="hold"/>
                                        <p:tgtEl>
                                          <p:spTgt spid="12"/>
                                        </p:tgtEl>
                                      </p:cBhvr>
                                    </p:cmd>
                                  </p:childTnLst>
                                </p:cTn>
                              </p:par>
                            </p:childTnLst>
                          </p:cTn>
                        </p:par>
                      </p:childTnLst>
                    </p:cTn>
                  </p:par>
                </p:childTnLst>
              </p:cTn>
              <p:nextCondLst>
                <p:cond evt="onClick" delay="0">
                  <p:tgtEl>
                    <p:spTgt spid="12"/>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8" grpId="0"/>
      <p:bldP spid="9" grpId="0" build="p"/>
      <p:bldP spid="10" grpId="0" build="p"/>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4294967295"/>
          </p:nvPr>
        </p:nvSpPr>
        <p:spPr>
          <a:xfrm>
            <a:off x="0" y="0"/>
            <a:ext cx="9144000" cy="1335750"/>
          </a:xfrm>
        </p:spPr>
        <p:txBody>
          <a:bodyPr/>
          <a:lstStyle/>
          <a:p>
            <a:pPr>
              <a:buNone/>
            </a:pPr>
            <a:r>
              <a:rPr lang="ru-RU" dirty="0" smtClean="0"/>
              <a:t>   </a:t>
            </a:r>
            <a:r>
              <a:rPr lang="ru-RU"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r>
              <a:rPr lang="ru-RU" sz="2000" b="1" dirty="0">
                <a:latin typeface="Times New Roman" pitchFamily="18" charset="0"/>
                <a:cs typeface="Times New Roman" pitchFamily="18" charset="0"/>
              </a:rPr>
              <a:t> В 1965 г., под давлением мировой общественности, решением</a:t>
            </a:r>
          </a:p>
          <a:p>
            <a:pPr>
              <a:buNone/>
            </a:pPr>
            <a:r>
              <a:rPr lang="ru-RU" sz="2000" b="1" dirty="0">
                <a:latin typeface="Times New Roman" pitchFamily="18" charset="0"/>
                <a:cs typeface="Times New Roman" pitchFamily="18" charset="0"/>
              </a:rPr>
              <a:t>Верховного суда РСФСР срок высылки сокращен до фактически отбытого (1 год, 5 месяцев).</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b="1" dirty="0" smtClean="0">
              <a:latin typeface="Times New Roman" pitchFamily="18" charset="0"/>
              <a:cs typeface="Times New Roman" pitchFamily="18" charset="0"/>
            </a:endParaRPr>
          </a:p>
        </p:txBody>
      </p:sp>
      <p:pic>
        <p:nvPicPr>
          <p:cNvPr id="110594" name="Picture 2" descr="C:\Documents and Settings\Ксения\Рабочий стол\бродский\noren2a.jpg"/>
          <p:cNvPicPr>
            <a:picLocks noChangeAspect="1" noChangeArrowheads="1"/>
          </p:cNvPicPr>
          <p:nvPr/>
        </p:nvPicPr>
        <p:blipFill>
          <a:blip r:embed="rId3"/>
          <a:srcRect/>
          <a:stretch>
            <a:fillRect/>
          </a:stretch>
        </p:blipFill>
        <p:spPr bwMode="auto">
          <a:xfrm>
            <a:off x="4786314" y="3571876"/>
            <a:ext cx="4193513" cy="3143272"/>
          </a:xfrm>
          <a:prstGeom prst="rect">
            <a:avLst/>
          </a:prstGeom>
          <a:ln>
            <a:noFill/>
          </a:ln>
          <a:effectLst>
            <a:outerShdw blurRad="292100" dist="139700" dir="2700000" algn="tl" rotWithShape="0">
              <a:srgbClr val="333333">
                <a:alpha val="65000"/>
              </a:srgbClr>
            </a:outerShdw>
          </a:effectLst>
        </p:spPr>
      </p:pic>
      <p:pic>
        <p:nvPicPr>
          <p:cNvPr id="110595" name="Picture 3" descr="C:\Documents and Settings\Ксения\Рабочий стол\бродский\noren1a.jpg"/>
          <p:cNvPicPr>
            <a:picLocks noChangeAspect="1" noChangeArrowheads="1"/>
          </p:cNvPicPr>
          <p:nvPr/>
        </p:nvPicPr>
        <p:blipFill>
          <a:blip r:embed="rId4"/>
          <a:srcRect/>
          <a:stretch>
            <a:fillRect/>
          </a:stretch>
        </p:blipFill>
        <p:spPr bwMode="auto">
          <a:xfrm>
            <a:off x="142844" y="1571612"/>
            <a:ext cx="4535466" cy="325504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childTnLst>
                          </p:cTn>
                        </p:par>
                        <p:par>
                          <p:cTn id="11" fill="hold">
                            <p:stCondLst>
                              <p:cond delay="2000"/>
                            </p:stCondLst>
                            <p:childTnLst>
                              <p:par>
                                <p:cTn id="12" presetID="21" presetClass="entr" presetSubtype="4" fill="hold" nodeType="afterEffect">
                                  <p:stCondLst>
                                    <p:cond delay="0"/>
                                  </p:stCondLst>
                                  <p:childTnLst>
                                    <p:set>
                                      <p:cBhvr>
                                        <p:cTn id="13" dur="1" fill="hold">
                                          <p:stCondLst>
                                            <p:cond delay="0"/>
                                          </p:stCondLst>
                                        </p:cTn>
                                        <p:tgtEl>
                                          <p:spTgt spid="110595"/>
                                        </p:tgtEl>
                                        <p:attrNameLst>
                                          <p:attrName>style.visibility</p:attrName>
                                        </p:attrNameLst>
                                      </p:cBhvr>
                                      <p:to>
                                        <p:strVal val="visible"/>
                                      </p:to>
                                    </p:set>
                                    <p:animEffect transition="in" filter="wheel(4)">
                                      <p:cBhvr>
                                        <p:cTn id="14" dur="2000"/>
                                        <p:tgtEl>
                                          <p:spTgt spid="110595"/>
                                        </p:tgtEl>
                                      </p:cBhvr>
                                    </p:animEffect>
                                  </p:childTnLst>
                                </p:cTn>
                              </p:par>
                              <p:par>
                                <p:cTn id="15" presetID="21" presetClass="entr" presetSubtype="4" fill="hold" nodeType="withEffect">
                                  <p:stCondLst>
                                    <p:cond delay="0"/>
                                  </p:stCondLst>
                                  <p:childTnLst>
                                    <p:set>
                                      <p:cBhvr>
                                        <p:cTn id="16" dur="1" fill="hold">
                                          <p:stCondLst>
                                            <p:cond delay="0"/>
                                          </p:stCondLst>
                                        </p:cTn>
                                        <p:tgtEl>
                                          <p:spTgt spid="110594"/>
                                        </p:tgtEl>
                                        <p:attrNameLst>
                                          <p:attrName>style.visibility</p:attrName>
                                        </p:attrNameLst>
                                      </p:cBhvr>
                                      <p:to>
                                        <p:strVal val="visible"/>
                                      </p:to>
                                    </p:set>
                                    <p:animEffect transition="in" filter="wheel(4)">
                                      <p:cBhvr>
                                        <p:cTn id="17" dur="2000"/>
                                        <p:tgtEl>
                                          <p:spTgt spid="110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179512" y="116632"/>
            <a:ext cx="8643998" cy="2585323"/>
          </a:xfrm>
        </p:spPr>
        <p:txBody>
          <a:bodyPr/>
          <a:lstStyle/>
          <a:p>
            <a:pPr>
              <a:buNone/>
            </a:pPr>
            <a:r>
              <a:rPr lang="en-US" sz="2000" dirty="0"/>
              <a:t>Returned ahead of schedule from exile, Brodsky tried</a:t>
            </a:r>
          </a:p>
          <a:p>
            <a:pPr>
              <a:buNone/>
            </a:pPr>
            <a:r>
              <a:rPr lang="en-US" sz="2000" dirty="0"/>
              <a:t>actively to join in literary process. </a:t>
            </a:r>
          </a:p>
          <a:p>
            <a:pPr>
              <a:buNone/>
            </a:pPr>
            <a:r>
              <a:rPr lang="en-US" sz="2000" dirty="0"/>
              <a:t> He persistently and tensely studied on samples, mastered</a:t>
            </a:r>
          </a:p>
          <a:p>
            <a:pPr>
              <a:buNone/>
            </a:pPr>
            <a:r>
              <a:rPr lang="en-US" sz="2000" dirty="0"/>
              <a:t>new rhythms, extremely productively</a:t>
            </a:r>
          </a:p>
          <a:p>
            <a:pPr>
              <a:buNone/>
            </a:pPr>
            <a:r>
              <a:rPr lang="en-US" sz="2000" dirty="0"/>
              <a:t>I worked creatively, I wrote original verses, I translated,</a:t>
            </a:r>
          </a:p>
          <a:p>
            <a:pPr>
              <a:buNone/>
            </a:pPr>
            <a:r>
              <a:rPr lang="en-US" sz="2000" dirty="0"/>
              <a:t>I read verses and the translations at literary soirees. Opportunities</a:t>
            </a:r>
          </a:p>
          <a:p>
            <a:pPr>
              <a:buNone/>
            </a:pPr>
            <a:r>
              <a:rPr lang="en-US" sz="2000" dirty="0"/>
              <a:t>and creative business trips conducted it from Leningrad to Moscow, </a:t>
            </a:r>
            <a:r>
              <a:rPr lang="en-US" sz="2000" dirty="0" err="1"/>
              <a:t>Palangu</a:t>
            </a:r>
            <a:r>
              <a:rPr lang="en-US" sz="2000" dirty="0"/>
              <a:t>, Yalta, </a:t>
            </a:r>
            <a:r>
              <a:rPr lang="en-US" sz="2000" dirty="0" err="1"/>
              <a:t>Gurzuf</a:t>
            </a:r>
            <a:r>
              <a:rPr lang="en-US" sz="2000" dirty="0"/>
              <a:t>...</a:t>
            </a:r>
            <a:endParaRPr lang="ru-RU" sz="2000" dirty="0"/>
          </a:p>
        </p:txBody>
      </p:sp>
      <p:pic>
        <p:nvPicPr>
          <p:cNvPr id="3075" name="Picture 3" descr="C:\Documents and Settings\Ксения\Мои документы\Загрузки\20_0300.jpg"/>
          <p:cNvPicPr>
            <a:picLocks noChangeAspect="1" noChangeArrowheads="1"/>
          </p:cNvPicPr>
          <p:nvPr/>
        </p:nvPicPr>
        <p:blipFill>
          <a:blip r:embed="rId2" cstate="email"/>
          <a:srcRect/>
          <a:stretch>
            <a:fillRect/>
          </a:stretch>
        </p:blipFill>
        <p:spPr bwMode="auto">
          <a:xfrm>
            <a:off x="5357818" y="3214686"/>
            <a:ext cx="2604410" cy="3384377"/>
          </a:xfrm>
          <a:prstGeom prst="rect">
            <a:avLst/>
          </a:prstGeom>
          <a:noFill/>
        </p:spPr>
      </p:pic>
      <p:pic>
        <p:nvPicPr>
          <p:cNvPr id="6" name="Picture 2" descr="C:\Documents and Settings\Ксения\Мои документы\Загрузки\16_000.jpg"/>
          <p:cNvPicPr>
            <a:picLocks noChangeAspect="1" noChangeArrowheads="1"/>
          </p:cNvPicPr>
          <p:nvPr/>
        </p:nvPicPr>
        <p:blipFill>
          <a:blip r:embed="rId3" cstate="email"/>
          <a:srcRect/>
          <a:stretch>
            <a:fillRect/>
          </a:stretch>
        </p:blipFill>
        <p:spPr bwMode="auto">
          <a:xfrm>
            <a:off x="714348" y="3429000"/>
            <a:ext cx="4143404" cy="3135399"/>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amond(in)">
                                      <p:cBhvr>
                                        <p:cTn id="19" dur="2000"/>
                                        <p:tgtEl>
                                          <p:spTgt spid="3">
                                            <p:txEl>
                                              <p:pRg st="4" end="4"/>
                                            </p:txEl>
                                          </p:spTgt>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2000"/>
                                        <p:tgtEl>
                                          <p:spTgt spid="3">
                                            <p:txEl>
                                              <p:pRg st="5" end="5"/>
                                            </p:txEl>
                                          </p:spTgt>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amond(in)">
                                      <p:cBhvr>
                                        <p:cTn id="25" dur="2000"/>
                                        <p:tgtEl>
                                          <p:spTgt spid="3">
                                            <p:txEl>
                                              <p:pRg st="6" end="6"/>
                                            </p:txEl>
                                          </p:spTgt>
                                        </p:tgtEl>
                                      </p:cBhvr>
                                    </p:animEffect>
                                  </p:childTnLst>
                                </p:cTn>
                              </p:par>
                            </p:childTnLst>
                          </p:cTn>
                        </p:par>
                        <p:par>
                          <p:cTn id="26" fill="hold">
                            <p:stCondLst>
                              <p:cond delay="2000"/>
                            </p:stCondLst>
                            <p:childTnLst>
                              <p:par>
                                <p:cTn id="27" presetID="21" presetClass="entr" presetSubtype="4"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4)">
                                      <p:cBhvr>
                                        <p:cTn id="29" dur="2000"/>
                                        <p:tgtEl>
                                          <p:spTgt spid="6"/>
                                        </p:tgtEl>
                                      </p:cBhvr>
                                    </p:animEffect>
                                  </p:childTnLst>
                                </p:cTn>
                              </p:par>
                              <p:par>
                                <p:cTn id="30" presetID="21" presetClass="entr" presetSubtype="4" fill="hold" nodeType="with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wheel(4)">
                                      <p:cBhvr>
                                        <p:cTn id="32"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51520" y="147466"/>
            <a:ext cx="8239156" cy="2283702"/>
          </a:xfrm>
        </p:spPr>
        <p:txBody>
          <a:bodyPr/>
          <a:lstStyle/>
          <a:p>
            <a:pPr>
              <a:buNone/>
            </a:pPr>
            <a:r>
              <a:rPr lang="en-US" sz="2800" dirty="0">
                <a:latin typeface="Times New Roman" pitchFamily="18" charset="0"/>
                <a:cs typeface="Times New Roman" pitchFamily="18" charset="0"/>
              </a:rPr>
              <a:t>In the USA Brodsky in the full </a:t>
            </a:r>
          </a:p>
          <a:p>
            <a:pPr>
              <a:buNone/>
            </a:pPr>
            <a:r>
              <a:rPr lang="en-US" sz="2800" dirty="0">
                <a:latin typeface="Times New Roman" pitchFamily="18" charset="0"/>
                <a:cs typeface="Times New Roman" pitchFamily="18" charset="0"/>
              </a:rPr>
              <a:t>to measure I realized everything </a:t>
            </a:r>
          </a:p>
          <a:p>
            <a:pPr>
              <a:buNone/>
            </a:pPr>
            <a:r>
              <a:rPr lang="en-US" sz="2800" dirty="0">
                <a:latin typeface="Times New Roman" pitchFamily="18" charset="0"/>
                <a:cs typeface="Times New Roman" pitchFamily="18" charset="0"/>
              </a:rPr>
              <a:t>opportunities creative and </a:t>
            </a:r>
          </a:p>
          <a:p>
            <a:pPr>
              <a:buNone/>
            </a:pPr>
            <a:r>
              <a:rPr lang="en-US" sz="2800" dirty="0">
                <a:latin typeface="Times New Roman" pitchFamily="18" charset="0"/>
                <a:cs typeface="Times New Roman" pitchFamily="18" charset="0"/>
              </a:rPr>
              <a:t>career growth, and also </a:t>
            </a:r>
          </a:p>
          <a:p>
            <a:pPr>
              <a:buNone/>
            </a:pPr>
            <a:r>
              <a:rPr lang="en-US" sz="2800" dirty="0">
                <a:latin typeface="Times New Roman" pitchFamily="18" charset="0"/>
                <a:cs typeface="Times New Roman" pitchFamily="18" charset="0"/>
              </a:rPr>
              <a:t>publishing activity</a:t>
            </a:r>
            <a:endParaRPr lang="ru-RU" sz="2800" dirty="0">
              <a:latin typeface="Times New Roman" pitchFamily="18" charset="0"/>
              <a:cs typeface="Times New Roman" pitchFamily="18" charset="0"/>
            </a:endParaRPr>
          </a:p>
        </p:txBody>
      </p:sp>
      <p:pic>
        <p:nvPicPr>
          <p:cNvPr id="202754" name="Picture 2" descr="c29589-brodsky340"/>
          <p:cNvPicPr>
            <a:picLocks noChangeAspect="1" noChangeArrowheads="1"/>
          </p:cNvPicPr>
          <p:nvPr/>
        </p:nvPicPr>
        <p:blipFill>
          <a:blip r:embed="rId2"/>
          <a:srcRect/>
          <a:stretch>
            <a:fillRect/>
          </a:stretch>
        </p:blipFill>
        <p:spPr bwMode="auto">
          <a:xfrm>
            <a:off x="70746" y="3214686"/>
            <a:ext cx="5145023" cy="3419478"/>
          </a:xfrm>
          <a:prstGeom prst="rect">
            <a:avLst/>
          </a:prstGeom>
          <a:ln>
            <a:noFill/>
          </a:ln>
          <a:effectLst>
            <a:outerShdw blurRad="292100" dist="139700" dir="2700000" algn="tl" rotWithShape="0">
              <a:srgbClr val="333333">
                <a:alpha val="65000"/>
              </a:srgbClr>
            </a:outerShdw>
          </a:effectLst>
        </p:spPr>
      </p:pic>
      <p:pic>
        <p:nvPicPr>
          <p:cNvPr id="202755" name="Picture 3" descr="imm6"/>
          <p:cNvPicPr>
            <a:picLocks noChangeAspect="1" noChangeArrowheads="1"/>
          </p:cNvPicPr>
          <p:nvPr/>
        </p:nvPicPr>
        <p:blipFill>
          <a:blip r:embed="rId3"/>
          <a:srcRect/>
          <a:stretch>
            <a:fillRect/>
          </a:stretch>
        </p:blipFill>
        <p:spPr bwMode="auto">
          <a:xfrm>
            <a:off x="5322894" y="142852"/>
            <a:ext cx="3706812" cy="39290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amond(in)">
                                      <p:cBhvr>
                                        <p:cTn id="19" dur="2000"/>
                                        <p:tgtEl>
                                          <p:spTgt spid="3">
                                            <p:txEl>
                                              <p:pRg st="4" end="4"/>
                                            </p:txEl>
                                          </p:spTgt>
                                        </p:tgtEl>
                                      </p:cBhvr>
                                    </p:animEffect>
                                  </p:childTnLst>
                                </p:cTn>
                              </p:par>
                            </p:childTnLst>
                          </p:cTn>
                        </p:par>
                        <p:par>
                          <p:cTn id="20" fill="hold">
                            <p:stCondLst>
                              <p:cond delay="2000"/>
                            </p:stCondLst>
                            <p:childTnLst>
                              <p:par>
                                <p:cTn id="21" presetID="53" presetClass="entr" presetSubtype="0" fill="hold" nodeType="afterEffect">
                                  <p:stCondLst>
                                    <p:cond delay="0"/>
                                  </p:stCondLst>
                                  <p:childTnLst>
                                    <p:set>
                                      <p:cBhvr>
                                        <p:cTn id="22" dur="1" fill="hold">
                                          <p:stCondLst>
                                            <p:cond delay="0"/>
                                          </p:stCondLst>
                                        </p:cTn>
                                        <p:tgtEl>
                                          <p:spTgt spid="202755"/>
                                        </p:tgtEl>
                                        <p:attrNameLst>
                                          <p:attrName>style.visibility</p:attrName>
                                        </p:attrNameLst>
                                      </p:cBhvr>
                                      <p:to>
                                        <p:strVal val="visible"/>
                                      </p:to>
                                    </p:set>
                                    <p:anim calcmode="lin" valueType="num">
                                      <p:cBhvr>
                                        <p:cTn id="23" dur="2000" fill="hold"/>
                                        <p:tgtEl>
                                          <p:spTgt spid="202755"/>
                                        </p:tgtEl>
                                        <p:attrNameLst>
                                          <p:attrName>ppt_w</p:attrName>
                                        </p:attrNameLst>
                                      </p:cBhvr>
                                      <p:tavLst>
                                        <p:tav tm="0">
                                          <p:val>
                                            <p:fltVal val="0"/>
                                          </p:val>
                                        </p:tav>
                                        <p:tav tm="100000">
                                          <p:val>
                                            <p:strVal val="#ppt_w"/>
                                          </p:val>
                                        </p:tav>
                                      </p:tavLst>
                                    </p:anim>
                                    <p:anim calcmode="lin" valueType="num">
                                      <p:cBhvr>
                                        <p:cTn id="24" dur="2000" fill="hold"/>
                                        <p:tgtEl>
                                          <p:spTgt spid="202755"/>
                                        </p:tgtEl>
                                        <p:attrNameLst>
                                          <p:attrName>ppt_h</p:attrName>
                                        </p:attrNameLst>
                                      </p:cBhvr>
                                      <p:tavLst>
                                        <p:tav tm="0">
                                          <p:val>
                                            <p:fltVal val="0"/>
                                          </p:val>
                                        </p:tav>
                                        <p:tav tm="100000">
                                          <p:val>
                                            <p:strVal val="#ppt_h"/>
                                          </p:val>
                                        </p:tav>
                                      </p:tavLst>
                                    </p:anim>
                                    <p:animEffect transition="in" filter="fade">
                                      <p:cBhvr>
                                        <p:cTn id="25" dur="2000"/>
                                        <p:tgtEl>
                                          <p:spTgt spid="202755"/>
                                        </p:tgtEl>
                                      </p:cBhvr>
                                    </p:animEffect>
                                  </p:childTnLst>
                                </p:cTn>
                              </p:par>
                              <p:par>
                                <p:cTn id="26" presetID="53" presetClass="entr" presetSubtype="0" fill="hold" nodeType="withEffect">
                                  <p:stCondLst>
                                    <p:cond delay="0"/>
                                  </p:stCondLst>
                                  <p:childTnLst>
                                    <p:set>
                                      <p:cBhvr>
                                        <p:cTn id="27" dur="1" fill="hold">
                                          <p:stCondLst>
                                            <p:cond delay="0"/>
                                          </p:stCondLst>
                                        </p:cTn>
                                        <p:tgtEl>
                                          <p:spTgt spid="202754"/>
                                        </p:tgtEl>
                                        <p:attrNameLst>
                                          <p:attrName>style.visibility</p:attrName>
                                        </p:attrNameLst>
                                      </p:cBhvr>
                                      <p:to>
                                        <p:strVal val="visible"/>
                                      </p:to>
                                    </p:set>
                                    <p:anim calcmode="lin" valueType="num">
                                      <p:cBhvr>
                                        <p:cTn id="28" dur="2000" fill="hold"/>
                                        <p:tgtEl>
                                          <p:spTgt spid="202754"/>
                                        </p:tgtEl>
                                        <p:attrNameLst>
                                          <p:attrName>ppt_w</p:attrName>
                                        </p:attrNameLst>
                                      </p:cBhvr>
                                      <p:tavLst>
                                        <p:tav tm="0">
                                          <p:val>
                                            <p:fltVal val="0"/>
                                          </p:val>
                                        </p:tav>
                                        <p:tav tm="100000">
                                          <p:val>
                                            <p:strVal val="#ppt_w"/>
                                          </p:val>
                                        </p:tav>
                                      </p:tavLst>
                                    </p:anim>
                                    <p:anim calcmode="lin" valueType="num">
                                      <p:cBhvr>
                                        <p:cTn id="29" dur="2000" fill="hold"/>
                                        <p:tgtEl>
                                          <p:spTgt spid="202754"/>
                                        </p:tgtEl>
                                        <p:attrNameLst>
                                          <p:attrName>ppt_h</p:attrName>
                                        </p:attrNameLst>
                                      </p:cBhvr>
                                      <p:tavLst>
                                        <p:tav tm="0">
                                          <p:val>
                                            <p:fltVal val="0"/>
                                          </p:val>
                                        </p:tav>
                                        <p:tav tm="100000">
                                          <p:val>
                                            <p:strVal val="#ppt_h"/>
                                          </p:val>
                                        </p:tav>
                                      </p:tavLst>
                                    </p:anim>
                                    <p:animEffect transition="in" filter="fade">
                                      <p:cBhvr>
                                        <p:cTn id="30" dur="2000"/>
                                        <p:tgtEl>
                                          <p:spTgt spid="202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9"/>
            <a:ext cx="8382000" cy="609398"/>
          </a:xfrm>
        </p:spPr>
        <p:txBody>
          <a:bodyPr/>
          <a:lstStyle/>
          <a:p>
            <a:pPr algn="ctr"/>
            <a:r>
              <a:rPr lang="en-US" sz="4400" dirty="0"/>
              <a:t>Way to an international recognition</a:t>
            </a:r>
            <a:endParaRPr lang="ru-RU" sz="4400" dirty="0"/>
          </a:p>
        </p:txBody>
      </p:sp>
      <p:sp>
        <p:nvSpPr>
          <p:cNvPr id="3" name="Текст 2"/>
          <p:cNvSpPr>
            <a:spLocks noGrp="1"/>
          </p:cNvSpPr>
          <p:nvPr>
            <p:ph type="body" sz="quarter" idx="10"/>
          </p:nvPr>
        </p:nvSpPr>
        <p:spPr>
          <a:xfrm>
            <a:off x="381000" y="857233"/>
            <a:ext cx="8382000" cy="3323987"/>
          </a:xfrm>
        </p:spPr>
        <p:txBody>
          <a:bodyPr/>
          <a:lstStyle/>
          <a:p>
            <a:r>
              <a:rPr lang="en-US" sz="2400" dirty="0">
                <a:latin typeface="Times New Roman" pitchFamily="18" charset="0"/>
                <a:cs typeface="Times New Roman" pitchFamily="18" charset="0"/>
              </a:rPr>
              <a:t>The poet feels the fortieth anniversary as an important milestone; in total "I entered instead of a wild animal a cage... " he confirms stoical, courageous acceptance of all experience of past life, with its losses, blows. In 1980 </a:t>
            </a:r>
            <a:r>
              <a:rPr lang="en-US" sz="2400" dirty="0" err="1">
                <a:latin typeface="Times New Roman" pitchFamily="18" charset="0"/>
                <a:cs typeface="Times New Roman" pitchFamily="18" charset="0"/>
              </a:rPr>
              <a:t>Iosif</a:t>
            </a:r>
            <a:r>
              <a:rPr lang="en-US" sz="2400" dirty="0">
                <a:latin typeface="Times New Roman" pitchFamily="18" charset="0"/>
                <a:cs typeface="Times New Roman" pitchFamily="18" charset="0"/>
              </a:rPr>
              <a:t> Brodsky obtains the American nationality. Since the beginning of the 1980th years it becomes not only a considerable figure of the Russian poetic abroad, but more and more, thanks to English-speaking prose, the world famous writer. Convinced of the great clearing, creative force of poetry, Brodsky fights for that "collections of verses lay at a bed near aspirin and the bible".</a:t>
            </a:r>
            <a:endParaRPr lang="ru-RU" sz="2400" dirty="0">
              <a:latin typeface="Times New Roman" pitchFamily="18" charset="0"/>
              <a:cs typeface="Times New Roman" pitchFamily="18" charset="0"/>
            </a:endParaRPr>
          </a:p>
        </p:txBody>
      </p:sp>
      <p:pic>
        <p:nvPicPr>
          <p:cNvPr id="122882" name="Picture 2" descr="C:\Documents and Settings\Ксения\Рабочий стол\бродский\68154_1.jpg"/>
          <p:cNvPicPr>
            <a:picLocks noChangeAspect="1" noChangeArrowheads="1"/>
          </p:cNvPicPr>
          <p:nvPr/>
        </p:nvPicPr>
        <p:blipFill>
          <a:blip r:embed="rId4" cstate="email"/>
          <a:srcRect/>
          <a:stretch>
            <a:fillRect/>
          </a:stretch>
        </p:blipFill>
        <p:spPr bwMode="auto">
          <a:xfrm>
            <a:off x="642910" y="4572008"/>
            <a:ext cx="1309631" cy="2156172"/>
          </a:xfrm>
          <a:prstGeom prst="rect">
            <a:avLst/>
          </a:prstGeom>
          <a:ln>
            <a:noFill/>
          </a:ln>
          <a:effectLst>
            <a:outerShdw blurRad="292100" dist="139700" dir="2700000" algn="tl" rotWithShape="0">
              <a:srgbClr val="333333">
                <a:alpha val="65000"/>
              </a:srgbClr>
            </a:outerShdw>
          </a:effectLst>
        </p:spPr>
      </p:pic>
      <p:pic>
        <p:nvPicPr>
          <p:cNvPr id="122885" name="Picture 5" descr="C:\Documents and Settings\Ксения\Рабочий стол\бродский\00-11-041-87.jpg"/>
          <p:cNvPicPr>
            <a:picLocks noChangeAspect="1" noChangeArrowheads="1"/>
          </p:cNvPicPr>
          <p:nvPr/>
        </p:nvPicPr>
        <p:blipFill>
          <a:blip r:embed="rId5" cstate="email"/>
          <a:srcRect/>
          <a:stretch>
            <a:fillRect/>
          </a:stretch>
        </p:blipFill>
        <p:spPr bwMode="auto">
          <a:xfrm>
            <a:off x="7358082" y="4143380"/>
            <a:ext cx="1571604" cy="2593822"/>
          </a:xfrm>
          <a:prstGeom prst="rect">
            <a:avLst/>
          </a:prstGeom>
          <a:ln>
            <a:noFill/>
          </a:ln>
          <a:effectLst>
            <a:outerShdw blurRad="292100" dist="139700" dir="2700000" algn="tl" rotWithShape="0">
              <a:srgbClr val="333333">
                <a:alpha val="65000"/>
              </a:srgbClr>
            </a:outerShdw>
          </a:effectLst>
        </p:spPr>
      </p:pic>
      <p:pic>
        <p:nvPicPr>
          <p:cNvPr id="122886" name="Picture 6" descr="C:\Documents and Settings\Ксения\Рабочий стол\бродский\d8d5cdf3e543785433a537be9c16aae5.jpg"/>
          <p:cNvPicPr>
            <a:picLocks noChangeAspect="1" noChangeArrowheads="1"/>
          </p:cNvPicPr>
          <p:nvPr/>
        </p:nvPicPr>
        <p:blipFill>
          <a:blip r:embed="rId6" cstate="email"/>
          <a:srcRect/>
          <a:stretch>
            <a:fillRect/>
          </a:stretch>
        </p:blipFill>
        <p:spPr bwMode="auto">
          <a:xfrm>
            <a:off x="2285984" y="4572008"/>
            <a:ext cx="1428760" cy="2164401"/>
          </a:xfrm>
          <a:prstGeom prst="rect">
            <a:avLst/>
          </a:prstGeom>
          <a:ln>
            <a:noFill/>
          </a:ln>
          <a:effectLst>
            <a:outerShdw blurRad="292100" dist="139700" dir="2700000" algn="tl" rotWithShape="0">
              <a:srgbClr val="333333">
                <a:alpha val="65000"/>
              </a:srgbClr>
            </a:outerShdw>
          </a:effectLst>
        </p:spPr>
      </p:pic>
      <p:pic>
        <p:nvPicPr>
          <p:cNvPr id="122887" name="Picture 7" descr="C:\Documents and Settings\Ксения\Рабочий стол\бродский\brodsky1.jpg"/>
          <p:cNvPicPr>
            <a:picLocks noChangeAspect="1" noChangeArrowheads="1"/>
          </p:cNvPicPr>
          <p:nvPr/>
        </p:nvPicPr>
        <p:blipFill>
          <a:blip r:embed="rId7" cstate="email"/>
          <a:srcRect/>
          <a:stretch>
            <a:fillRect/>
          </a:stretch>
        </p:blipFill>
        <p:spPr bwMode="auto">
          <a:xfrm>
            <a:off x="4071934" y="4572008"/>
            <a:ext cx="1428760" cy="2143140"/>
          </a:xfrm>
          <a:prstGeom prst="rect">
            <a:avLst/>
          </a:prstGeom>
          <a:ln>
            <a:noFill/>
          </a:ln>
          <a:effectLst>
            <a:outerShdw blurRad="292100" dist="139700" dir="2700000" algn="tl" rotWithShape="0">
              <a:srgbClr val="333333">
                <a:alpha val="65000"/>
              </a:srgbClr>
            </a:outerShdw>
          </a:effectLst>
        </p:spPr>
      </p:pic>
      <p:pic>
        <p:nvPicPr>
          <p:cNvPr id="122888" name="Picture 8" descr="C:\Documents and Settings\Ксения\Рабочий стол\бродский\p1264385.jpg"/>
          <p:cNvPicPr>
            <a:picLocks noChangeAspect="1" noChangeArrowheads="1"/>
          </p:cNvPicPr>
          <p:nvPr/>
        </p:nvPicPr>
        <p:blipFill>
          <a:blip r:embed="rId8" cstate="email"/>
          <a:srcRect/>
          <a:stretch>
            <a:fillRect/>
          </a:stretch>
        </p:blipFill>
        <p:spPr bwMode="auto">
          <a:xfrm>
            <a:off x="5761891" y="4572008"/>
            <a:ext cx="1338021" cy="2143140"/>
          </a:xfrm>
          <a:prstGeom prst="rect">
            <a:avLst/>
          </a:prstGeom>
          <a:ln>
            <a:noFill/>
          </a:ln>
          <a:effectLst>
            <a:outerShdw blurRad="292100" dist="139700" dir="2700000" algn="tl" rotWithShape="0">
              <a:srgbClr val="333333">
                <a:alpha val="65000"/>
              </a:srgbClr>
            </a:outerShdw>
          </a:effectLst>
        </p:spPr>
      </p:pic>
      <p:pic>
        <p:nvPicPr>
          <p:cNvPr id="10" name="Я входил вместо....mp3">
            <a:hlinkClick r:id="" action="ppaction://media"/>
          </p:cNvPr>
          <p:cNvPicPr>
            <a:picLocks noRot="1" noChangeAspect="1"/>
          </p:cNvPicPr>
          <p:nvPr>
            <a:audioFile r:link="rId1"/>
          </p:nvPr>
        </p:nvPicPr>
        <p:blipFill>
          <a:blip r:embed="rId9" cstate="email"/>
          <a:stretch>
            <a:fillRect/>
          </a:stretch>
        </p:blipFill>
        <p:spPr>
          <a:xfrm>
            <a:off x="142844" y="6072206"/>
            <a:ext cx="304800" cy="304800"/>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childTnLst>
                          </p:cTn>
                        </p:par>
                        <p:par>
                          <p:cTn id="12" fill="hold">
                            <p:stCondLst>
                              <p:cond delay="4000"/>
                            </p:stCondLst>
                            <p:childTnLst>
                              <p:par>
                                <p:cTn id="13" presetID="21" presetClass="entr" presetSubtype="4" fill="hold" nodeType="afterEffect">
                                  <p:stCondLst>
                                    <p:cond delay="0"/>
                                  </p:stCondLst>
                                  <p:childTnLst>
                                    <p:set>
                                      <p:cBhvr>
                                        <p:cTn id="14" dur="1" fill="hold">
                                          <p:stCondLst>
                                            <p:cond delay="0"/>
                                          </p:stCondLst>
                                        </p:cTn>
                                        <p:tgtEl>
                                          <p:spTgt spid="122882"/>
                                        </p:tgtEl>
                                        <p:attrNameLst>
                                          <p:attrName>style.visibility</p:attrName>
                                        </p:attrNameLst>
                                      </p:cBhvr>
                                      <p:to>
                                        <p:strVal val="visible"/>
                                      </p:to>
                                    </p:set>
                                    <p:animEffect transition="in" filter="wheel(4)">
                                      <p:cBhvr>
                                        <p:cTn id="15" dur="2000"/>
                                        <p:tgtEl>
                                          <p:spTgt spid="122882"/>
                                        </p:tgtEl>
                                      </p:cBhvr>
                                    </p:animEffect>
                                  </p:childTnLst>
                                </p:cTn>
                              </p:par>
                              <p:par>
                                <p:cTn id="16" presetID="21" presetClass="entr" presetSubtype="4" fill="hold" nodeType="withEffect">
                                  <p:stCondLst>
                                    <p:cond delay="0"/>
                                  </p:stCondLst>
                                  <p:childTnLst>
                                    <p:set>
                                      <p:cBhvr>
                                        <p:cTn id="17" dur="1" fill="hold">
                                          <p:stCondLst>
                                            <p:cond delay="0"/>
                                          </p:stCondLst>
                                        </p:cTn>
                                        <p:tgtEl>
                                          <p:spTgt spid="122886"/>
                                        </p:tgtEl>
                                        <p:attrNameLst>
                                          <p:attrName>style.visibility</p:attrName>
                                        </p:attrNameLst>
                                      </p:cBhvr>
                                      <p:to>
                                        <p:strVal val="visible"/>
                                      </p:to>
                                    </p:set>
                                    <p:animEffect transition="in" filter="wheel(4)">
                                      <p:cBhvr>
                                        <p:cTn id="18" dur="2000"/>
                                        <p:tgtEl>
                                          <p:spTgt spid="122886"/>
                                        </p:tgtEl>
                                      </p:cBhvr>
                                    </p:animEffect>
                                  </p:childTnLst>
                                </p:cTn>
                              </p:par>
                              <p:par>
                                <p:cTn id="19" presetID="21" presetClass="entr" presetSubtype="4" fill="hold" nodeType="withEffect">
                                  <p:stCondLst>
                                    <p:cond delay="0"/>
                                  </p:stCondLst>
                                  <p:childTnLst>
                                    <p:set>
                                      <p:cBhvr>
                                        <p:cTn id="20" dur="1" fill="hold">
                                          <p:stCondLst>
                                            <p:cond delay="0"/>
                                          </p:stCondLst>
                                        </p:cTn>
                                        <p:tgtEl>
                                          <p:spTgt spid="122887"/>
                                        </p:tgtEl>
                                        <p:attrNameLst>
                                          <p:attrName>style.visibility</p:attrName>
                                        </p:attrNameLst>
                                      </p:cBhvr>
                                      <p:to>
                                        <p:strVal val="visible"/>
                                      </p:to>
                                    </p:set>
                                    <p:animEffect transition="in" filter="wheel(4)">
                                      <p:cBhvr>
                                        <p:cTn id="21" dur="2000"/>
                                        <p:tgtEl>
                                          <p:spTgt spid="122887"/>
                                        </p:tgtEl>
                                      </p:cBhvr>
                                    </p:animEffect>
                                  </p:childTnLst>
                                </p:cTn>
                              </p:par>
                              <p:par>
                                <p:cTn id="22" presetID="21" presetClass="entr" presetSubtype="4" fill="hold" nodeType="withEffect">
                                  <p:stCondLst>
                                    <p:cond delay="0"/>
                                  </p:stCondLst>
                                  <p:childTnLst>
                                    <p:set>
                                      <p:cBhvr>
                                        <p:cTn id="23" dur="1" fill="hold">
                                          <p:stCondLst>
                                            <p:cond delay="0"/>
                                          </p:stCondLst>
                                        </p:cTn>
                                        <p:tgtEl>
                                          <p:spTgt spid="122888"/>
                                        </p:tgtEl>
                                        <p:attrNameLst>
                                          <p:attrName>style.visibility</p:attrName>
                                        </p:attrNameLst>
                                      </p:cBhvr>
                                      <p:to>
                                        <p:strVal val="visible"/>
                                      </p:to>
                                    </p:set>
                                    <p:animEffect transition="in" filter="wheel(4)">
                                      <p:cBhvr>
                                        <p:cTn id="24" dur="2000"/>
                                        <p:tgtEl>
                                          <p:spTgt spid="122888"/>
                                        </p:tgtEl>
                                      </p:cBhvr>
                                    </p:animEffect>
                                  </p:childTnLst>
                                </p:cTn>
                              </p:par>
                              <p:par>
                                <p:cTn id="25" presetID="21" presetClass="entr" presetSubtype="4" fill="hold" nodeType="withEffect">
                                  <p:stCondLst>
                                    <p:cond delay="0"/>
                                  </p:stCondLst>
                                  <p:childTnLst>
                                    <p:set>
                                      <p:cBhvr>
                                        <p:cTn id="26" dur="1" fill="hold">
                                          <p:stCondLst>
                                            <p:cond delay="0"/>
                                          </p:stCondLst>
                                        </p:cTn>
                                        <p:tgtEl>
                                          <p:spTgt spid="122885"/>
                                        </p:tgtEl>
                                        <p:attrNameLst>
                                          <p:attrName>style.visibility</p:attrName>
                                        </p:attrNameLst>
                                      </p:cBhvr>
                                      <p:to>
                                        <p:strVal val="visible"/>
                                      </p:to>
                                    </p:set>
                                    <p:animEffect transition="in" filter="wheel(4)">
                                      <p:cBhvr>
                                        <p:cTn id="27" dur="2000"/>
                                        <p:tgtEl>
                                          <p:spTgt spid="12288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68159" fill="hold"/>
                                        <p:tgtEl>
                                          <p:spTgt spid="10"/>
                                        </p:tgtEl>
                                      </p:cBhvr>
                                    </p:cmd>
                                  </p:childTnLst>
                                </p:cTn>
                              </p:par>
                            </p:childTnLst>
                          </p:cTn>
                        </p:par>
                      </p:childTnLst>
                    </p:cTn>
                  </p:par>
                </p:childTnLst>
              </p:cTn>
              <p:nextCondLst>
                <p:cond evt="onClick" delay="0">
                  <p:tgtEl>
                    <p:spTgt spid="10"/>
                  </p:tgtEl>
                </p:cond>
              </p:nextCondLst>
            </p:seq>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7158" y="214290"/>
            <a:ext cx="8382000" cy="1661993"/>
          </a:xfrm>
        </p:spPr>
        <p:txBody>
          <a:bodyPr/>
          <a:lstStyle/>
          <a:p>
            <a:r>
              <a:rPr lang="ru-RU" sz="3600" b="1" dirty="0" smtClean="0">
                <a:solidFill>
                  <a:srgbClr val="C00000"/>
                </a:solidFill>
                <a:latin typeface="Times New Roman" pitchFamily="18" charset="0"/>
                <a:cs typeface="Times New Roman" pitchFamily="18" charset="0"/>
              </a:rPr>
              <a:t>«Не в том суть жизни, что в ней есть, </a:t>
            </a:r>
            <a:br>
              <a:rPr lang="ru-RU" sz="3600" b="1" dirty="0" smtClean="0">
                <a:solidFill>
                  <a:srgbClr val="C00000"/>
                </a:solidFill>
                <a:latin typeface="Times New Roman" pitchFamily="18" charset="0"/>
                <a:cs typeface="Times New Roman" pitchFamily="18" charset="0"/>
              </a:rPr>
            </a:br>
            <a:r>
              <a:rPr lang="ru-RU" sz="3600" b="1" dirty="0" smtClean="0">
                <a:solidFill>
                  <a:srgbClr val="C00000"/>
                </a:solidFill>
                <a:latin typeface="Times New Roman" pitchFamily="18" charset="0"/>
                <a:cs typeface="Times New Roman" pitchFamily="18" charset="0"/>
              </a:rPr>
              <a:t>но в вере в то, что в ней должно быть.»</a:t>
            </a:r>
            <a:r>
              <a:rPr lang="ru-RU" b="1" dirty="0" smtClean="0">
                <a:solidFill>
                  <a:srgbClr val="C00000"/>
                </a:solidFill>
                <a:latin typeface="Times New Roman" pitchFamily="18" charset="0"/>
                <a:cs typeface="Times New Roman" pitchFamily="18" charset="0"/>
              </a:rPr>
              <a:t/>
            </a:r>
            <a:br>
              <a:rPr lang="ru-RU" b="1" dirty="0" smtClean="0">
                <a:solidFill>
                  <a:srgbClr val="C00000"/>
                </a:solidFill>
                <a:latin typeface="Times New Roman" pitchFamily="18" charset="0"/>
                <a:cs typeface="Times New Roman" pitchFamily="18" charset="0"/>
              </a:rPr>
            </a:br>
            <a:endParaRPr lang="ru-RU" dirty="0"/>
          </a:p>
        </p:txBody>
      </p:sp>
      <p:sp>
        <p:nvSpPr>
          <p:cNvPr id="9" name="Содержимое 8"/>
          <p:cNvSpPr>
            <a:spLocks noGrp="1"/>
          </p:cNvSpPr>
          <p:nvPr>
            <p:ph sz="half" idx="1"/>
          </p:nvPr>
        </p:nvSpPr>
        <p:spPr>
          <a:xfrm>
            <a:off x="142844" y="1411552"/>
            <a:ext cx="4929222" cy="4610493"/>
          </a:xfrm>
        </p:spPr>
        <p:txBody>
          <a:bodyPr/>
          <a:lstStyle/>
          <a:p>
            <a:pPr>
              <a:buNone/>
            </a:pPr>
            <a:r>
              <a:rPr lang="ru-RU" sz="6600" b="1" dirty="0" smtClean="0"/>
              <a:t> </a:t>
            </a:r>
            <a:r>
              <a:rPr lang="ru-RU" b="1" dirty="0" smtClean="0">
                <a:solidFill>
                  <a:srgbClr val="C00000"/>
                </a:solidFill>
              </a:rPr>
              <a:t>                                  </a:t>
            </a:r>
            <a:r>
              <a:rPr lang="ru-RU" sz="3200" b="1" i="1" dirty="0" smtClean="0">
                <a:solidFill>
                  <a:srgbClr val="C00000"/>
                </a:solidFill>
                <a:latin typeface="Times New Roman" pitchFamily="18" charset="0"/>
                <a:cs typeface="Times New Roman" pitchFamily="18" charset="0"/>
              </a:rPr>
              <a:t>«Сияние русского ямба </a:t>
            </a:r>
          </a:p>
          <a:p>
            <a:pPr>
              <a:buNone/>
            </a:pPr>
            <a:r>
              <a:rPr lang="ru-RU" sz="3200" b="1" i="1" dirty="0" smtClean="0">
                <a:solidFill>
                  <a:srgbClr val="C00000"/>
                </a:solidFill>
                <a:latin typeface="Times New Roman" pitchFamily="18" charset="0"/>
                <a:cs typeface="Times New Roman" pitchFamily="18" charset="0"/>
              </a:rPr>
              <a:t>упорней и жгучей огня, </a:t>
            </a:r>
            <a:endParaRPr lang="ru-RU" sz="3200" b="1" dirty="0" smtClean="0">
              <a:solidFill>
                <a:srgbClr val="C00000"/>
              </a:solidFill>
              <a:latin typeface="Times New Roman" pitchFamily="18" charset="0"/>
              <a:cs typeface="Times New Roman" pitchFamily="18" charset="0"/>
            </a:endParaRPr>
          </a:p>
          <a:p>
            <a:pPr>
              <a:buNone/>
            </a:pPr>
            <a:r>
              <a:rPr lang="ru-RU" sz="3200" b="1" i="1" dirty="0" smtClean="0">
                <a:solidFill>
                  <a:srgbClr val="C00000"/>
                </a:solidFill>
                <a:latin typeface="Times New Roman" pitchFamily="18" charset="0"/>
                <a:cs typeface="Times New Roman" pitchFamily="18" charset="0"/>
              </a:rPr>
              <a:t>как самая лучшая лампа, </a:t>
            </a:r>
            <a:endParaRPr lang="ru-RU" sz="3200" b="1" dirty="0" smtClean="0">
              <a:solidFill>
                <a:srgbClr val="C00000"/>
              </a:solidFill>
              <a:latin typeface="Times New Roman" pitchFamily="18" charset="0"/>
              <a:cs typeface="Times New Roman" pitchFamily="18" charset="0"/>
            </a:endParaRPr>
          </a:p>
          <a:p>
            <a:pPr>
              <a:buNone/>
            </a:pPr>
            <a:r>
              <a:rPr lang="ru-RU" sz="3200" b="1" i="1" dirty="0" smtClean="0">
                <a:solidFill>
                  <a:srgbClr val="C00000"/>
                </a:solidFill>
                <a:latin typeface="Times New Roman" pitchFamily="18" charset="0"/>
                <a:cs typeface="Times New Roman" pitchFamily="18" charset="0"/>
              </a:rPr>
              <a:t>в ночи освещает меня…»</a:t>
            </a:r>
          </a:p>
          <a:p>
            <a:pPr algn="r">
              <a:buNone/>
            </a:pPr>
            <a:r>
              <a:rPr lang="ru-RU" sz="3200" b="1" i="1" dirty="0" smtClean="0">
                <a:solidFill>
                  <a:srgbClr val="C00000"/>
                </a:solidFill>
                <a:latin typeface="Times New Roman" pitchFamily="18" charset="0"/>
                <a:cs typeface="Times New Roman" pitchFamily="18" charset="0"/>
              </a:rPr>
              <a:t>                                                       И.Бродский.</a:t>
            </a:r>
            <a:r>
              <a:rPr lang="ru-RU" sz="3200" b="1" dirty="0" smtClean="0">
                <a:solidFill>
                  <a:srgbClr val="C00000"/>
                </a:solidFill>
                <a:latin typeface="Times New Roman" pitchFamily="18" charset="0"/>
                <a:cs typeface="Times New Roman" pitchFamily="18" charset="0"/>
              </a:rPr>
              <a:t> </a:t>
            </a:r>
          </a:p>
          <a:p>
            <a:pPr>
              <a:buNone/>
            </a:pPr>
            <a:r>
              <a:rPr lang="ru-RU" sz="2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algn="ctr">
              <a:buNone/>
            </a:pPr>
            <a:endParaRPr lang="ru-RU" sz="1400" dirty="0">
              <a:solidFill>
                <a:schemeClr val="tx2"/>
              </a:solidFill>
            </a:endParaRPr>
          </a:p>
        </p:txBody>
      </p:sp>
      <p:sp>
        <p:nvSpPr>
          <p:cNvPr id="4" name="Содержимое 3"/>
          <p:cNvSpPr>
            <a:spLocks noGrp="1"/>
          </p:cNvSpPr>
          <p:nvPr>
            <p:ph sz="half" idx="2"/>
          </p:nvPr>
        </p:nvSpPr>
        <p:spPr/>
        <p:txBody>
          <a:bodyPr/>
          <a:lstStyle/>
          <a:p>
            <a:endParaRPr lang="ru-RU"/>
          </a:p>
        </p:txBody>
      </p:sp>
      <p:pic>
        <p:nvPicPr>
          <p:cNvPr id="1026" name="Picture 2" descr="brodsky"/>
          <p:cNvPicPr>
            <a:picLocks noChangeAspect="1" noChangeArrowheads="1"/>
          </p:cNvPicPr>
          <p:nvPr/>
        </p:nvPicPr>
        <p:blipFill>
          <a:blip r:embed="rId2"/>
          <a:srcRect/>
          <a:stretch>
            <a:fillRect/>
          </a:stretch>
        </p:blipFill>
        <p:spPr bwMode="auto">
          <a:xfrm>
            <a:off x="5286380" y="1357298"/>
            <a:ext cx="3429024" cy="5120812"/>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diamond(in)">
                                      <p:cBhvr>
                                        <p:cTn id="10" dur="2000"/>
                                        <p:tgtEl>
                                          <p:spTgt spid="9">
                                            <p:txEl>
                                              <p:pRg st="0" end="0"/>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diamond(in)">
                                      <p:cBhvr>
                                        <p:cTn id="13" dur="2000"/>
                                        <p:tgtEl>
                                          <p:spTgt spid="9">
                                            <p:txEl>
                                              <p:pRg st="1" end="1"/>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diamond(in)">
                                      <p:cBhvr>
                                        <p:cTn id="16" dur="2000"/>
                                        <p:tgtEl>
                                          <p:spTgt spid="9">
                                            <p:txEl>
                                              <p:pRg st="2" end="2"/>
                                            </p:txEl>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diamond(in)">
                                      <p:cBhvr>
                                        <p:cTn id="19" dur="2000"/>
                                        <p:tgtEl>
                                          <p:spTgt spid="9">
                                            <p:txEl>
                                              <p:pRg st="3" end="3"/>
                                            </p:txEl>
                                          </p:spTgt>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diamond(in)">
                                      <p:cBhvr>
                                        <p:cTn id="22" dur="2000"/>
                                        <p:tgtEl>
                                          <p:spTgt spid="9">
                                            <p:txEl>
                                              <p:pRg st="4" end="4"/>
                                            </p:txEl>
                                          </p:spTgt>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Effect transition="in" filter="diamond(in)">
                                      <p:cBhvr>
                                        <p:cTn id="25" dur="2000"/>
                                        <p:tgtEl>
                                          <p:spTgt spid="9">
                                            <p:txEl>
                                              <p:pRg st="5" end="5"/>
                                            </p:txEl>
                                          </p:spTgt>
                                        </p:tgtEl>
                                      </p:cBhvr>
                                    </p:animEffect>
                                  </p:childTnLst>
                                </p:cTn>
                              </p:par>
                            </p:childTnLst>
                          </p:cTn>
                        </p:par>
                        <p:par>
                          <p:cTn id="26" fill="hold">
                            <p:stCondLst>
                              <p:cond delay="2000"/>
                            </p:stCondLst>
                            <p:childTnLst>
                              <p:par>
                                <p:cTn id="27" presetID="53" presetClass="entr" presetSubtype="0" fill="hold" nodeType="after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2000" fill="hold"/>
                                        <p:tgtEl>
                                          <p:spTgt spid="1026"/>
                                        </p:tgtEl>
                                        <p:attrNameLst>
                                          <p:attrName>ppt_w</p:attrName>
                                        </p:attrNameLst>
                                      </p:cBhvr>
                                      <p:tavLst>
                                        <p:tav tm="0">
                                          <p:val>
                                            <p:fltVal val="0"/>
                                          </p:val>
                                        </p:tav>
                                        <p:tav tm="100000">
                                          <p:val>
                                            <p:strVal val="#ppt_w"/>
                                          </p:val>
                                        </p:tav>
                                      </p:tavLst>
                                    </p:anim>
                                    <p:anim calcmode="lin" valueType="num">
                                      <p:cBhvr>
                                        <p:cTn id="30" dur="2000" fill="hold"/>
                                        <p:tgtEl>
                                          <p:spTgt spid="1026"/>
                                        </p:tgtEl>
                                        <p:attrNameLst>
                                          <p:attrName>ppt_h</p:attrName>
                                        </p:attrNameLst>
                                      </p:cBhvr>
                                      <p:tavLst>
                                        <p:tav tm="0">
                                          <p:val>
                                            <p:fltVal val="0"/>
                                          </p:val>
                                        </p:tav>
                                        <p:tav tm="100000">
                                          <p:val>
                                            <p:strVal val="#ppt_h"/>
                                          </p:val>
                                        </p:tav>
                                      </p:tavLst>
                                    </p:anim>
                                    <p:animEffect transition="in" filter="fade">
                                      <p:cBhvr>
                                        <p:cTn id="3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C:\Documents and Settings\Ксения\Рабочий стол\бродский\BrodskyMarried.jpg"/>
          <p:cNvPicPr>
            <a:picLocks noChangeAspect="1" noChangeArrowheads="1"/>
          </p:cNvPicPr>
          <p:nvPr/>
        </p:nvPicPr>
        <p:blipFill>
          <a:blip r:embed="rId2"/>
          <a:srcRect/>
          <a:stretch>
            <a:fillRect/>
          </a:stretch>
        </p:blipFill>
        <p:spPr bwMode="auto">
          <a:xfrm>
            <a:off x="0" y="214290"/>
            <a:ext cx="9127654" cy="641978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26978"/>
                                        </p:tgtEl>
                                        <p:attrNameLst>
                                          <p:attrName>style.visibility</p:attrName>
                                        </p:attrNameLst>
                                      </p:cBhvr>
                                      <p:to>
                                        <p:strVal val="visible"/>
                                      </p:to>
                                    </p:set>
                                    <p:anim calcmode="lin" valueType="num">
                                      <p:cBhvr>
                                        <p:cTn id="7" dur="2000" fill="hold"/>
                                        <p:tgtEl>
                                          <p:spTgt spid="126978"/>
                                        </p:tgtEl>
                                        <p:attrNameLst>
                                          <p:attrName>ppt_w</p:attrName>
                                        </p:attrNameLst>
                                      </p:cBhvr>
                                      <p:tavLst>
                                        <p:tav tm="0">
                                          <p:val>
                                            <p:fltVal val="0"/>
                                          </p:val>
                                        </p:tav>
                                        <p:tav tm="100000">
                                          <p:val>
                                            <p:strVal val="#ppt_w"/>
                                          </p:val>
                                        </p:tav>
                                      </p:tavLst>
                                    </p:anim>
                                    <p:anim calcmode="lin" valueType="num">
                                      <p:cBhvr>
                                        <p:cTn id="8" dur="2000" fill="hold"/>
                                        <p:tgtEl>
                                          <p:spTgt spid="126978"/>
                                        </p:tgtEl>
                                        <p:attrNameLst>
                                          <p:attrName>ppt_h</p:attrName>
                                        </p:attrNameLst>
                                      </p:cBhvr>
                                      <p:tavLst>
                                        <p:tav tm="0">
                                          <p:val>
                                            <p:fltVal val="0"/>
                                          </p:val>
                                        </p:tav>
                                        <p:tav tm="100000">
                                          <p:val>
                                            <p:strVal val="#ppt_h"/>
                                          </p:val>
                                        </p:tav>
                                      </p:tavLst>
                                    </p:anim>
                                    <p:animEffect transition="in" filter="fade">
                                      <p:cBhvr>
                                        <p:cTn id="9" dur="2000"/>
                                        <p:tgtEl>
                                          <p:spTgt spid="126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4294967295"/>
          </p:nvPr>
        </p:nvSpPr>
        <p:spPr>
          <a:xfrm>
            <a:off x="0" y="142874"/>
            <a:ext cx="9144000" cy="2326791"/>
          </a:xfrm>
        </p:spPr>
        <p:txBody>
          <a:bodyPr/>
          <a:lstStyle/>
          <a:p>
            <a:pPr>
              <a:buNone/>
            </a:pPr>
            <a:r>
              <a:rPr lang="en-US" sz="2400" b="1" dirty="0">
                <a:latin typeface="Times New Roman" pitchFamily="18" charset="0"/>
                <a:cs typeface="Times New Roman" pitchFamily="18" charset="0"/>
              </a:rPr>
              <a:t>On October 22, 1987 the Swedish academy declared a name of the next Nobel winner in literature. </a:t>
            </a:r>
            <a:r>
              <a:rPr lang="en-US" sz="2400" b="1" dirty="0" err="1">
                <a:latin typeface="Times New Roman" pitchFamily="18" charset="0"/>
                <a:cs typeface="Times New Roman" pitchFamily="18" charset="0"/>
              </a:rPr>
              <a:t>Iosif</a:t>
            </a:r>
            <a:r>
              <a:rPr lang="en-US" sz="2400" b="1" dirty="0">
                <a:latin typeface="Times New Roman" pitchFamily="18" charset="0"/>
                <a:cs typeface="Times New Roman" pitchFamily="18" charset="0"/>
              </a:rPr>
              <a:t> Brodsky became him. He is the fifth Russian writer after I. Bunin (1933), B. Parsnip (1958), M. </a:t>
            </a:r>
            <a:r>
              <a:rPr lang="en-US" sz="2400" b="1" dirty="0" err="1">
                <a:latin typeface="Times New Roman" pitchFamily="18" charset="0"/>
                <a:cs typeface="Times New Roman" pitchFamily="18" charset="0"/>
              </a:rPr>
              <a:t>Sholokhova</a:t>
            </a:r>
            <a:r>
              <a:rPr lang="en-US" sz="2400" b="1" dirty="0">
                <a:latin typeface="Times New Roman" pitchFamily="18" charset="0"/>
                <a:cs typeface="Times New Roman" pitchFamily="18" charset="0"/>
              </a:rPr>
              <a:t> (1965) and </a:t>
            </a:r>
            <a:r>
              <a:rPr lang="en-US" sz="2400" b="1" dirty="0" err="1">
                <a:latin typeface="Times New Roman" pitchFamily="18" charset="0"/>
                <a:cs typeface="Times New Roman" pitchFamily="18" charset="0"/>
              </a:rPr>
              <a:t>A.Solzhenitsina</a:t>
            </a:r>
            <a:r>
              <a:rPr lang="en-US" sz="2400" b="1" dirty="0">
                <a:latin typeface="Times New Roman" pitchFamily="18" charset="0"/>
                <a:cs typeface="Times New Roman" pitchFamily="18" charset="0"/>
              </a:rPr>
              <a:t> (1970), received this high award. Brodsky became one of the youngest Nobel winners in literature.</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pic>
        <p:nvPicPr>
          <p:cNvPr id="203778" name="Picture 2" descr="image001"/>
          <p:cNvPicPr>
            <a:picLocks noChangeAspect="1" noChangeArrowheads="1"/>
          </p:cNvPicPr>
          <p:nvPr/>
        </p:nvPicPr>
        <p:blipFill>
          <a:blip r:embed="rId2"/>
          <a:srcRect/>
          <a:stretch>
            <a:fillRect/>
          </a:stretch>
        </p:blipFill>
        <p:spPr bwMode="auto">
          <a:xfrm>
            <a:off x="4786314" y="2428868"/>
            <a:ext cx="4286280" cy="4286280"/>
          </a:xfrm>
          <a:prstGeom prst="rect">
            <a:avLst/>
          </a:prstGeom>
          <a:ln>
            <a:noFill/>
          </a:ln>
          <a:effectLst>
            <a:softEdge rad="112500"/>
          </a:effectLst>
        </p:spPr>
      </p:pic>
      <p:pic>
        <p:nvPicPr>
          <p:cNvPr id="203779" name="Picture 3" descr="brods6"/>
          <p:cNvPicPr>
            <a:picLocks noChangeAspect="1" noChangeArrowheads="1"/>
          </p:cNvPicPr>
          <p:nvPr/>
        </p:nvPicPr>
        <p:blipFill>
          <a:blip r:embed="rId3" cstate="email"/>
          <a:srcRect/>
          <a:stretch>
            <a:fillRect/>
          </a:stretch>
        </p:blipFill>
        <p:spPr bwMode="auto">
          <a:xfrm>
            <a:off x="161518" y="2714620"/>
            <a:ext cx="4591457" cy="3429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203779"/>
                                        </p:tgtEl>
                                        <p:attrNameLst>
                                          <p:attrName>style.visibility</p:attrName>
                                        </p:attrNameLst>
                                      </p:cBhvr>
                                      <p:to>
                                        <p:strVal val="visible"/>
                                      </p:to>
                                    </p:set>
                                    <p:animEffect transition="in" filter="diamond(in)">
                                      <p:cBhvr>
                                        <p:cTn id="11" dur="2000"/>
                                        <p:tgtEl>
                                          <p:spTgt spid="203779"/>
                                        </p:tgtEl>
                                      </p:cBhvr>
                                    </p:animEffect>
                                  </p:childTnLst>
                                </p:cTn>
                              </p:par>
                              <p:par>
                                <p:cTn id="12" presetID="21" presetClass="entr" presetSubtype="4" fill="hold" nodeType="withEffect">
                                  <p:stCondLst>
                                    <p:cond delay="0"/>
                                  </p:stCondLst>
                                  <p:childTnLst>
                                    <p:set>
                                      <p:cBhvr>
                                        <p:cTn id="13" dur="1" fill="hold">
                                          <p:stCondLst>
                                            <p:cond delay="0"/>
                                          </p:stCondLst>
                                        </p:cTn>
                                        <p:tgtEl>
                                          <p:spTgt spid="203778"/>
                                        </p:tgtEl>
                                        <p:attrNameLst>
                                          <p:attrName>style.visibility</p:attrName>
                                        </p:attrNameLst>
                                      </p:cBhvr>
                                      <p:to>
                                        <p:strVal val="visible"/>
                                      </p:to>
                                    </p:set>
                                    <p:animEffect transition="in" filter="wheel(4)">
                                      <p:cBhvr>
                                        <p:cTn id="14" dur="2000"/>
                                        <p:tgtEl>
                                          <p:spTgt spid="203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4294967295"/>
          </p:nvPr>
        </p:nvSpPr>
        <p:spPr>
          <a:xfrm>
            <a:off x="207089" y="116632"/>
            <a:ext cx="8929718" cy="4001095"/>
          </a:xfrm>
        </p:spPr>
        <p:txBody>
          <a:bodyPr/>
          <a:lstStyle/>
          <a:p>
            <a:pPr>
              <a:buNone/>
            </a:pPr>
            <a:r>
              <a:rPr lang="en-US" sz="2000" dirty="0"/>
              <a:t>After award of the Nobel Prize to it</a:t>
            </a:r>
          </a:p>
          <a:p>
            <a:pPr>
              <a:buNone/>
            </a:pPr>
            <a:r>
              <a:rPr lang="en-US" sz="2000" dirty="0"/>
              <a:t>its verses and poems began to extend widely and in</a:t>
            </a:r>
          </a:p>
          <a:p>
            <a:pPr>
              <a:buNone/>
            </a:pPr>
            <a:r>
              <a:rPr lang="en-US" sz="2000" dirty="0"/>
              <a:t>Russia. Some its meetings were published even</a:t>
            </a:r>
          </a:p>
          <a:p>
            <a:pPr>
              <a:buNone/>
            </a:pPr>
            <a:r>
              <a:rPr lang="en-US" sz="2000" dirty="0"/>
              <a:t>compositions. From the middle of the 1980th years Brodsky's creativity</a:t>
            </a:r>
          </a:p>
          <a:p>
            <a:pPr>
              <a:buNone/>
            </a:pPr>
            <a:r>
              <a:rPr lang="en-US" sz="2000" dirty="0"/>
              <a:t>becomes a subject of fascinating studying: leave</a:t>
            </a:r>
          </a:p>
          <a:p>
            <a:pPr>
              <a:buNone/>
            </a:pPr>
            <a:r>
              <a:rPr lang="en-US" sz="2000" dirty="0"/>
              <a:t>works about its poetics. </a:t>
            </a:r>
          </a:p>
          <a:p>
            <a:pPr>
              <a:buNone/>
            </a:pPr>
            <a:r>
              <a:rPr lang="en-US" sz="2000" dirty="0"/>
              <a:t>           In the same years </a:t>
            </a:r>
            <a:r>
              <a:rPr lang="en-US" sz="2000" dirty="0" err="1"/>
              <a:t>Iosif</a:t>
            </a:r>
            <a:r>
              <a:rPr lang="en-US" sz="2000" dirty="0"/>
              <a:t> Brodsky collects the plentiful</a:t>
            </a:r>
          </a:p>
          <a:p>
            <a:pPr>
              <a:buNone/>
            </a:pPr>
            <a:r>
              <a:rPr lang="en-US" sz="2000" dirty="0"/>
              <a:t>crop of the numerous </a:t>
            </a:r>
          </a:p>
          <a:p>
            <a:pPr>
              <a:buNone/>
            </a:pPr>
            <a:r>
              <a:rPr lang="en-US" sz="2000" dirty="0"/>
              <a:t>awards, but, first of all,</a:t>
            </a:r>
          </a:p>
          <a:p>
            <a:pPr>
              <a:buNone/>
            </a:pPr>
            <a:r>
              <a:rPr lang="en-US" sz="2000" dirty="0"/>
              <a:t> as English-speaking author. </a:t>
            </a:r>
          </a:p>
          <a:p>
            <a:pPr>
              <a:buNone/>
            </a:pPr>
            <a:r>
              <a:rPr lang="en-US" sz="2000" dirty="0"/>
              <a:t>It receives a rank </a:t>
            </a:r>
          </a:p>
          <a:p>
            <a:pPr>
              <a:buNone/>
            </a:pPr>
            <a:r>
              <a:rPr lang="en-US" sz="2000" dirty="0"/>
              <a:t>"Poet winner of the USA" 1991.</a:t>
            </a:r>
            <a:endParaRPr lang="ru-RU" sz="2000" dirty="0"/>
          </a:p>
        </p:txBody>
      </p:sp>
      <p:pic>
        <p:nvPicPr>
          <p:cNvPr id="204802" name="Picture 2" descr="C:\Documents and Settings\Ксения\Рабочий стол\бродский\5. Np 1987.jpg"/>
          <p:cNvPicPr>
            <a:picLocks noChangeAspect="1" noChangeArrowheads="1"/>
          </p:cNvPicPr>
          <p:nvPr/>
        </p:nvPicPr>
        <p:blipFill>
          <a:blip r:embed="rId2" cstate="email"/>
          <a:srcRect/>
          <a:stretch>
            <a:fillRect/>
          </a:stretch>
        </p:blipFill>
        <p:spPr bwMode="auto">
          <a:xfrm>
            <a:off x="4500562" y="3071810"/>
            <a:ext cx="4529556" cy="335187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amond(in)">
                                      <p:cBhvr>
                                        <p:cTn id="19" dur="2000"/>
                                        <p:tgtEl>
                                          <p:spTgt spid="3">
                                            <p:txEl>
                                              <p:pRg st="4" end="4"/>
                                            </p:txEl>
                                          </p:spTgt>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2000"/>
                                        <p:tgtEl>
                                          <p:spTgt spid="3">
                                            <p:txEl>
                                              <p:pRg st="5" end="5"/>
                                            </p:txEl>
                                          </p:spTgt>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amond(in)">
                                      <p:cBhvr>
                                        <p:cTn id="25" dur="2000"/>
                                        <p:tgtEl>
                                          <p:spTgt spid="3">
                                            <p:txEl>
                                              <p:pRg st="6" end="6"/>
                                            </p:txEl>
                                          </p:spTgt>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amond(in)">
                                      <p:cBhvr>
                                        <p:cTn id="28" dur="2000"/>
                                        <p:tgtEl>
                                          <p:spTgt spid="3">
                                            <p:txEl>
                                              <p:pRg st="7" end="7"/>
                                            </p:txEl>
                                          </p:spTgt>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amond(in)">
                                      <p:cBhvr>
                                        <p:cTn id="31" dur="2000"/>
                                        <p:tgtEl>
                                          <p:spTgt spid="3">
                                            <p:txEl>
                                              <p:pRg st="8" end="8"/>
                                            </p:txEl>
                                          </p:spTgt>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diamond(in)">
                                      <p:cBhvr>
                                        <p:cTn id="34" dur="2000"/>
                                        <p:tgtEl>
                                          <p:spTgt spid="3">
                                            <p:txEl>
                                              <p:pRg st="9" end="9"/>
                                            </p:txEl>
                                          </p:spTgt>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diamond(in)">
                                      <p:cBhvr>
                                        <p:cTn id="37" dur="2000"/>
                                        <p:tgtEl>
                                          <p:spTgt spid="3">
                                            <p:txEl>
                                              <p:pRg st="10" end="10"/>
                                            </p:txEl>
                                          </p:spTgt>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diamond(in)">
                                      <p:cBhvr>
                                        <p:cTn id="40" dur="2000"/>
                                        <p:tgtEl>
                                          <p:spTgt spid="3">
                                            <p:txEl>
                                              <p:pRg st="11" end="11"/>
                                            </p:txEl>
                                          </p:spTgt>
                                        </p:tgtEl>
                                      </p:cBhvr>
                                    </p:animEffect>
                                  </p:childTnLst>
                                </p:cTn>
                              </p:par>
                              <p:par>
                                <p:cTn id="41" presetID="21" presetClass="entr" presetSubtype="4" fill="hold" nodeType="withEffect">
                                  <p:stCondLst>
                                    <p:cond delay="0"/>
                                  </p:stCondLst>
                                  <p:childTnLst>
                                    <p:set>
                                      <p:cBhvr>
                                        <p:cTn id="42" dur="1" fill="hold">
                                          <p:stCondLst>
                                            <p:cond delay="0"/>
                                          </p:stCondLst>
                                        </p:cTn>
                                        <p:tgtEl>
                                          <p:spTgt spid="204802"/>
                                        </p:tgtEl>
                                        <p:attrNameLst>
                                          <p:attrName>style.visibility</p:attrName>
                                        </p:attrNameLst>
                                      </p:cBhvr>
                                      <p:to>
                                        <p:strVal val="visible"/>
                                      </p:to>
                                    </p:set>
                                    <p:animEffect transition="in" filter="wheel(4)">
                                      <p:cBhvr>
                                        <p:cTn id="43" dur="2000"/>
                                        <p:tgtEl>
                                          <p:spTgt spid="204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4294967295"/>
          </p:nvPr>
        </p:nvSpPr>
        <p:spPr>
          <a:xfrm>
            <a:off x="0" y="0"/>
            <a:ext cx="9144000" cy="2659190"/>
          </a:xfrm>
        </p:spPr>
        <p:txBody>
          <a:bodyPr/>
          <a:lstStyle/>
          <a:p>
            <a:pPr>
              <a:buNone/>
            </a:pPr>
            <a:r>
              <a:rPr lang="en-US" sz="2400" dirty="0">
                <a:latin typeface="Times New Roman" pitchFamily="18" charset="0"/>
                <a:cs typeface="Times New Roman" pitchFamily="18" charset="0"/>
              </a:rPr>
              <a:t>The poet </a:t>
            </a:r>
            <a:r>
              <a:rPr lang="en-US" sz="2400" dirty="0" err="1">
                <a:latin typeface="Times New Roman" pitchFamily="18" charset="0"/>
                <a:cs typeface="Times New Roman" pitchFamily="18" charset="0"/>
              </a:rPr>
              <a:t>Iosif</a:t>
            </a:r>
            <a:r>
              <a:rPr lang="en-US" sz="2400" dirty="0">
                <a:latin typeface="Times New Roman" pitchFamily="18" charset="0"/>
                <a:cs typeface="Times New Roman" pitchFamily="18" charset="0"/>
              </a:rPr>
              <a:t> Brodsky suddenly died in New York on January 28, 1996, without having lived till 56 years. Brodsky's death in spite of the fact that it was known of his worsening state of health, shook people on both sides of the ocean. It is buried in Venice. In the USA it still had daughter who was born in 1992, in Petersburg — the son (I was born in 1967). Creation of the Russian Academy in Rome where for some months there could come the Russian poets was one of the last initiatives of the poet.</a:t>
            </a:r>
            <a:endParaRPr lang="ru-RU" sz="2400" dirty="0">
              <a:latin typeface="Times New Roman" pitchFamily="18" charset="0"/>
              <a:cs typeface="Times New Roman" pitchFamily="18" charset="0"/>
            </a:endParaRPr>
          </a:p>
        </p:txBody>
      </p:sp>
      <p:pic>
        <p:nvPicPr>
          <p:cNvPr id="208898" name="Picture 2" descr="C:\Documents and Settings\Ксения\Рабочий стол\бродский\brodsky.jpg"/>
          <p:cNvPicPr>
            <a:picLocks noChangeAspect="1" noChangeArrowheads="1"/>
          </p:cNvPicPr>
          <p:nvPr/>
        </p:nvPicPr>
        <p:blipFill>
          <a:blip r:embed="rId2" cstate="email"/>
          <a:srcRect/>
          <a:stretch>
            <a:fillRect/>
          </a:stretch>
        </p:blipFill>
        <p:spPr bwMode="auto">
          <a:xfrm>
            <a:off x="3286116" y="2712750"/>
            <a:ext cx="4000528" cy="4021473"/>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par>
                                <p:cTn id="8" presetID="53" presetClass="entr" presetSubtype="0" fill="hold" nodeType="withEffect">
                                  <p:stCondLst>
                                    <p:cond delay="0"/>
                                  </p:stCondLst>
                                  <p:childTnLst>
                                    <p:set>
                                      <p:cBhvr>
                                        <p:cTn id="9" dur="1" fill="hold">
                                          <p:stCondLst>
                                            <p:cond delay="0"/>
                                          </p:stCondLst>
                                        </p:cTn>
                                        <p:tgtEl>
                                          <p:spTgt spid="208898"/>
                                        </p:tgtEl>
                                        <p:attrNameLst>
                                          <p:attrName>style.visibility</p:attrName>
                                        </p:attrNameLst>
                                      </p:cBhvr>
                                      <p:to>
                                        <p:strVal val="visible"/>
                                      </p:to>
                                    </p:set>
                                    <p:anim calcmode="lin" valueType="num">
                                      <p:cBhvr>
                                        <p:cTn id="10" dur="2000" fill="hold"/>
                                        <p:tgtEl>
                                          <p:spTgt spid="208898"/>
                                        </p:tgtEl>
                                        <p:attrNameLst>
                                          <p:attrName>ppt_w</p:attrName>
                                        </p:attrNameLst>
                                      </p:cBhvr>
                                      <p:tavLst>
                                        <p:tav tm="0">
                                          <p:val>
                                            <p:fltVal val="0"/>
                                          </p:val>
                                        </p:tav>
                                        <p:tav tm="100000">
                                          <p:val>
                                            <p:strVal val="#ppt_w"/>
                                          </p:val>
                                        </p:tav>
                                      </p:tavLst>
                                    </p:anim>
                                    <p:anim calcmode="lin" valueType="num">
                                      <p:cBhvr>
                                        <p:cTn id="11" dur="2000" fill="hold"/>
                                        <p:tgtEl>
                                          <p:spTgt spid="208898"/>
                                        </p:tgtEl>
                                        <p:attrNameLst>
                                          <p:attrName>ppt_h</p:attrName>
                                        </p:attrNameLst>
                                      </p:cBhvr>
                                      <p:tavLst>
                                        <p:tav tm="0">
                                          <p:val>
                                            <p:fltVal val="0"/>
                                          </p:val>
                                        </p:tav>
                                        <p:tav tm="100000">
                                          <p:val>
                                            <p:strVal val="#ppt_h"/>
                                          </p:val>
                                        </p:tav>
                                      </p:tavLst>
                                    </p:anim>
                                    <p:animEffect transition="in" filter="fade">
                                      <p:cBhvr>
                                        <p:cTn id="12" dur="2000"/>
                                        <p:tgtEl>
                                          <p:spTgt spid="208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4294967295"/>
          </p:nvPr>
        </p:nvSpPr>
        <p:spPr>
          <a:xfrm>
            <a:off x="0" y="0"/>
            <a:ext cx="9144000" cy="4770537"/>
          </a:xfrm>
        </p:spPr>
        <p:txBody>
          <a:bodyPr/>
          <a:lstStyle/>
          <a:p>
            <a:r>
              <a:rPr lang="en-US" sz="2000" dirty="0" err="1"/>
              <a:t>Iosif</a:t>
            </a:r>
            <a:r>
              <a:rPr lang="en-US" sz="2000" dirty="0"/>
              <a:t> Brodsky quite often call the last poet of the Silver age, though, probably, it in general the last big Russian poet of the left century. The concept the Silver age belongs not so much at the right time, how many to culture level. Brodsky was the person of the highest culture, in perfection mastered several languages,</a:t>
            </a:r>
          </a:p>
          <a:p>
            <a:r>
              <a:rPr lang="en-US" sz="2000" dirty="0"/>
              <a:t>       perfectly I knew world poetry,</a:t>
            </a:r>
          </a:p>
          <a:p>
            <a:r>
              <a:rPr lang="en-US" sz="2000" dirty="0"/>
              <a:t>        I was familiar with the best poets</a:t>
            </a:r>
          </a:p>
          <a:p>
            <a:r>
              <a:rPr lang="en-US" sz="2000" dirty="0"/>
              <a:t>       the time.  Following the </a:t>
            </a:r>
          </a:p>
          <a:p>
            <a:r>
              <a:rPr lang="en-US" sz="2000" dirty="0"/>
              <a:t>       to predecessors, great</a:t>
            </a:r>
          </a:p>
          <a:p>
            <a:r>
              <a:rPr lang="en-US" sz="2000" dirty="0"/>
              <a:t>       to poets of a century Gold, it managed </a:t>
            </a:r>
          </a:p>
          <a:p>
            <a:r>
              <a:rPr lang="en-US" sz="2000" dirty="0"/>
              <a:t>       to create the poetry going from </a:t>
            </a:r>
          </a:p>
          <a:p>
            <a:r>
              <a:rPr lang="en-US" sz="2000" dirty="0"/>
              <a:t>       depth of consciousness, the </a:t>
            </a:r>
          </a:p>
          <a:p>
            <a:r>
              <a:rPr lang="en-US" sz="2000" dirty="0"/>
              <a:t>       figurative language.  He loved the </a:t>
            </a:r>
          </a:p>
          <a:p>
            <a:r>
              <a:rPr lang="en-US" sz="2000" dirty="0"/>
              <a:t>       The homeland and the people, I was proud it </a:t>
            </a:r>
          </a:p>
          <a:p>
            <a:r>
              <a:rPr lang="en-US" sz="2000" dirty="0"/>
              <a:t>       force also I admired courage.</a:t>
            </a:r>
            <a:endParaRPr lang="ru-RU" sz="2000" dirty="0"/>
          </a:p>
        </p:txBody>
      </p:sp>
      <p:pic>
        <p:nvPicPr>
          <p:cNvPr id="4" name="Picture 2" descr="55_026"/>
          <p:cNvPicPr>
            <a:picLocks noChangeAspect="1" noChangeArrowheads="1"/>
          </p:cNvPicPr>
          <p:nvPr/>
        </p:nvPicPr>
        <p:blipFill>
          <a:blip r:embed="rId2" cstate="email"/>
          <a:srcRect/>
          <a:stretch>
            <a:fillRect/>
          </a:stretch>
        </p:blipFill>
        <p:spPr bwMode="auto">
          <a:xfrm>
            <a:off x="5429256" y="2571744"/>
            <a:ext cx="3547722" cy="3725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amond(in)">
                                      <p:cBhvr>
                                        <p:cTn id="19" dur="2000"/>
                                        <p:tgtEl>
                                          <p:spTgt spid="3">
                                            <p:txEl>
                                              <p:pRg st="4" end="4"/>
                                            </p:txEl>
                                          </p:spTgt>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2000"/>
                                        <p:tgtEl>
                                          <p:spTgt spid="3">
                                            <p:txEl>
                                              <p:pRg st="5" end="5"/>
                                            </p:txEl>
                                          </p:spTgt>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amond(in)">
                                      <p:cBhvr>
                                        <p:cTn id="25" dur="2000"/>
                                        <p:tgtEl>
                                          <p:spTgt spid="3">
                                            <p:txEl>
                                              <p:pRg st="6" end="6"/>
                                            </p:txEl>
                                          </p:spTgt>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amond(in)">
                                      <p:cBhvr>
                                        <p:cTn id="28" dur="2000"/>
                                        <p:tgtEl>
                                          <p:spTgt spid="3">
                                            <p:txEl>
                                              <p:pRg st="7" end="7"/>
                                            </p:txEl>
                                          </p:spTgt>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amond(in)">
                                      <p:cBhvr>
                                        <p:cTn id="31" dur="2000"/>
                                        <p:tgtEl>
                                          <p:spTgt spid="3">
                                            <p:txEl>
                                              <p:pRg st="8" end="8"/>
                                            </p:txEl>
                                          </p:spTgt>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diamond(in)">
                                      <p:cBhvr>
                                        <p:cTn id="34" dur="2000"/>
                                        <p:tgtEl>
                                          <p:spTgt spid="3">
                                            <p:txEl>
                                              <p:pRg st="9" end="9"/>
                                            </p:txEl>
                                          </p:spTgt>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diamond(in)">
                                      <p:cBhvr>
                                        <p:cTn id="37" dur="2000"/>
                                        <p:tgtEl>
                                          <p:spTgt spid="3">
                                            <p:txEl>
                                              <p:pRg st="10" end="10"/>
                                            </p:txEl>
                                          </p:spTgt>
                                        </p:tgtEl>
                                      </p:cBhvr>
                                    </p:animEffect>
                                  </p:childTnLst>
                                </p:cTn>
                              </p:par>
                              <p:par>
                                <p:cTn id="38" presetID="53"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2000" fill="hold"/>
                                        <p:tgtEl>
                                          <p:spTgt spid="4"/>
                                        </p:tgtEl>
                                        <p:attrNameLst>
                                          <p:attrName>ppt_w</p:attrName>
                                        </p:attrNameLst>
                                      </p:cBhvr>
                                      <p:tavLst>
                                        <p:tav tm="0">
                                          <p:val>
                                            <p:fltVal val="0"/>
                                          </p:val>
                                        </p:tav>
                                        <p:tav tm="100000">
                                          <p:val>
                                            <p:strVal val="#ppt_w"/>
                                          </p:val>
                                        </p:tav>
                                      </p:tavLst>
                                    </p:anim>
                                    <p:anim calcmode="lin" valueType="num">
                                      <p:cBhvr>
                                        <p:cTn id="41" dur="2000" fill="hold"/>
                                        <p:tgtEl>
                                          <p:spTgt spid="4"/>
                                        </p:tgtEl>
                                        <p:attrNameLst>
                                          <p:attrName>ppt_h</p:attrName>
                                        </p:attrNameLst>
                                      </p:cBhvr>
                                      <p:tavLst>
                                        <p:tav tm="0">
                                          <p:val>
                                            <p:fltVal val="0"/>
                                          </p:val>
                                        </p:tav>
                                        <p:tav tm="100000">
                                          <p:val>
                                            <p:strVal val="#ppt_h"/>
                                          </p:val>
                                        </p:tav>
                                      </p:tavLst>
                                    </p:anim>
                                    <p:animEffect transition="in" filter="fade">
                                      <p:cBhvr>
                                        <p:cTn id="4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sz="half" idx="4294967295"/>
          </p:nvPr>
        </p:nvSpPr>
        <p:spPr>
          <a:xfrm>
            <a:off x="142844" y="714356"/>
            <a:ext cx="4210081" cy="5219891"/>
          </a:xfrm>
        </p:spPr>
        <p:txBody>
          <a:bodyPr/>
          <a:lstStyle/>
          <a:p>
            <a:pPr>
              <a:buNone/>
            </a:pPr>
            <a:r>
              <a:rPr lang="ru-RU" b="1" dirty="0" smtClean="0">
                <a:latin typeface="Times New Roman" pitchFamily="18" charset="0"/>
                <a:cs typeface="Times New Roman" pitchFamily="18" charset="0"/>
              </a:rPr>
              <a:t>«Я верю, что вернусь,</a:t>
            </a:r>
          </a:p>
          <a:p>
            <a:pPr>
              <a:buNone/>
            </a:pPr>
            <a:r>
              <a:rPr lang="ru-RU" b="1" dirty="0" smtClean="0">
                <a:latin typeface="Times New Roman" pitchFamily="18" charset="0"/>
                <a:cs typeface="Times New Roman" pitchFamily="18" charset="0"/>
              </a:rPr>
              <a:t>Ведь писатели всегда</a:t>
            </a:r>
          </a:p>
          <a:p>
            <a:pPr>
              <a:buNone/>
            </a:pPr>
            <a:r>
              <a:rPr lang="ru-RU" b="1" dirty="0" smtClean="0">
                <a:latin typeface="Times New Roman" pitchFamily="18" charset="0"/>
                <a:cs typeface="Times New Roman" pitchFamily="18" charset="0"/>
              </a:rPr>
              <a:t>возвращаются — если</a:t>
            </a:r>
          </a:p>
          <a:p>
            <a:pPr>
              <a:buNone/>
            </a:pPr>
            <a:r>
              <a:rPr lang="ru-RU" b="1" dirty="0" smtClean="0">
                <a:latin typeface="Times New Roman" pitchFamily="18" charset="0"/>
                <a:cs typeface="Times New Roman" pitchFamily="18" charset="0"/>
              </a:rPr>
              <a:t>не лично, то на</a:t>
            </a:r>
          </a:p>
          <a:p>
            <a:pPr>
              <a:buNone/>
            </a:pPr>
            <a:r>
              <a:rPr lang="ru-RU" b="1" dirty="0" smtClean="0">
                <a:latin typeface="Times New Roman" pitchFamily="18" charset="0"/>
                <a:cs typeface="Times New Roman" pitchFamily="18" charset="0"/>
              </a:rPr>
              <a:t>бумаге, и если мой</a:t>
            </a:r>
          </a:p>
          <a:p>
            <a:pPr>
              <a:buNone/>
            </a:pPr>
            <a:r>
              <a:rPr lang="ru-RU" b="1" dirty="0" smtClean="0">
                <a:latin typeface="Times New Roman" pitchFamily="18" charset="0"/>
                <a:cs typeface="Times New Roman" pitchFamily="18" charset="0"/>
              </a:rPr>
              <a:t>народ не нуждается   </a:t>
            </a:r>
          </a:p>
          <a:p>
            <a:pPr>
              <a:buNone/>
            </a:pPr>
            <a:r>
              <a:rPr lang="ru-RU" b="1" dirty="0" smtClean="0">
                <a:latin typeface="Times New Roman" pitchFamily="18" charset="0"/>
                <a:cs typeface="Times New Roman" pitchFamily="18" charset="0"/>
              </a:rPr>
              <a:t>В моей плоти, то,</a:t>
            </a:r>
          </a:p>
          <a:p>
            <a:pPr>
              <a:buNone/>
            </a:pPr>
            <a:r>
              <a:rPr lang="ru-RU" b="1" dirty="0" smtClean="0">
                <a:latin typeface="Times New Roman" pitchFamily="18" charset="0"/>
                <a:cs typeface="Times New Roman" pitchFamily="18" charset="0"/>
              </a:rPr>
              <a:t>может быть, моя душа</a:t>
            </a:r>
          </a:p>
          <a:p>
            <a:pPr>
              <a:buNone/>
            </a:pPr>
            <a:r>
              <a:rPr lang="ru-RU" b="1" dirty="0" smtClean="0">
                <a:latin typeface="Times New Roman" pitchFamily="18" charset="0"/>
                <a:cs typeface="Times New Roman" pitchFamily="18" charset="0"/>
              </a:rPr>
              <a:t>ему пригодится».</a:t>
            </a:r>
            <a:br>
              <a:rPr lang="ru-RU" b="1" dirty="0" smtClean="0">
                <a:latin typeface="Times New Roman" pitchFamily="18" charset="0"/>
                <a:cs typeface="Times New Roman" pitchFamily="18" charset="0"/>
              </a:rPr>
            </a:br>
            <a:endParaRPr lang="ru-RU" b="1" dirty="0">
              <a:latin typeface="Times New Roman" pitchFamily="18" charset="0"/>
              <a:cs typeface="Times New Roman" pitchFamily="18" charset="0"/>
            </a:endParaRPr>
          </a:p>
        </p:txBody>
      </p:sp>
      <p:pic>
        <p:nvPicPr>
          <p:cNvPr id="4" name="Picture 3" descr="C:\Documents and Settings\Ксения\Рабочий стол\бродский\Brodskij.jpg"/>
          <p:cNvPicPr>
            <a:picLocks noChangeAspect="1" noChangeArrowheads="1"/>
          </p:cNvPicPr>
          <p:nvPr/>
        </p:nvPicPr>
        <p:blipFill>
          <a:blip r:embed="rId2"/>
          <a:srcRect/>
          <a:stretch>
            <a:fillRect/>
          </a:stretch>
        </p:blipFill>
        <p:spPr bwMode="auto">
          <a:xfrm>
            <a:off x="4428637" y="285728"/>
            <a:ext cx="4627984" cy="6429420"/>
          </a:xfrm>
          <a:prstGeom prst="rect">
            <a:avLst/>
          </a:prstGeom>
          <a:ln>
            <a:noFill/>
          </a:ln>
          <a:effectLst>
            <a:softEdge rad="112500"/>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amond(in)">
                                      <p:cBhvr>
                                        <p:cTn id="19" dur="2000"/>
                                        <p:tgtEl>
                                          <p:spTgt spid="3">
                                            <p:txEl>
                                              <p:pRg st="4" end="4"/>
                                            </p:txEl>
                                          </p:spTgt>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2000"/>
                                        <p:tgtEl>
                                          <p:spTgt spid="3">
                                            <p:txEl>
                                              <p:pRg st="5" end="5"/>
                                            </p:txEl>
                                          </p:spTgt>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amond(in)">
                                      <p:cBhvr>
                                        <p:cTn id="25" dur="2000"/>
                                        <p:tgtEl>
                                          <p:spTgt spid="3">
                                            <p:txEl>
                                              <p:pRg st="6" end="6"/>
                                            </p:txEl>
                                          </p:spTgt>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amond(in)">
                                      <p:cBhvr>
                                        <p:cTn id="28" dur="2000"/>
                                        <p:tgtEl>
                                          <p:spTgt spid="3">
                                            <p:txEl>
                                              <p:pRg st="7" end="7"/>
                                            </p:txEl>
                                          </p:spTgt>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amond(in)">
                                      <p:cBhvr>
                                        <p:cTn id="31" dur="2000"/>
                                        <p:tgtEl>
                                          <p:spTgt spid="3">
                                            <p:txEl>
                                              <p:pRg st="8" end="8"/>
                                            </p:txEl>
                                          </p:spTgt>
                                        </p:tgtEl>
                                      </p:cBhvr>
                                    </p:animEffect>
                                  </p:childTnLst>
                                </p:cTn>
                              </p:par>
                            </p:childTnLst>
                          </p:cTn>
                        </p:par>
                        <p:par>
                          <p:cTn id="32" fill="hold">
                            <p:stCondLst>
                              <p:cond delay="2000"/>
                            </p:stCondLst>
                            <p:childTnLst>
                              <p:par>
                                <p:cTn id="33" presetID="53"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3000" fill="hold"/>
                                        <p:tgtEl>
                                          <p:spTgt spid="4"/>
                                        </p:tgtEl>
                                        <p:attrNameLst>
                                          <p:attrName>ppt_w</p:attrName>
                                        </p:attrNameLst>
                                      </p:cBhvr>
                                      <p:tavLst>
                                        <p:tav tm="0">
                                          <p:val>
                                            <p:fltVal val="0"/>
                                          </p:val>
                                        </p:tav>
                                        <p:tav tm="100000">
                                          <p:val>
                                            <p:strVal val="#ppt_w"/>
                                          </p:val>
                                        </p:tav>
                                      </p:tavLst>
                                    </p:anim>
                                    <p:anim calcmode="lin" valueType="num">
                                      <p:cBhvr>
                                        <p:cTn id="36" dur="3000" fill="hold"/>
                                        <p:tgtEl>
                                          <p:spTgt spid="4"/>
                                        </p:tgtEl>
                                        <p:attrNameLst>
                                          <p:attrName>ppt_h</p:attrName>
                                        </p:attrNameLst>
                                      </p:cBhvr>
                                      <p:tavLst>
                                        <p:tav tm="0">
                                          <p:val>
                                            <p:fltVal val="0"/>
                                          </p:val>
                                        </p:tav>
                                        <p:tav tm="100000">
                                          <p:val>
                                            <p:strVal val="#ppt_h"/>
                                          </p:val>
                                        </p:tav>
                                      </p:tavLst>
                                    </p:anim>
                                    <p:animEffect transition="in" filter="fade">
                                      <p:cBhvr>
                                        <p:cTn id="3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Заголовок 23"/>
          <p:cNvSpPr>
            <a:spLocks noGrp="1"/>
          </p:cNvSpPr>
          <p:nvPr>
            <p:ph type="title" idx="4294967295"/>
          </p:nvPr>
        </p:nvSpPr>
        <p:spPr>
          <a:xfrm>
            <a:off x="0" y="230188"/>
            <a:ext cx="8382000" cy="664797"/>
          </a:xfrm>
        </p:spPr>
        <p:txBody>
          <a:bodyPr/>
          <a:lstStyle/>
          <a:p>
            <a:pPr algn="ctr"/>
            <a:r>
              <a:rPr lang="en-US" dirty="0" err="1"/>
              <a:t>Iosif</a:t>
            </a:r>
            <a:r>
              <a:rPr lang="en-US" dirty="0"/>
              <a:t> </a:t>
            </a:r>
            <a:r>
              <a:rPr lang="en-US" dirty="0" err="1"/>
              <a:t>Aleksandrovich</a:t>
            </a:r>
            <a:r>
              <a:rPr lang="en-US" dirty="0"/>
              <a:t> Brodsky</a:t>
            </a:r>
            <a:endParaRPr lang="ru-RU" dirty="0"/>
          </a:p>
        </p:txBody>
      </p:sp>
      <p:sp>
        <p:nvSpPr>
          <p:cNvPr id="26" name="Содержимое 25"/>
          <p:cNvSpPr>
            <a:spLocks noGrp="1"/>
          </p:cNvSpPr>
          <p:nvPr>
            <p:ph sz="half" idx="4294967295"/>
          </p:nvPr>
        </p:nvSpPr>
        <p:spPr>
          <a:xfrm>
            <a:off x="4429124" y="1142984"/>
            <a:ext cx="4714876" cy="5564600"/>
          </a:xfrm>
        </p:spPr>
        <p:txBody>
          <a:bodyPr/>
          <a:lstStyle/>
          <a:p>
            <a:r>
              <a:rPr lang="en-US" dirty="0"/>
              <a:t>Date of birth: </a:t>
            </a:r>
          </a:p>
          <a:p>
            <a:r>
              <a:rPr lang="en-US" dirty="0"/>
              <a:t> On May 24 1940(1940-05-24)</a:t>
            </a:r>
          </a:p>
          <a:p>
            <a:r>
              <a:rPr lang="en-US" dirty="0"/>
              <a:t>Birthplace: </a:t>
            </a:r>
          </a:p>
          <a:p>
            <a:r>
              <a:rPr lang="en-US" dirty="0"/>
              <a:t>   Leningrad, USSR</a:t>
            </a:r>
          </a:p>
          <a:p>
            <a:r>
              <a:rPr lang="en-US" dirty="0"/>
              <a:t>Death date: </a:t>
            </a:r>
          </a:p>
          <a:p>
            <a:r>
              <a:rPr lang="en-US" dirty="0"/>
              <a:t>   On January 28 1996(1996-01-28) (55 years)</a:t>
            </a:r>
          </a:p>
          <a:p>
            <a:r>
              <a:rPr lang="en-US" dirty="0"/>
              <a:t>Death place: </a:t>
            </a:r>
          </a:p>
          <a:p>
            <a:r>
              <a:rPr lang="en-US" dirty="0"/>
              <a:t>   New York, USA</a:t>
            </a:r>
            <a:endParaRPr lang="ru-RU" dirty="0"/>
          </a:p>
        </p:txBody>
      </p:sp>
      <p:pic>
        <p:nvPicPr>
          <p:cNvPr id="164865" name="Picture 1" descr="C:\Documents and Settings\Ксения\Рабочий стол\бродский\00575_fmt.jpg"/>
          <p:cNvPicPr>
            <a:picLocks noChangeAspect="1" noChangeArrowheads="1"/>
          </p:cNvPicPr>
          <p:nvPr/>
        </p:nvPicPr>
        <p:blipFill>
          <a:blip r:embed="rId2"/>
          <a:srcRect/>
          <a:stretch>
            <a:fillRect/>
          </a:stretch>
        </p:blipFill>
        <p:spPr bwMode="auto">
          <a:xfrm>
            <a:off x="504345" y="1000108"/>
            <a:ext cx="3724629" cy="5760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20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blinds(horizontal)">
                                      <p:cBhvr>
                                        <p:cTn id="10" dur="2000"/>
                                        <p:tgtEl>
                                          <p:spTgt spid="26">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6">
                                            <p:txEl>
                                              <p:pRg st="1" end="1"/>
                                            </p:txEl>
                                          </p:spTgt>
                                        </p:tgtEl>
                                        <p:attrNameLst>
                                          <p:attrName>style.visibility</p:attrName>
                                        </p:attrNameLst>
                                      </p:cBhvr>
                                      <p:to>
                                        <p:strVal val="visible"/>
                                      </p:to>
                                    </p:set>
                                    <p:animEffect transition="in" filter="blinds(horizontal)">
                                      <p:cBhvr>
                                        <p:cTn id="13" dur="2000"/>
                                        <p:tgtEl>
                                          <p:spTgt spid="26">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6">
                                            <p:txEl>
                                              <p:pRg st="2" end="2"/>
                                            </p:txEl>
                                          </p:spTgt>
                                        </p:tgtEl>
                                        <p:attrNameLst>
                                          <p:attrName>style.visibility</p:attrName>
                                        </p:attrNameLst>
                                      </p:cBhvr>
                                      <p:to>
                                        <p:strVal val="visible"/>
                                      </p:to>
                                    </p:set>
                                    <p:animEffect transition="in" filter="blinds(horizontal)">
                                      <p:cBhvr>
                                        <p:cTn id="16" dur="2000"/>
                                        <p:tgtEl>
                                          <p:spTgt spid="26">
                                            <p:txEl>
                                              <p:pRg st="2" end="2"/>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animEffect transition="in" filter="blinds(horizontal)">
                                      <p:cBhvr>
                                        <p:cTn id="19" dur="2000"/>
                                        <p:tgtEl>
                                          <p:spTgt spid="26">
                                            <p:txEl>
                                              <p:pRg st="3" end="3"/>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6">
                                            <p:txEl>
                                              <p:pRg st="4" end="4"/>
                                            </p:txEl>
                                          </p:spTgt>
                                        </p:tgtEl>
                                        <p:attrNameLst>
                                          <p:attrName>style.visibility</p:attrName>
                                        </p:attrNameLst>
                                      </p:cBhvr>
                                      <p:to>
                                        <p:strVal val="visible"/>
                                      </p:to>
                                    </p:set>
                                    <p:animEffect transition="in" filter="blinds(horizontal)">
                                      <p:cBhvr>
                                        <p:cTn id="22" dur="2000"/>
                                        <p:tgtEl>
                                          <p:spTgt spid="26">
                                            <p:txEl>
                                              <p:pRg st="4" end="4"/>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6">
                                            <p:txEl>
                                              <p:pRg st="5" end="5"/>
                                            </p:txEl>
                                          </p:spTgt>
                                        </p:tgtEl>
                                        <p:attrNameLst>
                                          <p:attrName>style.visibility</p:attrName>
                                        </p:attrNameLst>
                                      </p:cBhvr>
                                      <p:to>
                                        <p:strVal val="visible"/>
                                      </p:to>
                                    </p:set>
                                    <p:animEffect transition="in" filter="blinds(horizontal)">
                                      <p:cBhvr>
                                        <p:cTn id="25" dur="2000"/>
                                        <p:tgtEl>
                                          <p:spTgt spid="26">
                                            <p:txEl>
                                              <p:pRg st="5" end="5"/>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6">
                                            <p:txEl>
                                              <p:pRg st="6" end="6"/>
                                            </p:txEl>
                                          </p:spTgt>
                                        </p:tgtEl>
                                        <p:attrNameLst>
                                          <p:attrName>style.visibility</p:attrName>
                                        </p:attrNameLst>
                                      </p:cBhvr>
                                      <p:to>
                                        <p:strVal val="visible"/>
                                      </p:to>
                                    </p:set>
                                    <p:animEffect transition="in" filter="blinds(horizontal)">
                                      <p:cBhvr>
                                        <p:cTn id="28" dur="2000"/>
                                        <p:tgtEl>
                                          <p:spTgt spid="26">
                                            <p:txEl>
                                              <p:pRg st="6" end="6"/>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6">
                                            <p:txEl>
                                              <p:pRg st="7" end="7"/>
                                            </p:txEl>
                                          </p:spTgt>
                                        </p:tgtEl>
                                        <p:attrNameLst>
                                          <p:attrName>style.visibility</p:attrName>
                                        </p:attrNameLst>
                                      </p:cBhvr>
                                      <p:to>
                                        <p:strVal val="visible"/>
                                      </p:to>
                                    </p:set>
                                    <p:animEffect transition="in" filter="blinds(horizontal)">
                                      <p:cBhvr>
                                        <p:cTn id="31" dur="2000"/>
                                        <p:tgtEl>
                                          <p:spTgt spid="26">
                                            <p:txEl>
                                              <p:pRg st="7" end="7"/>
                                            </p:txEl>
                                          </p:spTgt>
                                        </p:tgtEl>
                                      </p:cBhvr>
                                    </p:animEffect>
                                  </p:childTnLst>
                                </p:cTn>
                              </p:par>
                              <p:par>
                                <p:cTn id="32" presetID="53" presetClass="entr" presetSubtype="0" fill="hold" nodeType="withEffect">
                                  <p:stCondLst>
                                    <p:cond delay="0"/>
                                  </p:stCondLst>
                                  <p:childTnLst>
                                    <p:set>
                                      <p:cBhvr>
                                        <p:cTn id="33" dur="1" fill="hold">
                                          <p:stCondLst>
                                            <p:cond delay="0"/>
                                          </p:stCondLst>
                                        </p:cTn>
                                        <p:tgtEl>
                                          <p:spTgt spid="164865"/>
                                        </p:tgtEl>
                                        <p:attrNameLst>
                                          <p:attrName>style.visibility</p:attrName>
                                        </p:attrNameLst>
                                      </p:cBhvr>
                                      <p:to>
                                        <p:strVal val="visible"/>
                                      </p:to>
                                    </p:set>
                                    <p:anim calcmode="lin" valueType="num">
                                      <p:cBhvr>
                                        <p:cTn id="34" dur="2000" fill="hold"/>
                                        <p:tgtEl>
                                          <p:spTgt spid="164865"/>
                                        </p:tgtEl>
                                        <p:attrNameLst>
                                          <p:attrName>ppt_w</p:attrName>
                                        </p:attrNameLst>
                                      </p:cBhvr>
                                      <p:tavLst>
                                        <p:tav tm="0">
                                          <p:val>
                                            <p:fltVal val="0"/>
                                          </p:val>
                                        </p:tav>
                                        <p:tav tm="100000">
                                          <p:val>
                                            <p:strVal val="#ppt_w"/>
                                          </p:val>
                                        </p:tav>
                                      </p:tavLst>
                                    </p:anim>
                                    <p:anim calcmode="lin" valueType="num">
                                      <p:cBhvr>
                                        <p:cTn id="35" dur="2000" fill="hold"/>
                                        <p:tgtEl>
                                          <p:spTgt spid="164865"/>
                                        </p:tgtEl>
                                        <p:attrNameLst>
                                          <p:attrName>ppt_h</p:attrName>
                                        </p:attrNameLst>
                                      </p:cBhvr>
                                      <p:tavLst>
                                        <p:tav tm="0">
                                          <p:val>
                                            <p:fltVal val="0"/>
                                          </p:val>
                                        </p:tav>
                                        <p:tav tm="100000">
                                          <p:val>
                                            <p:strVal val="#ppt_h"/>
                                          </p:val>
                                        </p:tav>
                                      </p:tavLst>
                                    </p:anim>
                                    <p:animEffect transition="in" filter="fade">
                                      <p:cBhvr>
                                        <p:cTn id="36" dur="2000"/>
                                        <p:tgtEl>
                                          <p:spTgt spid="164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sz="half" idx="4294967295"/>
          </p:nvPr>
        </p:nvSpPr>
        <p:spPr>
          <a:xfrm>
            <a:off x="0" y="214291"/>
            <a:ext cx="4429124" cy="5355312"/>
          </a:xfrm>
        </p:spPr>
        <p:txBody>
          <a:bodyPr/>
          <a:lstStyle/>
          <a:p>
            <a:pPr>
              <a:buNone/>
            </a:pPr>
            <a:r>
              <a:rPr lang="ru-RU" dirty="0" smtClean="0"/>
              <a:t>                            </a:t>
            </a:r>
            <a:r>
              <a:rPr lang="en-US" sz="2400" dirty="0"/>
              <a:t>Nationality: </a:t>
            </a:r>
          </a:p>
          <a:p>
            <a:pPr>
              <a:buNone/>
            </a:pPr>
            <a:r>
              <a:rPr lang="en-US" sz="2400" dirty="0"/>
              <a:t>                USSR USA</a:t>
            </a:r>
          </a:p>
          <a:p>
            <a:pPr>
              <a:buNone/>
            </a:pPr>
            <a:r>
              <a:rPr lang="en-US" sz="2400" dirty="0"/>
              <a:t>    Kind of activity: </a:t>
            </a:r>
          </a:p>
          <a:p>
            <a:pPr>
              <a:buNone/>
            </a:pPr>
            <a:r>
              <a:rPr lang="en-US" sz="2400" dirty="0"/>
              <a:t>       poet, essayist, playwright</a:t>
            </a:r>
          </a:p>
          <a:p>
            <a:pPr>
              <a:buNone/>
            </a:pPr>
            <a:r>
              <a:rPr lang="en-US" sz="2400" dirty="0"/>
              <a:t>    Years of creativity: </a:t>
            </a:r>
          </a:p>
          <a:p>
            <a:pPr>
              <a:buNone/>
            </a:pPr>
            <a:r>
              <a:rPr lang="en-US" sz="2400" dirty="0"/>
              <a:t>        1956 — 1996</a:t>
            </a:r>
          </a:p>
          <a:p>
            <a:pPr>
              <a:buNone/>
            </a:pPr>
            <a:r>
              <a:rPr lang="en-US" sz="2400" dirty="0"/>
              <a:t>    Awards: </a:t>
            </a:r>
          </a:p>
          <a:p>
            <a:pPr>
              <a:buNone/>
            </a:pPr>
            <a:r>
              <a:rPr lang="en-US" sz="2400" dirty="0"/>
              <a:t>     Nobel Prize on literature </a:t>
            </a:r>
            <a:r>
              <a:rPr lang="en-US" sz="2400" dirty="0" err="1"/>
              <a:t>Makartur's</a:t>
            </a:r>
            <a:r>
              <a:rPr lang="en-US" sz="2400" dirty="0"/>
              <a:t> (1987) Grant (1981) Poet winner of the USA (1991)</a:t>
            </a:r>
          </a:p>
          <a:p>
            <a:pPr>
              <a:buNone/>
            </a:pPr>
            <a:r>
              <a:rPr lang="en-US" sz="2400" dirty="0"/>
              <a:t>   Awards: Award of the </a:t>
            </a:r>
            <a:r>
              <a:rPr lang="en-US" sz="2400" dirty="0" err="1"/>
              <a:t>Honourable</a:t>
            </a:r>
            <a:r>
              <a:rPr lang="en-US" sz="2400" dirty="0"/>
              <a:t> legion</a:t>
            </a:r>
            <a:endParaRPr lang="ru-RU" sz="2400" dirty="0"/>
          </a:p>
        </p:txBody>
      </p:sp>
      <p:pic>
        <p:nvPicPr>
          <p:cNvPr id="10" name="Рисунок 9" descr="Кавалер ордена Почётного легиона">
            <a:hlinkClick r:id="rId2" tooltip="&quot;Кавалер ордена Почётного легиона&quot;"/>
          </p:cNvPr>
          <p:cNvPicPr/>
          <p:nvPr/>
        </p:nvPicPr>
        <p:blipFill>
          <a:blip r:embed="rId3"/>
          <a:srcRect/>
          <a:stretch>
            <a:fillRect/>
          </a:stretch>
        </p:blipFill>
        <p:spPr bwMode="auto">
          <a:xfrm>
            <a:off x="2428860" y="6000768"/>
            <a:ext cx="1571636" cy="642942"/>
          </a:xfrm>
          <a:prstGeom prst="rect">
            <a:avLst/>
          </a:prstGeom>
          <a:noFill/>
          <a:ln w="9525">
            <a:noFill/>
            <a:miter lim="800000"/>
            <a:headEnd/>
            <a:tailEnd/>
          </a:ln>
        </p:spPr>
      </p:pic>
      <p:pic>
        <p:nvPicPr>
          <p:cNvPr id="168963" name="Picture 3" descr="C:\Documents and Settings\Ксения\Рабочий стол\бродский\55_174.jpg"/>
          <p:cNvPicPr>
            <a:picLocks noChangeAspect="1" noChangeArrowheads="1"/>
          </p:cNvPicPr>
          <p:nvPr/>
        </p:nvPicPr>
        <p:blipFill>
          <a:blip r:embed="rId4"/>
          <a:srcRect/>
          <a:stretch>
            <a:fillRect/>
          </a:stretch>
        </p:blipFill>
        <p:spPr bwMode="auto">
          <a:xfrm>
            <a:off x="4643438" y="214290"/>
            <a:ext cx="4219196" cy="6375283"/>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linds(horizontal)">
                                      <p:cBhvr>
                                        <p:cTn id="16" dur="500"/>
                                        <p:tgtEl>
                                          <p:spTgt spid="6">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linds(horizontal)">
                                      <p:cBhvr>
                                        <p:cTn id="19" dur="500"/>
                                        <p:tgtEl>
                                          <p:spTgt spid="6">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blinds(horizontal)">
                                      <p:cBhvr>
                                        <p:cTn id="25" dur="500"/>
                                        <p:tgtEl>
                                          <p:spTgt spid="6">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blinds(horizontal)">
                                      <p:cBhvr>
                                        <p:cTn id="28" dur="500"/>
                                        <p:tgtEl>
                                          <p:spTgt spid="6">
                                            <p:txEl>
                                              <p:pRg st="7" end="7"/>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blinds(horizontal)">
                                      <p:cBhvr>
                                        <p:cTn id="31" dur="500"/>
                                        <p:tgtEl>
                                          <p:spTgt spid="6">
                                            <p:txEl>
                                              <p:pRg st="8" end="8"/>
                                            </p:txEl>
                                          </p:spTgt>
                                        </p:tgtEl>
                                      </p:cBhvr>
                                    </p:animEffect>
                                  </p:childTnLst>
                                </p:cTn>
                              </p:par>
                            </p:childTnLst>
                          </p:cTn>
                        </p:par>
                        <p:par>
                          <p:cTn id="32" fill="hold">
                            <p:stCondLst>
                              <p:cond delay="500"/>
                            </p:stCondLst>
                            <p:childTnLst>
                              <p:par>
                                <p:cTn id="33" presetID="53" presetClass="entr" presetSubtype="0" fill="hold" nodeType="afterEffect">
                                  <p:stCondLst>
                                    <p:cond delay="0"/>
                                  </p:stCondLst>
                                  <p:childTnLst>
                                    <p:set>
                                      <p:cBhvr>
                                        <p:cTn id="34" dur="1" fill="hold">
                                          <p:stCondLst>
                                            <p:cond delay="0"/>
                                          </p:stCondLst>
                                        </p:cTn>
                                        <p:tgtEl>
                                          <p:spTgt spid="168963"/>
                                        </p:tgtEl>
                                        <p:attrNameLst>
                                          <p:attrName>style.visibility</p:attrName>
                                        </p:attrNameLst>
                                      </p:cBhvr>
                                      <p:to>
                                        <p:strVal val="visible"/>
                                      </p:to>
                                    </p:set>
                                    <p:anim calcmode="lin" valueType="num">
                                      <p:cBhvr>
                                        <p:cTn id="35" dur="2000" fill="hold"/>
                                        <p:tgtEl>
                                          <p:spTgt spid="168963"/>
                                        </p:tgtEl>
                                        <p:attrNameLst>
                                          <p:attrName>ppt_w</p:attrName>
                                        </p:attrNameLst>
                                      </p:cBhvr>
                                      <p:tavLst>
                                        <p:tav tm="0">
                                          <p:val>
                                            <p:fltVal val="0"/>
                                          </p:val>
                                        </p:tav>
                                        <p:tav tm="100000">
                                          <p:val>
                                            <p:strVal val="#ppt_w"/>
                                          </p:val>
                                        </p:tav>
                                      </p:tavLst>
                                    </p:anim>
                                    <p:anim calcmode="lin" valueType="num">
                                      <p:cBhvr>
                                        <p:cTn id="36" dur="2000" fill="hold"/>
                                        <p:tgtEl>
                                          <p:spTgt spid="168963"/>
                                        </p:tgtEl>
                                        <p:attrNameLst>
                                          <p:attrName>ppt_h</p:attrName>
                                        </p:attrNameLst>
                                      </p:cBhvr>
                                      <p:tavLst>
                                        <p:tav tm="0">
                                          <p:val>
                                            <p:fltVal val="0"/>
                                          </p:val>
                                        </p:tav>
                                        <p:tav tm="100000">
                                          <p:val>
                                            <p:strVal val="#ppt_h"/>
                                          </p:val>
                                        </p:tav>
                                      </p:tavLst>
                                    </p:anim>
                                    <p:animEffect transition="in" filter="fade">
                                      <p:cBhvr>
                                        <p:cTn id="37" dur="2000"/>
                                        <p:tgtEl>
                                          <p:spTgt spid="168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p:spPr>
        <p:txBody>
          <a:bodyPr/>
          <a:lstStyle/>
          <a:p>
            <a:r>
              <a:rPr lang="en-US" dirty="0"/>
              <a:t>Young years of </a:t>
            </a:r>
            <a:r>
              <a:rPr lang="en-US" dirty="0" err="1"/>
              <a:t>Iosif</a:t>
            </a:r>
            <a:r>
              <a:rPr lang="en-US" dirty="0"/>
              <a:t> Brodsky</a:t>
            </a:r>
            <a:endParaRPr lang="ru-RU" dirty="0"/>
          </a:p>
        </p:txBody>
      </p:sp>
      <p:sp>
        <p:nvSpPr>
          <p:cNvPr id="3" name="Текст 2"/>
          <p:cNvSpPr>
            <a:spLocks noGrp="1"/>
          </p:cNvSpPr>
          <p:nvPr>
            <p:ph type="body" sz="quarter" idx="10"/>
          </p:nvPr>
        </p:nvSpPr>
        <p:spPr>
          <a:xfrm>
            <a:off x="381000" y="1411552"/>
            <a:ext cx="8382000" cy="4351961"/>
          </a:xfrm>
        </p:spPr>
        <p:txBody>
          <a:bodyPr/>
          <a:lstStyle/>
          <a:p>
            <a:pPr>
              <a:buNone/>
            </a:pPr>
            <a:r>
              <a:rPr lang="ru-RU"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Iosif</a:t>
            </a:r>
            <a:r>
              <a:rPr lang="en-US" sz="2800" dirty="0">
                <a:latin typeface="Times New Roman" pitchFamily="18" charset="0"/>
                <a:cs typeface="Times New Roman" pitchFamily="18" charset="0"/>
              </a:rPr>
              <a:t> Brodsky was born in an ordinary intelligent family. His father, Alexander </a:t>
            </a:r>
            <a:r>
              <a:rPr lang="en-US" sz="2800" dirty="0" err="1">
                <a:latin typeface="Times New Roman" pitchFamily="18" charset="0"/>
                <a:cs typeface="Times New Roman" pitchFamily="18" charset="0"/>
              </a:rPr>
              <a:t>Ivanovich</a:t>
            </a:r>
            <a:r>
              <a:rPr lang="en-US" sz="2800" dirty="0">
                <a:latin typeface="Times New Roman" pitchFamily="18" charset="0"/>
                <a:cs typeface="Times New Roman" pitchFamily="18" charset="0"/>
              </a:rPr>
              <a:t> Brodsky, graduated from geographical faculty of the Leningrad university and School of red journalists. As the press photographer I passed all war (from 1940 in Finland to 1948 in China). In 1950 within "cleaning" of the officer case from Jews it was invalided out, it was interrupted by small notes and I photographed for departmental factory newspapers. Mother, Maria </a:t>
            </a:r>
            <a:r>
              <a:rPr lang="en-US" sz="2800" dirty="0" err="1">
                <a:latin typeface="Times New Roman" pitchFamily="18" charset="0"/>
                <a:cs typeface="Times New Roman" pitchFamily="18" charset="0"/>
              </a:rPr>
              <a:t>Moiseevna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Volpert</a:t>
            </a:r>
            <a:r>
              <a:rPr lang="en-US" sz="2800" dirty="0">
                <a:latin typeface="Times New Roman" pitchFamily="18" charset="0"/>
                <a:cs typeface="Times New Roman" pitchFamily="18" charset="0"/>
              </a:rPr>
              <a:t>, worked all life the accountant.</a:t>
            </a:r>
            <a:endParaRPr lang="ru-RU" sz="2800" b="1" dirty="0" smtClean="0">
              <a:latin typeface="Times New Roman" pitchFamily="18" charset="0"/>
              <a:cs typeface="Times New Roman" pitchFamily="18" charset="0"/>
            </a:endParaRPr>
          </a:p>
          <a:p>
            <a:pPr>
              <a:buNone/>
            </a:pPr>
            <a:endParaRPr lang="ru-RU" sz="2800" dirty="0">
              <a:latin typeface="Times New Roman" pitchFamily="18" charset="0"/>
              <a:cs typeface="Times New Roman" pitchFamily="18"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Ксения\Мои документы\Загрузки\60585628116b4877b65e39a40e6.jpg"/>
          <p:cNvPicPr>
            <a:picLocks noChangeAspect="1" noChangeArrowheads="1"/>
          </p:cNvPicPr>
          <p:nvPr/>
        </p:nvPicPr>
        <p:blipFill>
          <a:blip r:embed="rId3"/>
          <a:srcRect/>
          <a:stretch>
            <a:fillRect/>
          </a:stretch>
        </p:blipFill>
        <p:spPr bwMode="auto">
          <a:xfrm>
            <a:off x="4214810" y="142852"/>
            <a:ext cx="4486831" cy="2934387"/>
          </a:xfrm>
          <a:prstGeom prst="rect">
            <a:avLst/>
          </a:prstGeom>
          <a:ln>
            <a:noFill/>
          </a:ln>
          <a:effectLst>
            <a:outerShdw blurRad="292100" dist="139700" dir="2700000" algn="tl" rotWithShape="0">
              <a:srgbClr val="333333">
                <a:alpha val="65000"/>
              </a:srgbClr>
            </a:outerShdw>
          </a:effectLst>
        </p:spPr>
      </p:pic>
      <p:pic>
        <p:nvPicPr>
          <p:cNvPr id="1027" name="Picture 3" descr="C:\Documents and Settings\Ксения\Мои документы\Загрузки\001859.jpg"/>
          <p:cNvPicPr>
            <a:picLocks noChangeAspect="1" noChangeArrowheads="1"/>
          </p:cNvPicPr>
          <p:nvPr/>
        </p:nvPicPr>
        <p:blipFill>
          <a:blip r:embed="rId4" cstate="email"/>
          <a:srcRect/>
          <a:stretch>
            <a:fillRect/>
          </a:stretch>
        </p:blipFill>
        <p:spPr bwMode="auto">
          <a:xfrm>
            <a:off x="285720" y="142852"/>
            <a:ext cx="3725962" cy="5214974"/>
          </a:xfrm>
          <a:prstGeom prst="rect">
            <a:avLst/>
          </a:prstGeom>
          <a:ln>
            <a:noFill/>
          </a:ln>
          <a:effectLst>
            <a:outerShdw blurRad="292100" dist="139700" dir="2700000" algn="tl" rotWithShape="0">
              <a:srgbClr val="333333">
                <a:alpha val="65000"/>
              </a:srgbClr>
            </a:outerShdw>
          </a:effectLst>
        </p:spPr>
      </p:pic>
      <p:pic>
        <p:nvPicPr>
          <p:cNvPr id="1028" name="Picture 4" descr="C:\Documents and Settings\Ксения\Мои документы\Загрузки\photo2.JPG"/>
          <p:cNvPicPr>
            <a:picLocks noChangeAspect="1" noChangeArrowheads="1"/>
          </p:cNvPicPr>
          <p:nvPr/>
        </p:nvPicPr>
        <p:blipFill>
          <a:blip r:embed="rId5" cstate="email"/>
          <a:srcRect/>
          <a:stretch>
            <a:fillRect/>
          </a:stretch>
        </p:blipFill>
        <p:spPr bwMode="auto">
          <a:xfrm>
            <a:off x="4143372" y="3214686"/>
            <a:ext cx="4683132" cy="3512350"/>
          </a:xfrm>
          <a:prstGeom prst="rect">
            <a:avLst/>
          </a:prstGeom>
          <a:ln>
            <a:noFill/>
          </a:ln>
          <a:effectLst>
            <a:outerShdw blurRad="292100" dist="139700" dir="2700000" algn="tl" rotWithShape="0">
              <a:srgbClr val="333333">
                <a:alpha val="65000"/>
              </a:srgbClr>
            </a:outerShdw>
          </a:effectLst>
        </p:spPr>
      </p:pic>
      <p:pic>
        <p:nvPicPr>
          <p:cNvPr id="6" name="Я родился и вырос.mp3">
            <a:hlinkClick r:id="" action="ppaction://media"/>
          </p:cNvPr>
          <p:cNvPicPr>
            <a:picLocks noRot="1" noChangeAspect="1"/>
          </p:cNvPicPr>
          <p:nvPr>
            <a:audioFile r:link="rId1"/>
          </p:nvPr>
        </p:nvPicPr>
        <p:blipFill>
          <a:blip r:embed="rId6" cstate="email"/>
          <a:stretch>
            <a:fillRect/>
          </a:stretch>
        </p:blipFill>
        <p:spPr>
          <a:xfrm>
            <a:off x="500034" y="6143644"/>
            <a:ext cx="304800" cy="304800"/>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4)">
                                      <p:cBhvr>
                                        <p:cTn id="7" dur="2000"/>
                                        <p:tgtEl>
                                          <p:spTgt spid="1027"/>
                                        </p:tgtEl>
                                      </p:cBhvr>
                                    </p:animEffect>
                                  </p:childTnLst>
                                </p:cTn>
                              </p:par>
                              <p:par>
                                <p:cTn id="8" presetID="21"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heel(4)">
                                      <p:cBhvr>
                                        <p:cTn id="10" dur="2000"/>
                                        <p:tgtEl>
                                          <p:spTgt spid="1026"/>
                                        </p:tgtEl>
                                      </p:cBhvr>
                                    </p:animEffect>
                                  </p:childTnLst>
                                </p:cTn>
                              </p:par>
                              <p:par>
                                <p:cTn id="11" presetID="21" presetClass="entr" presetSubtype="4"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wheel(4)">
                                      <p:cBhvr>
                                        <p:cTn id="13"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1879" fill="hold"/>
                                        <p:tgtEl>
                                          <p:spTgt spid="6"/>
                                        </p:tgtEl>
                                      </p:cBhvr>
                                    </p:cmd>
                                  </p:childTnLst>
                                </p:cTn>
                              </p:par>
                            </p:childTnLst>
                          </p:cTn>
                        </p:par>
                      </p:childTnLst>
                    </p:cTn>
                  </p:par>
                </p:childTnLst>
              </p:cTn>
              <p:nextCondLst>
                <p:cond evt="onClick" delay="0">
                  <p:tgtEl>
                    <p:spTgt spid="6"/>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4294967295"/>
          </p:nvPr>
        </p:nvSpPr>
        <p:spPr>
          <a:xfrm>
            <a:off x="0" y="0"/>
            <a:ext cx="9144000" cy="3323987"/>
          </a:xfrm>
        </p:spPr>
        <p:txBody>
          <a:bodyPr/>
          <a:lstStyle/>
          <a:p>
            <a:pPr>
              <a:buNone/>
            </a:pPr>
            <a:r>
              <a:rPr lang="en-US" sz="2400" dirty="0"/>
              <a:t>In 1955 Brodsky' family moved to a big communal flat in the House </a:t>
            </a:r>
            <a:r>
              <a:rPr lang="en-US" sz="2400" dirty="0" err="1"/>
              <a:t>Muruzi</a:t>
            </a:r>
            <a:r>
              <a:rPr lang="en-US" sz="2400" dirty="0"/>
              <a:t> on </a:t>
            </a:r>
            <a:r>
              <a:rPr lang="en-US" sz="2400" dirty="0" err="1"/>
              <a:t>Liteyny</a:t>
            </a:r>
            <a:r>
              <a:rPr lang="en-US" sz="2400" dirty="0"/>
              <a:t> Avenue 24/27, and young </a:t>
            </a:r>
            <a:r>
              <a:rPr lang="en-US" sz="2400" dirty="0" err="1"/>
              <a:t>Iosif</a:t>
            </a:r>
            <a:r>
              <a:rPr lang="en-US" sz="2400" dirty="0"/>
              <a:t> gradually fenced off cases in it the personal space, these well-known "one and a half rooms", become its office, a bedroom, a place of reception of the guests, meaning so many in formation of its character and development of independence and freedom of thinking... Brodsky remembered the childhood reluctantly: "Russians don't attach to the childhood great value. I, at least, don't give. Usual childhood. I don't think that children's impressions play an important role in further development".</a:t>
            </a:r>
            <a:endParaRPr lang="ru-RU" sz="2400" dirty="0"/>
          </a:p>
        </p:txBody>
      </p:sp>
      <p:pic>
        <p:nvPicPr>
          <p:cNvPr id="1026" name="Picture 2" descr="C:\Documents and Settings\Ксения\Мои документы\Загрузки\17_084.jpg"/>
          <p:cNvPicPr>
            <a:picLocks noChangeAspect="1" noChangeArrowheads="1"/>
          </p:cNvPicPr>
          <p:nvPr/>
        </p:nvPicPr>
        <p:blipFill>
          <a:blip r:embed="rId3"/>
          <a:srcRect/>
          <a:stretch>
            <a:fillRect/>
          </a:stretch>
        </p:blipFill>
        <p:spPr bwMode="auto">
          <a:xfrm>
            <a:off x="3214678" y="3500438"/>
            <a:ext cx="2181717" cy="3109273"/>
          </a:xfrm>
          <a:prstGeom prst="rect">
            <a:avLst/>
          </a:prstGeom>
          <a:ln>
            <a:noFill/>
          </a:ln>
          <a:effectLst>
            <a:outerShdw blurRad="292100" dist="139700" dir="2700000" algn="tl" rotWithShape="0">
              <a:srgbClr val="333333">
                <a:alpha val="65000"/>
              </a:srgbClr>
            </a:outerShdw>
          </a:effectLst>
        </p:spPr>
      </p:pic>
      <p:pic>
        <p:nvPicPr>
          <p:cNvPr id="1028" name="Picture 4" descr="C:\Documents and Settings\Ксения\Мои документы\Загрузки\17_083.jpg"/>
          <p:cNvPicPr>
            <a:picLocks noChangeAspect="1" noChangeArrowheads="1"/>
          </p:cNvPicPr>
          <p:nvPr/>
        </p:nvPicPr>
        <p:blipFill>
          <a:blip r:embed="rId4"/>
          <a:srcRect/>
          <a:stretch>
            <a:fillRect/>
          </a:stretch>
        </p:blipFill>
        <p:spPr bwMode="auto">
          <a:xfrm>
            <a:off x="142844" y="3929066"/>
            <a:ext cx="2838450" cy="1924050"/>
          </a:xfrm>
          <a:prstGeom prst="rect">
            <a:avLst/>
          </a:prstGeom>
          <a:ln>
            <a:noFill/>
          </a:ln>
          <a:effectLst>
            <a:outerShdw blurRad="292100" dist="139700" dir="2700000" algn="tl" rotWithShape="0">
              <a:srgbClr val="333333">
                <a:alpha val="65000"/>
              </a:srgbClr>
            </a:outerShdw>
          </a:effectLst>
        </p:spPr>
      </p:pic>
      <p:pic>
        <p:nvPicPr>
          <p:cNvPr id="6" name="Picture 2" descr="C:\Documents and Settings\Ксения\Рабочий стол\бродский\fee42541648619d6b22de468bbf.jpg"/>
          <p:cNvPicPr>
            <a:picLocks noChangeAspect="1" noChangeArrowheads="1"/>
          </p:cNvPicPr>
          <p:nvPr/>
        </p:nvPicPr>
        <p:blipFill>
          <a:blip r:embed="rId5" cstate="email"/>
          <a:srcRect/>
          <a:stretch>
            <a:fillRect/>
          </a:stretch>
        </p:blipFill>
        <p:spPr bwMode="auto">
          <a:xfrm>
            <a:off x="6000760" y="3429000"/>
            <a:ext cx="2500298" cy="317931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wheel(4)">
                                      <p:cBhvr>
                                        <p:cTn id="11" dur="2000"/>
                                        <p:tgtEl>
                                          <p:spTgt spid="1028"/>
                                        </p:tgtEl>
                                      </p:cBhvr>
                                    </p:animEffect>
                                  </p:childTnLst>
                                </p:cTn>
                              </p:par>
                              <p:par>
                                <p:cTn id="12" presetID="21" presetClass="entr" presetSubtype="4"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heel(4)">
                                      <p:cBhvr>
                                        <p:cTn id="14" dur="2000"/>
                                        <p:tgtEl>
                                          <p:spTgt spid="1026"/>
                                        </p:tgtEl>
                                      </p:cBhvr>
                                    </p:animEffect>
                                  </p:childTnLst>
                                </p:cTn>
                              </p:par>
                              <p:par>
                                <p:cTn id="15" presetID="21"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4)">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4294967295"/>
          </p:nvPr>
        </p:nvSpPr>
        <p:spPr>
          <a:xfrm>
            <a:off x="0" y="0"/>
            <a:ext cx="9144000" cy="5007525"/>
          </a:xfrm>
        </p:spPr>
        <p:txBody>
          <a:bodyPr/>
          <a:lstStyle/>
          <a:p>
            <a:pPr>
              <a:buNone/>
            </a:pPr>
            <a:r>
              <a:rPr lang="ru-RU"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Anna </a:t>
            </a:r>
            <a:r>
              <a:rPr lang="en-US" sz="2400" dirty="0" err="1">
                <a:latin typeface="Times New Roman" pitchFamily="18" charset="0"/>
                <a:cs typeface="Times New Roman" pitchFamily="18" charset="0"/>
              </a:rPr>
              <a:t>Akhmatova</a:t>
            </a:r>
            <a:r>
              <a:rPr lang="en-US" sz="2400" dirty="0">
                <a:latin typeface="Times New Roman" pitchFamily="18" charset="0"/>
                <a:cs typeface="Times New Roman" pitchFamily="18" charset="0"/>
              </a:rPr>
              <a:t> highly appreciated talent of the young poet, became for it one of spiritual mentors. Brodsky who is torn away by official circles, gains popularity in literary circles, the environment of an intellectual underground; but it never belongs to any group, isn't connected with a </a:t>
            </a:r>
            <a:r>
              <a:rPr lang="en-US" sz="2400" dirty="0" err="1">
                <a:latin typeface="Times New Roman" pitchFamily="18" charset="0"/>
                <a:cs typeface="Times New Roman" pitchFamily="18" charset="0"/>
              </a:rPr>
              <a:t>recusancy</a:t>
            </a:r>
            <a:r>
              <a:rPr lang="en-US" sz="2400" dirty="0">
                <a:latin typeface="Times New Roman" pitchFamily="18" charset="0"/>
                <a:cs typeface="Times New Roman" pitchFamily="18" charset="0"/>
              </a:rPr>
              <a:t>.</a:t>
            </a:r>
          </a:p>
          <a:p>
            <a:pPr>
              <a:buNone/>
            </a:pPr>
            <a:r>
              <a:rPr lang="en-US" sz="2400" dirty="0">
                <a:latin typeface="Times New Roman" pitchFamily="18" charset="0"/>
                <a:cs typeface="Times New Roman" pitchFamily="18" charset="0"/>
              </a:rPr>
              <a:t>          Brodsky wrote: "In each of us — God" also was proud that actually anew entered the shower word concept into domestic poetry.</a:t>
            </a:r>
            <a:endParaRPr lang="ru-RU" sz="1400" dirty="0" smtClean="0">
              <a:latin typeface="Times New Roman" pitchFamily="18" charset="0"/>
              <a:cs typeface="Times New Roman" pitchFamily="18" charset="0"/>
            </a:endParaRPr>
          </a:p>
          <a:p>
            <a:pPr>
              <a:buNone/>
            </a:pPr>
            <a:r>
              <a:rPr lang="ru-RU" sz="1400" dirty="0" smtClean="0">
                <a:latin typeface="Times New Roman" pitchFamily="18" charset="0"/>
                <a:cs typeface="Times New Roman" pitchFamily="18" charset="0"/>
              </a:rPr>
              <a:t>                                                                                                     </a:t>
            </a:r>
          </a:p>
          <a:p>
            <a:pPr>
              <a:buNone/>
            </a:pPr>
            <a:endParaRPr lang="ru-RU" sz="1400" dirty="0" smtClean="0">
              <a:latin typeface="Times New Roman" pitchFamily="18" charset="0"/>
              <a:cs typeface="Times New Roman" pitchFamily="18" charset="0"/>
            </a:endParaRPr>
          </a:p>
          <a:p>
            <a:pPr>
              <a:buNone/>
            </a:pPr>
            <a:endParaRPr lang="ru-RU" sz="1400" dirty="0" smtClean="0">
              <a:latin typeface="Times New Roman" pitchFamily="18" charset="0"/>
              <a:cs typeface="Times New Roman" pitchFamily="18" charset="0"/>
            </a:endParaRPr>
          </a:p>
          <a:p>
            <a:pPr>
              <a:buNone/>
            </a:pPr>
            <a:endParaRPr lang="ru-RU" sz="1400" dirty="0" smtClean="0">
              <a:latin typeface="Times New Roman" pitchFamily="18" charset="0"/>
              <a:cs typeface="Times New Roman" pitchFamily="18" charset="0"/>
            </a:endParaRPr>
          </a:p>
          <a:p>
            <a:pPr>
              <a:buNone/>
            </a:pPr>
            <a:endParaRPr lang="ru-RU" sz="1400" dirty="0" smtClean="0">
              <a:latin typeface="Times New Roman" pitchFamily="18" charset="0"/>
              <a:cs typeface="Times New Roman" pitchFamily="18" charset="0"/>
            </a:endParaRPr>
          </a:p>
          <a:p>
            <a:pPr>
              <a:buNone/>
            </a:pPr>
            <a:endParaRPr lang="ru-RU" sz="1400" dirty="0" smtClean="0">
              <a:latin typeface="Times New Roman" pitchFamily="18" charset="0"/>
              <a:cs typeface="Times New Roman" pitchFamily="18" charset="0"/>
            </a:endParaRPr>
          </a:p>
          <a:p>
            <a:pPr>
              <a:buNone/>
            </a:pPr>
            <a:endParaRPr lang="ru-RU" sz="1400" dirty="0" smtClean="0">
              <a:latin typeface="Times New Roman" pitchFamily="18" charset="0"/>
              <a:cs typeface="Times New Roman" pitchFamily="18" charset="0"/>
            </a:endParaRPr>
          </a:p>
          <a:p>
            <a:pPr>
              <a:buNone/>
            </a:pPr>
            <a:endParaRPr lang="ru-RU" sz="1400" dirty="0" smtClean="0">
              <a:latin typeface="Times New Roman" pitchFamily="18" charset="0"/>
              <a:cs typeface="Times New Roman" pitchFamily="18" charset="0"/>
            </a:endParaRPr>
          </a:p>
          <a:p>
            <a:pPr>
              <a:buNone/>
            </a:pPr>
            <a:endParaRPr lang="ru-RU" sz="1400" dirty="0" smtClean="0">
              <a:latin typeface="Times New Roman" pitchFamily="18" charset="0"/>
              <a:cs typeface="Times New Roman" pitchFamily="18" charset="0"/>
            </a:endParaRPr>
          </a:p>
          <a:p>
            <a:pPr>
              <a:buNone/>
            </a:pPr>
            <a:r>
              <a:rPr lang="ru-RU" sz="1400" dirty="0" smtClean="0">
                <a:latin typeface="Times New Roman" pitchFamily="18" charset="0"/>
                <a:cs typeface="Times New Roman" pitchFamily="18" charset="0"/>
              </a:rPr>
              <a:t>                                                                                                                      </a:t>
            </a:r>
          </a:p>
          <a:p>
            <a:pPr>
              <a:buNone/>
            </a:pPr>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pic>
        <p:nvPicPr>
          <p:cNvPr id="44034" name="Picture 2" descr="C:\Documents and Settings\Ксения\Рабочий стол\бродский\Ахматоа 1963 год.jpg"/>
          <p:cNvPicPr>
            <a:picLocks noChangeAspect="1" noChangeArrowheads="1"/>
          </p:cNvPicPr>
          <p:nvPr/>
        </p:nvPicPr>
        <p:blipFill>
          <a:blip r:embed="rId2" cstate="email"/>
          <a:srcRect/>
          <a:stretch>
            <a:fillRect/>
          </a:stretch>
        </p:blipFill>
        <p:spPr bwMode="auto">
          <a:xfrm>
            <a:off x="2500298" y="2928934"/>
            <a:ext cx="4409700" cy="3731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amond(in)">
                                      <p:cBhvr>
                                        <p:cTn id="10" dur="2000"/>
                                        <p:tgtEl>
                                          <p:spTgt spid="4">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amond(in)">
                                      <p:cBhvr>
                                        <p:cTn id="13" dur="2000"/>
                                        <p:tgtEl>
                                          <p:spTgt spid="4">
                                            <p:txEl>
                                              <p:pRg st="2" end="2"/>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
                                            <p:txEl>
                                              <p:pRg st="11" end="11"/>
                                            </p:txEl>
                                          </p:spTgt>
                                        </p:tgtEl>
                                        <p:attrNameLst>
                                          <p:attrName>style.visibility</p:attrName>
                                        </p:attrNameLst>
                                      </p:cBhvr>
                                      <p:to>
                                        <p:strVal val="visible"/>
                                      </p:to>
                                    </p:set>
                                    <p:animEffect transition="in" filter="diamond(in)">
                                      <p:cBhvr>
                                        <p:cTn id="16" dur="2000"/>
                                        <p:tgtEl>
                                          <p:spTgt spid="4">
                                            <p:txEl>
                                              <p:pRg st="11" end="11"/>
                                            </p:txEl>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4">
                                            <p:txEl>
                                              <p:pRg st="12" end="12"/>
                                            </p:txEl>
                                          </p:spTgt>
                                        </p:tgtEl>
                                        <p:attrNameLst>
                                          <p:attrName>style.visibility</p:attrName>
                                        </p:attrNameLst>
                                      </p:cBhvr>
                                      <p:to>
                                        <p:strVal val="visible"/>
                                      </p:to>
                                    </p:set>
                                    <p:animEffect transition="in" filter="diamond(in)">
                                      <p:cBhvr>
                                        <p:cTn id="19" dur="2000"/>
                                        <p:tgtEl>
                                          <p:spTgt spid="4">
                                            <p:txEl>
                                              <p:pRg st="12" end="12"/>
                                            </p:txEl>
                                          </p:spTgt>
                                        </p:tgtEl>
                                      </p:cBhvr>
                                    </p:animEffect>
                                  </p:childTnLst>
                                </p:cTn>
                              </p:par>
                              <p:par>
                                <p:cTn id="20" presetID="21" presetClass="entr" presetSubtype="4" fill="hold" nodeType="withEffect">
                                  <p:stCondLst>
                                    <p:cond delay="0"/>
                                  </p:stCondLst>
                                  <p:childTnLst>
                                    <p:set>
                                      <p:cBhvr>
                                        <p:cTn id="21" dur="1" fill="hold">
                                          <p:stCondLst>
                                            <p:cond delay="0"/>
                                          </p:stCondLst>
                                        </p:cTn>
                                        <p:tgtEl>
                                          <p:spTgt spid="44034"/>
                                        </p:tgtEl>
                                        <p:attrNameLst>
                                          <p:attrName>style.visibility</p:attrName>
                                        </p:attrNameLst>
                                      </p:cBhvr>
                                      <p:to>
                                        <p:strVal val="visible"/>
                                      </p:to>
                                    </p:set>
                                    <p:animEffect transition="in" filter="wheel(4)">
                                      <p:cBhvr>
                                        <p:cTn id="22" dur="2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4294967295"/>
          </p:nvPr>
        </p:nvSpPr>
        <p:spPr>
          <a:xfrm>
            <a:off x="47625" y="0"/>
            <a:ext cx="9001156" cy="4505849"/>
          </a:xfrm>
        </p:spPr>
        <p:txBody>
          <a:bodyPr/>
          <a:lstStyle/>
          <a:p>
            <a:r>
              <a:rPr lang="en-US" sz="2400" dirty="0"/>
              <a:t>On November 29, 1963 in the Evening Leningrad newspaper the lampoon "The would-be-literary drone" on Brodsky was published.</a:t>
            </a:r>
          </a:p>
          <a:p>
            <a:r>
              <a:rPr lang="en-US" sz="2400" dirty="0"/>
              <a:t>           The organized persecution expanded;  it was dangerous to remain in Leningrad to Brodsky;  in order to avoid arrest </a:t>
            </a:r>
          </a:p>
          <a:p>
            <a:r>
              <a:rPr lang="en-US" sz="2400" dirty="0"/>
              <a:t>        Friends in December, 1963. </a:t>
            </a:r>
          </a:p>
          <a:p>
            <a:r>
              <a:rPr lang="en-US" sz="2400" dirty="0"/>
              <a:t>    took away the poet to Moscow. </a:t>
            </a:r>
          </a:p>
          <a:p>
            <a:r>
              <a:rPr lang="en-US" sz="2400" dirty="0"/>
              <a:t>      In the evening 13 февраля1964 </a:t>
            </a:r>
          </a:p>
          <a:p>
            <a:r>
              <a:rPr lang="en-US" sz="2400" dirty="0"/>
              <a:t>   years on </a:t>
            </a:r>
            <a:r>
              <a:rPr lang="en-US" sz="2400" dirty="0" err="1"/>
              <a:t>Iosif</a:t>
            </a:r>
            <a:r>
              <a:rPr lang="en-US" sz="2400" dirty="0"/>
              <a:t> Street</a:t>
            </a:r>
          </a:p>
          <a:p>
            <a:r>
              <a:rPr lang="en-US" sz="2400" dirty="0"/>
              <a:t>   Brodsky was unexpectedly</a:t>
            </a:r>
          </a:p>
          <a:p>
            <a:r>
              <a:rPr lang="en-US" sz="2400" dirty="0"/>
              <a:t>                 it is arrested.</a:t>
            </a:r>
            <a:endParaRPr lang="ru-RU" sz="2400" dirty="0"/>
          </a:p>
        </p:txBody>
      </p:sp>
      <p:pic>
        <p:nvPicPr>
          <p:cNvPr id="4098" name="Picture 2" descr="C:\Documents and Settings\Ксения\Рабочий стол\бродский\30_035.jpg"/>
          <p:cNvPicPr>
            <a:picLocks noChangeAspect="1" noChangeArrowheads="1"/>
          </p:cNvPicPr>
          <p:nvPr/>
        </p:nvPicPr>
        <p:blipFill>
          <a:blip r:embed="rId2" cstate="email"/>
          <a:srcRect/>
          <a:stretch>
            <a:fillRect/>
          </a:stretch>
        </p:blipFill>
        <p:spPr bwMode="auto">
          <a:xfrm>
            <a:off x="5715008" y="2339474"/>
            <a:ext cx="3155949" cy="433729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amond(in)">
                                      <p:cBhvr>
                                        <p:cTn id="19" dur="2000"/>
                                        <p:tgtEl>
                                          <p:spTgt spid="3">
                                            <p:txEl>
                                              <p:pRg st="4" end="4"/>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2000"/>
                                        <p:tgtEl>
                                          <p:spTgt spid="3">
                                            <p:txEl>
                                              <p:pRg st="5" end="5"/>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amond(in)">
                                      <p:cBhvr>
                                        <p:cTn id="25" dur="2000"/>
                                        <p:tgtEl>
                                          <p:spTgt spid="3">
                                            <p:txEl>
                                              <p:pRg st="6" end="6"/>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amond(in)">
                                      <p:cBhvr>
                                        <p:cTn id="28" dur="2000"/>
                                        <p:tgtEl>
                                          <p:spTgt spid="3">
                                            <p:txEl>
                                              <p:pRg st="7" end="7"/>
                                            </p:txEl>
                                          </p:spTgt>
                                        </p:tgtEl>
                                      </p:cBhvr>
                                    </p:animEffect>
                                  </p:childTnLst>
                                </p:cTn>
                              </p:par>
                            </p:childTnLst>
                          </p:cTn>
                        </p:par>
                        <p:par>
                          <p:cTn id="29" fill="hold">
                            <p:stCondLst>
                              <p:cond delay="2000"/>
                            </p:stCondLst>
                            <p:childTnLst>
                              <p:par>
                                <p:cTn id="30" presetID="53" presetClass="entr" presetSubtype="0" fill="hold" nodeType="afterEffect">
                                  <p:stCondLst>
                                    <p:cond delay="0"/>
                                  </p:stCondLst>
                                  <p:childTnLst>
                                    <p:set>
                                      <p:cBhvr>
                                        <p:cTn id="31" dur="1" fill="hold">
                                          <p:stCondLst>
                                            <p:cond delay="0"/>
                                          </p:stCondLst>
                                        </p:cTn>
                                        <p:tgtEl>
                                          <p:spTgt spid="4098"/>
                                        </p:tgtEl>
                                        <p:attrNameLst>
                                          <p:attrName>style.visibility</p:attrName>
                                        </p:attrNameLst>
                                      </p:cBhvr>
                                      <p:to>
                                        <p:strVal val="visible"/>
                                      </p:to>
                                    </p:set>
                                    <p:anim calcmode="lin" valueType="num">
                                      <p:cBhvr>
                                        <p:cTn id="32" dur="2000" fill="hold"/>
                                        <p:tgtEl>
                                          <p:spTgt spid="4098"/>
                                        </p:tgtEl>
                                        <p:attrNameLst>
                                          <p:attrName>ppt_w</p:attrName>
                                        </p:attrNameLst>
                                      </p:cBhvr>
                                      <p:tavLst>
                                        <p:tav tm="0">
                                          <p:val>
                                            <p:fltVal val="0"/>
                                          </p:val>
                                        </p:tav>
                                        <p:tav tm="100000">
                                          <p:val>
                                            <p:strVal val="#ppt_w"/>
                                          </p:val>
                                        </p:tav>
                                      </p:tavLst>
                                    </p:anim>
                                    <p:anim calcmode="lin" valueType="num">
                                      <p:cBhvr>
                                        <p:cTn id="33" dur="2000" fill="hold"/>
                                        <p:tgtEl>
                                          <p:spTgt spid="4098"/>
                                        </p:tgtEl>
                                        <p:attrNameLst>
                                          <p:attrName>ppt_h</p:attrName>
                                        </p:attrNameLst>
                                      </p:cBhvr>
                                      <p:tavLst>
                                        <p:tav tm="0">
                                          <p:val>
                                            <p:fltVal val="0"/>
                                          </p:val>
                                        </p:tav>
                                        <p:tav tm="100000">
                                          <p:val>
                                            <p:strVal val="#ppt_h"/>
                                          </p:val>
                                        </p:tav>
                                      </p:tavLst>
                                    </p:anim>
                                    <p:animEffect transition="in" filter="fade">
                                      <p:cBhvr>
                                        <p:cTn id="34"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Ценность лицензионного ПО Microsoft 3">
  <a:themeElements>
    <a:clrScheme name="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tx1"/>
            </a:solidFill>
            <a:effectLst>
              <a:outerShdw blurRad="38100" dist="38100" dir="2700000" algn="tl">
                <a:srgbClr val="000000">
                  <a:alpha val="43137"/>
                </a:srgbClr>
              </a:outerShdw>
            </a:effectLst>
          </a:defRPr>
        </a:defPPr>
      </a:lstStyle>
    </a:txDef>
  </a:objectDefaults>
  <a:extraClrSchemeLst/>
</a:theme>
</file>

<file path=ppt/theme/theme2.xml><?xml version="1.0" encoding="utf-8"?>
<a:theme xmlns:a="http://schemas.openxmlformats.org/drawingml/2006/main" name="White with Courier font for code slides">
  <a:themeElements>
    <a:clrScheme name="1-01149 Michelle Evans">
      <a:dk1>
        <a:srgbClr val="000000"/>
      </a:dk1>
      <a:lt1>
        <a:srgbClr val="FFFFFF"/>
      </a:lt1>
      <a:dk2>
        <a:srgbClr val="050595"/>
      </a:dk2>
      <a:lt2>
        <a:srgbClr val="FFFF99"/>
      </a:lt2>
      <a:accent1>
        <a:srgbClr val="ECDFA7"/>
      </a:accent1>
      <a:accent2>
        <a:srgbClr val="4F6E9B"/>
      </a:accent2>
      <a:accent3>
        <a:srgbClr val="936553"/>
      </a:accent3>
      <a:accent4>
        <a:srgbClr val="88A17B"/>
      </a:accent4>
      <a:accent5>
        <a:srgbClr val="B8977E"/>
      </a:accent5>
      <a:accent6>
        <a:srgbClr val="99B5D3"/>
      </a:accent6>
      <a:hlink>
        <a:srgbClr val="FFFF99"/>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Theme20">
  <a:themeElements>
    <a:clrScheme name="CPE">
      <a:dk1>
        <a:srgbClr val="000000"/>
      </a:dk1>
      <a:lt1>
        <a:srgbClr val="FFFFFF"/>
      </a:lt1>
      <a:dk2>
        <a:srgbClr val="1D4775"/>
      </a:dk2>
      <a:lt2>
        <a:srgbClr val="FEF194"/>
      </a:lt2>
      <a:accent1>
        <a:srgbClr val="FFD965"/>
      </a:accent1>
      <a:accent2>
        <a:srgbClr val="3AA9C2"/>
      </a:accent2>
      <a:accent3>
        <a:srgbClr val="EBB28F"/>
      </a:accent3>
      <a:accent4>
        <a:srgbClr val="B0E27F"/>
      </a:accent4>
      <a:accent5>
        <a:srgbClr val="FFC17E"/>
      </a:accent5>
      <a:accent6>
        <a:srgbClr val="C6A0DB"/>
      </a:accent6>
      <a:hlink>
        <a:srgbClr val="1D4775"/>
      </a:hlink>
      <a:folHlink>
        <a:srgbClr val="1D4775"/>
      </a:folHlink>
    </a:clrScheme>
    <a:fontScheme name="Blue-Purple TT">
      <a:majorFont>
        <a:latin typeface="Segoe"/>
        <a:ea typeface=""/>
        <a:cs typeface=""/>
      </a:majorFont>
      <a:minorFont>
        <a:latin typeface="Sego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76194" tIns="38097" rIns="76194" bIns="38097" numCol="1" rtlCol="0" anchor="ctr" anchorCtr="0" compatLnSpc="1">
        <a:prstTxWarp prst="textNoShape">
          <a:avLst/>
        </a:prstTxWarp>
      </a:bodyPr>
      <a:lstStyle>
        <a:defPPr algn="ctr" defTabSz="761719" fontAlgn="base">
          <a:spcBef>
            <a:spcPct val="0"/>
          </a:spcBef>
          <a:spcAft>
            <a:spcPct val="0"/>
          </a:spcAft>
          <a:defRPr sz="2300" kern="0" dirty="0" smtClean="0">
            <a:solidFill>
              <a:schemeClr val="tx2"/>
            </a:solidFill>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Ценность лицензионного ПО Microsoft 3</Template>
  <TotalTime>1469</TotalTime>
  <Words>1559</Words>
  <Application>Microsoft Office PowerPoint</Application>
  <PresentationFormat>Экран (4:3)</PresentationFormat>
  <Paragraphs>125</Paragraphs>
  <Slides>25</Slides>
  <Notes>7</Notes>
  <HiddenSlides>0</HiddenSlides>
  <MMClips>5</MMClips>
  <ScaleCrop>false</ScaleCrop>
  <HeadingPairs>
    <vt:vector size="4" baseType="variant">
      <vt:variant>
        <vt:lpstr>Тема</vt:lpstr>
      </vt:variant>
      <vt:variant>
        <vt:i4>4</vt:i4>
      </vt:variant>
      <vt:variant>
        <vt:lpstr>Заголовки слайдов</vt:lpstr>
      </vt:variant>
      <vt:variant>
        <vt:i4>25</vt:i4>
      </vt:variant>
    </vt:vector>
  </HeadingPairs>
  <TitlesOfParts>
    <vt:vector size="29" baseType="lpstr">
      <vt:lpstr>Ценность лицензионного ПО Microsoft 3</vt:lpstr>
      <vt:lpstr>White with Courier font for code slides</vt:lpstr>
      <vt:lpstr>1_Theme20</vt:lpstr>
      <vt:lpstr>1_White with Courier font for code slides</vt:lpstr>
      <vt:lpstr>May I introduce myself: Brodsky!</vt:lpstr>
      <vt:lpstr>«Не в том суть жизни, что в ней есть,  но в вере в то, что в ней должно быть.» </vt:lpstr>
      <vt:lpstr>Iosif Aleksandrovich Brodsky</vt:lpstr>
      <vt:lpstr>Презентация PowerPoint</vt:lpstr>
      <vt:lpstr>Young years of Iosif Brodsky</vt:lpstr>
      <vt:lpstr>Презентация PowerPoint</vt:lpstr>
      <vt:lpstr>Презентация PowerPoint</vt:lpstr>
      <vt:lpstr>Презентация PowerPoint</vt:lpstr>
      <vt:lpstr>Презентация PowerPoint</vt:lpstr>
      <vt:lpstr>Court. Iosif Brodsky's link</vt:lpstr>
      <vt:lpstr>Konosha and Brodsky.</vt:lpstr>
      <vt:lpstr>The village Norensky spring of 1964 – autumn of 1965.</vt:lpstr>
      <vt:lpstr>Презентация PowerPoint</vt:lpstr>
      <vt:lpstr>Brodsky about Norenskaya.</vt:lpstr>
      <vt:lpstr>"Tractors at sunrise" - I. Brodsky's poem in the Prizyv newspaper, accepted from the poet A.Zabaluyev.</vt:lpstr>
      <vt:lpstr>Презентация PowerPoint</vt:lpstr>
      <vt:lpstr>Презентация PowerPoint</vt:lpstr>
      <vt:lpstr>Презентация PowerPoint</vt:lpstr>
      <vt:lpstr>Way to an international recognition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небо</dc:title>
  <dc:creator>Оксана</dc:creator>
  <cp:lastModifiedBy>Дом</cp:lastModifiedBy>
  <cp:revision>164</cp:revision>
  <dcterms:created xsi:type="dcterms:W3CDTF">2010-04-15T18:35:24Z</dcterms:created>
  <dcterms:modified xsi:type="dcterms:W3CDTF">2014-03-13T08:55:07Z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TC300077561049</vt:lpwstr>
  </property>
</Properties>
</file>