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64" r:id="rId11"/>
    <p:sldId id="263" r:id="rId12"/>
    <p:sldId id="265" r:id="rId13"/>
    <p:sldId id="266" r:id="rId14"/>
    <p:sldId id="270" r:id="rId15"/>
    <p:sldId id="267" r:id="rId16"/>
    <p:sldId id="268" r:id="rId17"/>
    <p:sldId id="269" r:id="rId18"/>
    <p:sldId id="285" r:id="rId19"/>
    <p:sldId id="271" r:id="rId20"/>
    <p:sldId id="273" r:id="rId21"/>
    <p:sldId id="272" r:id="rId22"/>
    <p:sldId id="274" r:id="rId23"/>
    <p:sldId id="275" r:id="rId24"/>
    <p:sldId id="276" r:id="rId25"/>
    <p:sldId id="279" r:id="rId26"/>
    <p:sldId id="277" r:id="rId27"/>
    <p:sldId id="278" r:id="rId28"/>
    <p:sldId id="283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50ED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avs.tourengine.ru/lib/countries/img/jp/j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6054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Gabriola" pitchFamily="82" charset="0"/>
                <a:ea typeface="Gungsuh" pitchFamily="18" charset="-127"/>
              </a:rPr>
              <a:t>ЯПОНИЯ - СТРАНА С ДВУМЯ ЛИЦАМИ</a:t>
            </a:r>
            <a:endParaRPr lang="ru-RU" b="1" dirty="0">
              <a:latin typeface="Gabriola" pitchFamily="82" charset="0"/>
              <a:ea typeface="Gungsuh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6215082"/>
            <a:ext cx="6400800" cy="64291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Учитель географии Бабанина И.А.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КИМОНО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20482" name="Picture 2" descr="http://www.japandirect.ru/kimono-mcotton/aoyama/aoyam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013804" cy="6572272"/>
          </a:xfrm>
          <a:prstGeom prst="rect">
            <a:avLst/>
          </a:prstGeom>
          <a:noFill/>
        </p:spPr>
      </p:pic>
      <p:pic>
        <p:nvPicPr>
          <p:cNvPr id="20484" name="Picture 4" descr="http://www.e-janaika.net/gallery/images/kimono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00306"/>
            <a:ext cx="3143272" cy="4191030"/>
          </a:xfrm>
          <a:prstGeom prst="rect">
            <a:avLst/>
          </a:prstGeom>
          <a:noFill/>
        </p:spPr>
      </p:pic>
      <p:pic>
        <p:nvPicPr>
          <p:cNvPr id="8" name="Picture 2" descr="http://www.odejdaimoda.ru/images/upload/yaponskiy-kostyum_0_4-13026225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0500"/>
            <a:ext cx="3071802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s-skromnost.ru/wp-content/uploads/2011/12/defaul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90709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РЕЛИГИИ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СИНТОИЗМ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БУДДИЗМ </a:t>
            </a:r>
            <a:endParaRPr lang="ru-RU" dirty="0"/>
          </a:p>
        </p:txBody>
      </p:sp>
      <p:pic>
        <p:nvPicPr>
          <p:cNvPr id="12" name="Picture 2" descr="http://www.krugosvet.ru/images/1002650_PH028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22169"/>
            <a:ext cx="4040188" cy="2856699"/>
          </a:xfrm>
          <a:prstGeom prst="rect">
            <a:avLst/>
          </a:prstGeom>
          <a:noFill/>
        </p:spPr>
      </p:pic>
      <p:pic>
        <p:nvPicPr>
          <p:cNvPr id="17" name="Picture 6" descr="http://blog.turmir.com/uploads/user_110/japan/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4595" y="2714620"/>
            <a:ext cx="413220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ЭКОНОМИЧЕСКОЕ  ЧУДО  ЯПОНИИ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Поощрение мелкого и среднего бизнеса.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Ограничение военных расходов (не более 1% национального дохода).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производств с экспортной ориентацией, постоянный учет запросов рынка.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Покупка патентов, лицензий и их эффективное использование.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Сочетание новейших технологий с относительно дешевой местной рабочей силой.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Особое внимание к образованию, подготовке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технополисов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Широкое применение иностранного капитала.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Традиционное японское трудолюбие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ОТРАСЛЕВОЙ СОСТАВ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1) </a:t>
            </a:r>
            <a:r>
              <a:rPr lang="ru-RU" b="1" i="1" dirty="0" err="1" smtClean="0"/>
              <a:t>материалоемкие</a:t>
            </a:r>
            <a:endParaRPr lang="ru-RU" b="1" i="1" dirty="0" smtClean="0"/>
          </a:p>
          <a:p>
            <a:r>
              <a:rPr lang="ru-RU" i="1" dirty="0" smtClean="0"/>
              <a:t>черная </a:t>
            </a:r>
            <a:r>
              <a:rPr lang="ru-RU" i="1" dirty="0" smtClean="0"/>
              <a:t>металлургия</a:t>
            </a:r>
            <a:endParaRPr lang="ru-RU" dirty="0" smtClean="0"/>
          </a:p>
          <a:p>
            <a:r>
              <a:rPr lang="ru-RU" i="1" dirty="0" smtClean="0"/>
              <a:t>производство роботов</a:t>
            </a:r>
            <a:endParaRPr lang="ru-RU" dirty="0" smtClean="0"/>
          </a:p>
          <a:p>
            <a:r>
              <a:rPr lang="ru-RU" i="1" dirty="0" smtClean="0"/>
              <a:t>нефтехимия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2) наукоемкие</a:t>
            </a:r>
            <a:endParaRPr lang="ru-RU" dirty="0" smtClean="0"/>
          </a:p>
          <a:p>
            <a:r>
              <a:rPr lang="ru-RU" i="1" dirty="0" smtClean="0"/>
              <a:t>ЭВМ</a:t>
            </a:r>
            <a:endParaRPr lang="ru-RU" dirty="0" smtClean="0"/>
          </a:p>
          <a:p>
            <a:r>
              <a:rPr lang="ru-RU" i="1" dirty="0" smtClean="0"/>
              <a:t>автомобилестроение</a:t>
            </a:r>
            <a:endParaRPr lang="ru-RU" dirty="0" smtClean="0"/>
          </a:p>
          <a:p>
            <a:r>
              <a:rPr lang="ru-RU" i="1" dirty="0" smtClean="0"/>
              <a:t>полупроводники</a:t>
            </a:r>
            <a:endParaRPr lang="ru-RU" dirty="0" smtClean="0"/>
          </a:p>
          <a:p>
            <a:r>
              <a:rPr lang="ru-RU" i="1" dirty="0" smtClean="0"/>
              <a:t>судостроение</a:t>
            </a:r>
            <a:endParaRPr lang="ru-RU" dirty="0" smtClean="0"/>
          </a:p>
          <a:p>
            <a:r>
              <a:rPr lang="ru-RU" i="1" dirty="0" smtClean="0"/>
              <a:t>бытовой электроники</a:t>
            </a:r>
            <a:endParaRPr lang="ru-RU" dirty="0" smtClean="0"/>
          </a:p>
          <a:p>
            <a:r>
              <a:rPr lang="ru-RU" i="1" dirty="0" smtClean="0"/>
              <a:t>отличаются высоким техническим уровнем</a:t>
            </a:r>
            <a:endParaRPr lang="ru-RU" dirty="0" smtClean="0"/>
          </a:p>
          <a:p>
            <a:r>
              <a:rPr lang="ru-RU" i="1" dirty="0" smtClean="0"/>
              <a:t>«безлюдные заводы</a:t>
            </a:r>
            <a:r>
              <a:rPr lang="ru-RU" i="1" dirty="0" smtClean="0"/>
              <a:t>»</a:t>
            </a:r>
          </a:p>
          <a:p>
            <a:pPr>
              <a:buNone/>
            </a:pPr>
            <a:r>
              <a:rPr lang="ru-RU" b="1" i="1" dirty="0" smtClean="0"/>
              <a:t>3) энергетика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АВТОМОБИЛЕСТРОЕНИЕ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 descr="http://www.forumbt.net/resim/images.php?i=8870_HondaCRZConcept20080101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6"/>
            <a:ext cx="9110658" cy="6832994"/>
          </a:xfrm>
          <a:prstGeom prst="rect">
            <a:avLst/>
          </a:prstGeom>
          <a:noFill/>
        </p:spPr>
      </p:pic>
      <p:pic>
        <p:nvPicPr>
          <p:cNvPr id="27652" name="Picture 4" descr="http://img-fotki.yandex.ru/get/2/ravezh.4/0_20b5_2a62bac9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http://www.kaliteliresimler.com/data/media/1890/Suzuki_XL7_200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6" name="Picture 8" descr="http://auto-quiet.ru/images/stories/toyota_tund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19"/>
            <a:ext cx="9144000" cy="669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544351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itchFamily="82" charset="0"/>
              </a:rPr>
              <a:t>РОБОТОСТРОЕНИЕ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 descr="http://habrastorage.org/storage/074b756b/579d2826/133ffa7b/83f7a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867199" cy="3424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://www.greenmama.ru/dn_images/01/67/71/15/1290493537domohozya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14554"/>
            <a:ext cx="3333750" cy="4448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http://tseadbruinja.typepad.com/.a/6a010536807f4d970b0162fe154ff3970d-800w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161" y="1857364"/>
            <a:ext cx="4000839" cy="4214842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СЕЛЬСКОЕ ХОЗЯЙСТВО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РАСТЕНИЕВОДСТВО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 smtClean="0"/>
              <a:t>рисовое хозяйство</a:t>
            </a:r>
          </a:p>
          <a:p>
            <a:pPr lvl="0"/>
            <a:r>
              <a:rPr lang="ru-RU" dirty="0" smtClean="0"/>
              <a:t>зерновое (пшеница, соя),</a:t>
            </a:r>
          </a:p>
          <a:p>
            <a:pPr lvl="0"/>
            <a:r>
              <a:rPr lang="ru-RU" dirty="0" smtClean="0"/>
              <a:t>овощеводство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ЖИВОТНОВОДСТВО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Рыболовство и рыбоводство</a:t>
            </a:r>
          </a:p>
          <a:p>
            <a:r>
              <a:rPr lang="ru-RU" dirty="0" err="1" smtClean="0"/>
              <a:t>м</a:t>
            </a:r>
            <a:r>
              <a:rPr lang="ru-RU" dirty="0" err="1" smtClean="0"/>
              <a:t>арикультура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</a:t>
            </a:r>
            <a:r>
              <a:rPr lang="ru-RU" dirty="0" smtClean="0"/>
              <a:t>ройлерное птицеводство</a:t>
            </a:r>
          </a:p>
          <a:p>
            <a:r>
              <a:rPr lang="ru-RU" dirty="0" smtClean="0"/>
              <a:t>свиноводство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http://www.yugopolis.ru/data/mediadb/2383/0000/0260/26023/600x10000_in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357694"/>
            <a:ext cx="3428994" cy="2301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4" descr="http://img-fotki.yandex.ru/get/5301/136011121.e/0_81a3a_75a31f93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3571900" cy="2381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ttp://static.ngs.ru/news/preview/e690d843bd834effb2ee934e5c7ce3140700895d_660.jpg"/>
          <p:cNvPicPr>
            <a:picLocks noChangeAspect="1" noChangeArrowheads="1"/>
          </p:cNvPicPr>
          <p:nvPr/>
        </p:nvPicPr>
        <p:blipFill>
          <a:blip r:embed="rId2"/>
          <a:srcRect l="10977" t="5438" r="7317" b="2110"/>
          <a:stretch>
            <a:fillRect/>
          </a:stretch>
        </p:blipFill>
        <p:spPr bwMode="auto">
          <a:xfrm>
            <a:off x="4357686" y="3214686"/>
            <a:ext cx="4786314" cy="3643314"/>
          </a:xfrm>
          <a:prstGeom prst="rect">
            <a:avLst/>
          </a:prstGeom>
          <a:noFill/>
        </p:spPr>
      </p:pic>
      <p:pic>
        <p:nvPicPr>
          <p:cNvPr id="41994" name="Picture 10" descr="http://miyabi-kaluga.ru/products_pictures/drakon-imperatora-23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571744"/>
            <a:ext cx="1571636" cy="1571636"/>
          </a:xfrm>
          <a:prstGeom prst="rect">
            <a:avLst/>
          </a:prstGeom>
          <a:noFill/>
        </p:spPr>
      </p:pic>
      <p:pic>
        <p:nvPicPr>
          <p:cNvPr id="41986" name="Picture 2" descr="http://tolyatti.pro-otdyh.ru/images/food/3/2011_06/13070845790941.jpg"/>
          <p:cNvPicPr>
            <a:picLocks noChangeAspect="1" noChangeArrowheads="1"/>
          </p:cNvPicPr>
          <p:nvPr/>
        </p:nvPicPr>
        <p:blipFill>
          <a:blip r:embed="rId4"/>
          <a:srcRect t="22644" b="25100"/>
          <a:stretch>
            <a:fillRect/>
          </a:stretch>
        </p:blipFill>
        <p:spPr bwMode="auto">
          <a:xfrm>
            <a:off x="357158" y="428604"/>
            <a:ext cx="4000528" cy="2786082"/>
          </a:xfrm>
          <a:prstGeom prst="rect">
            <a:avLst/>
          </a:prstGeom>
          <a:noFill/>
        </p:spPr>
      </p:pic>
      <p:pic>
        <p:nvPicPr>
          <p:cNvPr id="41988" name="Picture 4" descr="http://i058.radikal.ru/1010/b9/c91ce475c9c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66"/>
            <a:ext cx="3881422" cy="2911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90" name="Picture 6" descr="http://www.ekafisha.ru/media/full/ecde35abd6b3c91c15a774cb058e981fd5cc1905_jpg_800x600_autocrop_upscale_q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357562"/>
            <a:ext cx="4476728" cy="3357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  <a:cs typeface="Times New Roman" pitchFamily="18" charset="0"/>
              </a:rPr>
              <a:t>ТРАНСПОРТ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700" name="Picture 4" descr="http://techvesti.ru/files/images/Shinkansen_700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3915757" cy="260677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2" name="Picture 6" descr="http://www.rusnovosti.ru/upload/contents/312/j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2857500" cy="2133601"/>
          </a:xfrm>
          <a:prstGeom prst="flowChartPunchedTap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4" name="Picture 8" descr="http://www.oknaidveri.ru/upload/thumbs/thumb_544_0/19/196e2c547b706ae36063ba10ef5169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5214942" cy="3429001"/>
          </a:xfrm>
          <a:prstGeom prst="flowChartPreparation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6" name="Picture 10" descr="http://www.fnetravel.com/travel_info/english/tokyo-info/images/tokyo-travel-image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857628"/>
            <a:ext cx="3643302" cy="2732477"/>
          </a:xfrm>
          <a:prstGeom prst="flowChartManualInpu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</a:t>
            </a:r>
            <a:r>
              <a:rPr lang="ru-RU" b="1" dirty="0" smtClean="0"/>
              <a:t>и задачи урока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географическую специфику одного из ведущих центров мирового хозяйства.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полную экономико-географическую характеристику страны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«экономическое чудо» Японии.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интерес к изучению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Gabriola" pitchFamily="82" charset="0"/>
              </a:rPr>
              <a:t>ВЫСОКОСКОРОСТНЫЕ   МАГИСТРАЛИ 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0722" name="Picture 2" descr="http://www.kooperation-international.de/uploads/pics/shinkansen_map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4572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ЯПОНИЯ - СТРАНА С ДВУМЯ ЛИЦАМИ</a:t>
            </a:r>
            <a:endParaRPr lang="ru-RU" sz="3600" b="1" dirty="0">
              <a:latin typeface="Gabriola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ЛИЦЕВАЯ ЧАСТЬ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Полосу промышленных агломераций, тянущуюся от Токийского залива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Осакского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залива, называют Тихоокеанским промышленным поясом.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занимает 1/3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площади,            65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населения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70 % электроэнергетики, 80 – 85 % обрабатывающей промышленности,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80 % продукции черной металлургии.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ТЫЛЬНАЯ ЧАСТЬ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Периферийная зона включает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горно-лесные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районы, где добываются полезные ископаемые, идет заготовка древесины, развито животноводство и гидроэнергетика, туризм и рекреационное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сосредоточены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национальные парки, священная гора Фудзияма, парк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geography.su/atlas/item/f00/s00/z0000000/pic/map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714908" cy="66371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285728"/>
            <a:ext cx="22145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Gabriola" pitchFamily="82" charset="0"/>
              </a:rPr>
              <a:t>ПЕРИФЕРИЙНАЯ ЧАСТЬ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5429264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Gabriola" pitchFamily="82" charset="0"/>
              </a:rPr>
              <a:t>ЛИЦЕВАЯ ЧАСТЬ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7106417">
            <a:off x="4051284" y="-430950"/>
            <a:ext cx="295970" cy="2711531"/>
          </a:xfrm>
          <a:prstGeom prst="downArrow">
            <a:avLst>
              <a:gd name="adj1" fmla="val 50000"/>
              <a:gd name="adj2" fmla="val 1103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7554215">
            <a:off x="6919161" y="2542547"/>
            <a:ext cx="285752" cy="3119098"/>
          </a:xfrm>
          <a:prstGeom prst="downArrow">
            <a:avLst>
              <a:gd name="adj1" fmla="val 50000"/>
              <a:gd name="adj2" fmla="val 1103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0456 C -0.04879 -0.03843 -0.04931 -0.02384 -0.05434 -0.01296 C -0.05469 -0.01134 -0.05539 -0.00972 -0.05539 -0.00787 C -0.05539 -0.00648 -0.054 -0.00533 -0.05434 -0.00417 C -0.05487 -0.00232 -0.05886 -0.00093 -0.06007 -0.00046 C -0.06528 0.00903 -0.07066 0.00856 -0.079 0.01088 C -0.0882 0.01342 -0.09584 0.0162 -0.10539 0.01713 C -0.1099 0.01875 -0.11424 0.02037 -0.11858 0.02222 C -0.12396 0.03287 -0.11684 0.02037 -0.12327 0.02731 C -0.12882 0.03333 -0.12136 0.0294 -0.12796 0.03217 C -0.12952 0.03426 -0.13021 0.03773 -0.13177 0.03981 C -0.13733 0.04722 -0.14584 0.05301 -0.15348 0.0537 C -0.16129 0.0544 -0.16927 0.0544 -0.17709 0.05486 C -0.19115 0.05995 -0.20434 0.0581 -0.21945 0.05879 C -0.22257 0.05995 -0.22605 0.06041 -0.229 0.0625 C -0.23559 0.06713 -0.22813 0.06342 -0.23455 0.0662 C -0.23629 0.06782 -0.23855 0.06829 -0.24028 0.06991 C -0.24375 0.07315 -0.24566 0.07731 -0.24966 0.08009 C -0.25434 0.08819 -0.25921 0.09583 -0.26389 0.10393 C -0.26754 0.11018 -0.26997 0.11643 -0.27605 0.11898 C -0.28177 0.11852 -0.28907 0.11875 -0.29497 0.11666 C -0.29966 0.11504 -0.30365 0.1118 -0.30816 0.11018 C -0.31042 0.10833 -0.3125 0.10579 -0.31476 0.10393 C -0.31962 0.10023 -0.31632 0.10486 -0.31858 0.10139 " pathEditMode="relative" rAng="0" ptsTypes="ffffffffffffffffffffff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0.00278 -0.00382 0.0044 -0.00486 0.00741 C -0.00694 0.01343 -0.00781 0.02107 -0.00955 0.02755 C -0.0099 0.02963 -0.0099 0.03171 -0.01042 0.0338 C -0.01094 0.03565 -0.01198 0.03704 -0.01233 0.03889 C -0.01424 0.04838 -0.01545 0.05833 -0.01805 0.06783 C -0.0184 0.07245 -0.01979 0.07708 -0.01996 0.08171 C -0.02187 0.12431 -0.01545 0.10949 -0.02274 0.12454 C -0.02552 0.14051 -0.025 0.15602 -0.03212 0.16968 C -0.03403 0.17361 -0.03385 0.17824 -0.03594 0.18218 C -0.03698 0.18658 -0.03785 0.18982 -0.03976 0.19352 C -0.0401 0.19491 -0.04045 0.19607 -0.04062 0.19745 C -0.04115 0.20208 -0.04097 0.20671 -0.04167 0.21111 C -0.04253 0.2169 -0.04792 0.21875 -0.05104 0.2213 C -0.05746 0.22616 -0.0618 0.23426 -0.06892 0.23773 C -0.07153 0.2412 -0.07743 0.24653 -0.07743 0.24653 C -0.0809 0.25301 -0.08559 0.26088 -0.09062 0.26528 C -0.09271 0.2669 -0.09514 0.26759 -0.09722 0.26898 C -0.09878 0.27014 -0.10035 0.27153 -0.10191 0.27292 C -0.11094 0.28102 -0.10121 0.27245 -0.10851 0.28033 C -0.11319 0.28542 -0.11996 0.28773 -0.12552 0.29051 C -0.13177 0.29352 -0.13628 0.30046 -0.14253 0.30301 C -0.14687 0.30695 -0.15156 0.30718 -0.1566 0.30926 C -0.16597 0.31736 -0.17795 0.32222 -0.18785 0.32824 C -0.20174 0.33658 -0.21493 0.34352 -0.22934 0.34954 C -0.23264 0.34815 -0.23229 0.34931 -0.23316 0.34445 C -0.23351 0.34236 -0.23403 0.3382 -0.23403 0.3382 " pathEditMode="relative" ptsTypes="ffffffffffffffffffffffffff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cs10412.userapi.com/u4469984/-6/x_821a44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753100" cy="3838576"/>
          </a:xfrm>
          <a:prstGeom prst="rect">
            <a:avLst/>
          </a:prstGeom>
          <a:noFill/>
        </p:spPr>
      </p:pic>
      <p:pic>
        <p:nvPicPr>
          <p:cNvPr id="35842" name="Picture 2" descr="http://otvetin.ru/uploads/posts/2010-02/1266093301_265359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6407"/>
            <a:ext cx="8882125" cy="65187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ТРАДИЦИИ</a:t>
            </a:r>
            <a:endParaRPr lang="ru-RU" b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prikols.in.ua/imgs/20090519_1341562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429288" cy="6357982"/>
          </a:xfrm>
          <a:prstGeom prst="rect">
            <a:avLst/>
          </a:prstGeom>
          <a:noFill/>
        </p:spPr>
      </p:pic>
      <p:pic>
        <p:nvPicPr>
          <p:cNvPr id="34818" name="Picture 2" descr="http://shokubutsu.narod.ru/files/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96350" cy="63722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14290"/>
            <a:ext cx="322894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ТРАДИЦИИ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img-fotki.yandex.ru/get/4201/vitavet.19/0_543a8_e803779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960"/>
            <a:ext cx="6572264" cy="6496750"/>
          </a:xfrm>
          <a:prstGeom prst="rect">
            <a:avLst/>
          </a:prstGeom>
          <a:noFill/>
        </p:spPr>
      </p:pic>
      <p:pic>
        <p:nvPicPr>
          <p:cNvPr id="4" name="Picture 2" descr="http://www.smart-flowers.ru/files/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476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836" y="5429264"/>
            <a:ext cx="2543164" cy="1143000"/>
          </a:xfrm>
        </p:spPr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ТРАДИЦИИ</a:t>
            </a:r>
            <a:endParaRPr lang="ru-RU" dirty="0"/>
          </a:p>
        </p:txBody>
      </p:sp>
      <p:pic>
        <p:nvPicPr>
          <p:cNvPr id="36870" name="Picture 6" descr="http://uzla.info/files/2011/07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42852"/>
            <a:ext cx="9143999" cy="642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l00.weburg.net/00/news/7/32736/original/497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096000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ОРИГАМИ</a:t>
            </a:r>
            <a:endParaRPr lang="ru-RU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cs4449.userapi.com/u7086891/-14/x_071370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08"/>
            <a:ext cx="3665754" cy="1952413"/>
          </a:xfrm>
          <a:prstGeom prst="rect">
            <a:avLst/>
          </a:prstGeom>
          <a:noFill/>
        </p:spPr>
      </p:pic>
      <p:pic>
        <p:nvPicPr>
          <p:cNvPr id="32772" name="Picture 4" descr="http://down-house.ru/uploads/posts/2009-07/1247515541_1239269689_paper_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476625"/>
            <a:ext cx="4762500" cy="3381375"/>
          </a:xfrm>
          <a:prstGeom prst="rect">
            <a:avLst/>
          </a:prstGeom>
          <a:noFill/>
        </p:spPr>
      </p:pic>
      <p:pic>
        <p:nvPicPr>
          <p:cNvPr id="32770" name="Picture 2" descr="http://www.thecarvingpath.net/forum/uploads/monthly_09_2007/post-1626-11895750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5357818" cy="3806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6" name="Picture 8" descr="http://doseng.org/uploads/posts/2009-08/1249507323_origami_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143380"/>
            <a:ext cx="2866791" cy="2643182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ЧАЙНАЯ ЦЕРЕМОНИЯ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40962" name="Picture 2" descr="http://img-fotki.yandex.ru/get/5506/incorrect2009.59/0_61784_c826c55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620000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и пересказать текст с. </a:t>
            </a:r>
          </a:p>
          <a:p>
            <a:r>
              <a:rPr lang="ru-RU" dirty="0" smtClean="0"/>
              <a:t>Выполнить задание №  на с.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abriola" pitchFamily="82" charset="0"/>
              </a:rPr>
              <a:t>СТРАНА ВОСХОДЯЩЕГО СОЛНЦА </a:t>
            </a:r>
            <a:br>
              <a:rPr lang="ru-RU" sz="3200" b="1" dirty="0" smtClean="0">
                <a:solidFill>
                  <a:srgbClr val="FF0000"/>
                </a:solidFill>
                <a:latin typeface="Gabriola" pitchFamily="82" charset="0"/>
              </a:rPr>
            </a:br>
            <a:endParaRPr lang="ru-RU" sz="3200" b="1" dirty="0">
              <a:latin typeface="Gabriola" pitchFamily="8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372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кв. км.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127,3 млн.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Токио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правления - конституционная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монархия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административно-территориального устройства – унитарное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плотность населения ~ 340 чел/кв.км.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857628"/>
            <a:ext cx="571504" cy="64294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static.diary.ru/userdir/2/2/9/8/2298751/671445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400550" cy="4572032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1785918" y="378619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avs.tourengine.ru/lib/countries/img/jp/j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00" cy="5715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abriola" pitchFamily="82" charset="0"/>
              </a:rPr>
              <a:t>СИМВОЛЫ ЯПОНИИ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2050" name="Picture 2" descr="http://s002.radikal.ru/i199/1007/31/13999e436f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381" y="1571612"/>
            <a:ext cx="7108081" cy="4738722"/>
          </a:xfrm>
          <a:prstGeom prst="rect">
            <a:avLst/>
          </a:prstGeom>
          <a:noFill/>
        </p:spPr>
      </p:pic>
      <p:pic>
        <p:nvPicPr>
          <p:cNvPr id="2052" name="Picture 4" descr="http://www.russia.ru/upload/u209285/3/748.jpg"/>
          <p:cNvPicPr>
            <a:picLocks noChangeAspect="1" noChangeArrowheads="1"/>
          </p:cNvPicPr>
          <p:nvPr/>
        </p:nvPicPr>
        <p:blipFill>
          <a:blip r:embed="rId4"/>
          <a:srcRect t="3000" b="2499"/>
          <a:stretch>
            <a:fillRect/>
          </a:stretch>
        </p:blipFill>
        <p:spPr bwMode="auto">
          <a:xfrm>
            <a:off x="2071670" y="1714488"/>
            <a:ext cx="4762500" cy="4500594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3/37/Imperial_Seal_of_Japan.svg/600px-Imperial_Seal_of_Japan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143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Gabriola" pitchFamily="82" charset="0"/>
              </a:rPr>
              <a:t>ЭГП</a:t>
            </a:r>
            <a:endParaRPr lang="ru-RU" sz="6600" b="1" dirty="0">
              <a:latin typeface="Gabriola" pitchFamily="82" charset="0"/>
            </a:endParaRPr>
          </a:p>
        </p:txBody>
      </p:sp>
      <p:pic>
        <p:nvPicPr>
          <p:cNvPr id="7" name="Picture 2" descr="http://www.pribaikal.ru/uploads/pics/map-isikava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6696" y="1684416"/>
            <a:ext cx="4220104" cy="43877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3" name="Picture 6" descr="http://img.encyc.yandex.net/illustrations/bse/pictures/02426/146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0773" y="1600200"/>
            <a:ext cx="3635476" cy="45061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500826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47 префектур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РЕСУРСЫ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6" name="Picture 2" descr="http://s44.radikal.ru/i103/0906/96/48debfefb09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3949303" cy="3159442"/>
          </a:xfrm>
          <a:prstGeom prst="rect">
            <a:avLst/>
          </a:prstGeom>
          <a:noFill/>
        </p:spPr>
      </p:pic>
      <p:pic>
        <p:nvPicPr>
          <p:cNvPr id="8" name="Picture 4" descr="http://us.acidcow.com/pics/20100701/japanese_remote_wooded_playhouse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038600" cy="2682784"/>
          </a:xfrm>
          <a:prstGeom prst="rect">
            <a:avLst/>
          </a:prstGeom>
          <a:noFill/>
        </p:spPr>
      </p:pic>
      <p:pic>
        <p:nvPicPr>
          <p:cNvPr id="23558" name="Picture 6" descr="http://img-fotki.yandex.ru/get/4508/zomka.b9/0_529f1_a5cb3bea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117" y="3429000"/>
            <a:ext cx="4683599" cy="3143272"/>
          </a:xfrm>
          <a:prstGeom prst="rect">
            <a:avLst/>
          </a:prstGeom>
          <a:noFill/>
        </p:spPr>
      </p:pic>
      <p:pic>
        <p:nvPicPr>
          <p:cNvPr id="23560" name="Picture 8" descr="http://xn--80aaem0b1ab.xn--p1ai/wp-content/uploads/images/ch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142984"/>
            <a:ext cx="7878591" cy="5515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НАСЕЛЕНИЕ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43050"/>
            <a:ext cx="5114932" cy="44831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99% - японцы. </a:t>
            </a:r>
            <a:endParaRPr lang="ru-RU" dirty="0" smtClean="0"/>
          </a:p>
          <a:p>
            <a:r>
              <a:rPr lang="ru-RU" dirty="0" smtClean="0"/>
              <a:t>Их </a:t>
            </a:r>
            <a:r>
              <a:rPr lang="ru-RU" dirty="0" smtClean="0"/>
              <a:t>язык сложен и специфичен, не входит ни в одну языковую семью, а письменность включает и сложную слоговую азбуку, и сложные </a:t>
            </a:r>
            <a:r>
              <a:rPr lang="ru-RU" dirty="0" smtClean="0"/>
              <a:t>иероглифы.</a:t>
            </a:r>
          </a:p>
          <a:p>
            <a:r>
              <a:rPr lang="ru-RU" dirty="0" smtClean="0"/>
              <a:t>Религии </a:t>
            </a:r>
            <a:r>
              <a:rPr lang="ru-RU" dirty="0" smtClean="0"/>
              <a:t>в стране 2- синтоизм и буддизм, спокойно соседствующие и сосуществующие между собой. </a:t>
            </a:r>
          </a:p>
          <a:p>
            <a:r>
              <a:rPr lang="ru-RU" dirty="0" smtClean="0"/>
              <a:t>Япония- страна густонаселенная: средняя плотность населения- 340 чел. на кв. км. </a:t>
            </a:r>
          </a:p>
          <a:p>
            <a:r>
              <a:rPr lang="ru-RU" dirty="0" smtClean="0"/>
              <a:t>Страна </a:t>
            </a:r>
            <a:r>
              <a:rPr lang="ru-RU" dirty="0" err="1" smtClean="0"/>
              <a:t>высокоурбанизированная</a:t>
            </a:r>
            <a:r>
              <a:rPr lang="ru-RU" dirty="0" smtClean="0"/>
              <a:t>: 76% живет в </a:t>
            </a:r>
            <a:r>
              <a:rPr lang="ru-RU" dirty="0" smtClean="0"/>
              <a:t>городах.</a:t>
            </a:r>
            <a:endParaRPr lang="ru-RU" dirty="0"/>
          </a:p>
        </p:txBody>
      </p:sp>
      <p:pic>
        <p:nvPicPr>
          <p:cNvPr id="22534" name="Picture 6" descr="http://www.pssp.ru/uploads/posts/2010-03/126751531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6754" y="1785901"/>
            <a:ext cx="3627246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.mota.ru/upload/wallpapers/2009/07/16/12/04/15895/towns_493-1280x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1142984"/>
            <a:ext cx="9144021" cy="57150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Gabriola" pitchFamily="82" charset="0"/>
              </a:rPr>
              <a:t>ТОКИО</a:t>
            </a:r>
            <a:endParaRPr lang="ru-RU" sz="60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mg0.liveinternet.ru/images/attach/c/1/62/146/62146437_tokyo_light182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6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409</Words>
  <PresentationFormat>Экран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ЯПОНИЯ - СТРАНА С ДВУМЯ ЛИЦАМИ</vt:lpstr>
      <vt:lpstr>Цели и задачи урока: </vt:lpstr>
      <vt:lpstr>СТРАНА ВОСХОДЯЩЕГО СОЛНЦА  </vt:lpstr>
      <vt:lpstr>СИМВОЛЫ ЯПОНИИ</vt:lpstr>
      <vt:lpstr>ЭГП</vt:lpstr>
      <vt:lpstr>РЕСУРСЫ</vt:lpstr>
      <vt:lpstr>НАСЕЛЕНИЕ</vt:lpstr>
      <vt:lpstr>ТОКИО</vt:lpstr>
      <vt:lpstr>Слайд 9</vt:lpstr>
      <vt:lpstr>КИМОНО</vt:lpstr>
      <vt:lpstr>Слайд 11</vt:lpstr>
      <vt:lpstr>РЕЛИГИИ</vt:lpstr>
      <vt:lpstr>ЭКОНОМИЧЕСКОЕ  ЧУДО  ЯПОНИИ</vt:lpstr>
      <vt:lpstr>ОТРАСЛЕВОЙ СОСТАВ</vt:lpstr>
      <vt:lpstr>АВТОМОБИЛЕСТРОЕНИЕ </vt:lpstr>
      <vt:lpstr>РОБОТОСТРОЕНИЕ </vt:lpstr>
      <vt:lpstr>СЕЛЬСКОЕ ХОЗЯЙСТВО</vt:lpstr>
      <vt:lpstr>Слайд 18</vt:lpstr>
      <vt:lpstr>ТРАНСПОРТ </vt:lpstr>
      <vt:lpstr>ВЫСОКОСКОРОСТНЫЕ   МАГИСТРАЛИ </vt:lpstr>
      <vt:lpstr>ЯПОНИЯ - СТРАНА С ДВУМЯ ЛИЦАМИ</vt:lpstr>
      <vt:lpstr>Слайд 22</vt:lpstr>
      <vt:lpstr>ТРАДИЦИИ</vt:lpstr>
      <vt:lpstr>ТРАДИЦИИ</vt:lpstr>
      <vt:lpstr>ТРАДИЦИИ</vt:lpstr>
      <vt:lpstr>ОРИГАМИ</vt:lpstr>
      <vt:lpstr>Слайд 27</vt:lpstr>
      <vt:lpstr>ЧАЙНАЯ ЦЕРЕМОНИЯ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 - СТРАНА С ДВУМЯ ЛИЦАМИ</dc:title>
  <dc:creator>user</dc:creator>
  <cp:lastModifiedBy>user</cp:lastModifiedBy>
  <cp:revision>16</cp:revision>
  <dcterms:created xsi:type="dcterms:W3CDTF">2012-12-23T12:51:57Z</dcterms:created>
  <dcterms:modified xsi:type="dcterms:W3CDTF">2012-12-23T15:24:10Z</dcterms:modified>
</cp:coreProperties>
</file>