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5" r:id="rId6"/>
    <p:sldId id="266" r:id="rId7"/>
    <p:sldId id="267" r:id="rId8"/>
    <p:sldId id="268" r:id="rId9"/>
    <p:sldId id="264" r:id="rId10"/>
    <p:sldId id="275" r:id="rId11"/>
    <p:sldId id="263" r:id="rId12"/>
    <p:sldId id="262" r:id="rId13"/>
    <p:sldId id="269" r:id="rId14"/>
    <p:sldId id="270" r:id="rId15"/>
    <p:sldId id="271" r:id="rId16"/>
    <p:sldId id="259" r:id="rId17"/>
    <p:sldId id="272" r:id="rId18"/>
    <p:sldId id="273" r:id="rId19"/>
    <p:sldId id="274" r:id="rId20"/>
    <p:sldId id="276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FE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1" autoAdjust="0"/>
    <p:restoredTop sz="94687" autoAdjust="0"/>
  </p:normalViewPr>
  <p:slideViewPr>
    <p:cSldViewPr>
      <p:cViewPr>
        <p:scale>
          <a:sx n="63" d="100"/>
          <a:sy n="63" d="100"/>
        </p:scale>
        <p:origin x="-120" y="-5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5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39B4-C6C9-4014-983E-700A81EF04D8}" type="datetimeFigureOut">
              <a:rPr lang="ru-RU"/>
              <a:pPr>
                <a:defRPr/>
              </a:pPr>
              <a:t>05.04.2014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528A-13F1-4C46-80B6-D667B8A30BE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9F7F-5352-40D1-BD8E-9BA614EAEF03}" type="datetimeFigureOut">
              <a:rPr lang="ru-RU"/>
              <a:pPr>
                <a:defRPr/>
              </a:pPr>
              <a:t>05.04.2014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9D75-5F4A-4397-B546-220AD97F79B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8855-9A38-465B-8435-939E589A421F}" type="datetimeFigureOut">
              <a:rPr lang="ru-RU"/>
              <a:pPr>
                <a:defRPr/>
              </a:pPr>
              <a:t>05.04.2014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2D64-D744-4C39-9201-9AD5484F536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773A-858B-4ACA-997D-B254E9562280}" type="datetimeFigureOut">
              <a:rPr lang="ru-RU"/>
              <a:pPr>
                <a:defRPr/>
              </a:pPr>
              <a:t>05.04.2014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C146-BA75-4B7B-86BB-71441EB82E5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DAFD-1D76-42C4-857E-A7DE42CCB818}" type="datetimeFigureOut">
              <a:rPr lang="ru-RU"/>
              <a:pPr>
                <a:defRPr/>
              </a:pPr>
              <a:t>05.04.2014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668C-9557-4892-BC2C-42735A645FA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4239-3145-4FE3-9BF4-6D02C9016048}" type="datetimeFigureOut">
              <a:rPr lang="ru-RU"/>
              <a:pPr>
                <a:defRPr/>
              </a:pPr>
              <a:t>05.04.2014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85EA-A441-4493-BEC5-677137EACE6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360F8-2D34-45AE-9C30-B2BC02A8A8F0}" type="datetimeFigureOut">
              <a:rPr lang="ru-RU"/>
              <a:pPr>
                <a:defRPr/>
              </a:pPr>
              <a:t>05.04.2014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466D-0730-4723-A816-856EBD3CB1D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A5BF8-CEFF-4498-9E5B-0659B1BEA140}" type="datetimeFigureOut">
              <a:rPr lang="ru-RU"/>
              <a:pPr>
                <a:defRPr/>
              </a:pPr>
              <a:t>05.04.2014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11B1-DBE8-4504-9E58-03DE57CD9BB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2A29-64BE-47EC-A752-C8237B6688A4}" type="datetimeFigureOut">
              <a:rPr lang="ru-RU"/>
              <a:pPr>
                <a:defRPr/>
              </a:pPr>
              <a:t>05.04.2014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791E-071A-435A-9D78-115F50E04F6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E6D3-526A-4EA5-9047-E4221578B1B7}" type="datetimeFigureOut">
              <a:rPr lang="ru-RU"/>
              <a:pPr>
                <a:defRPr/>
              </a:pPr>
              <a:t>05.04.2014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9D2F-F98D-4F0F-8F02-8D6D8CF8A86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9C37D-6148-4073-A707-89C011CF4259}" type="datetimeFigureOut">
              <a:rPr lang="ru-RU"/>
              <a:pPr>
                <a:defRPr/>
              </a:pPr>
              <a:t>05.04.2014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F4AC6-615E-4D93-8FB4-7688C78EC8A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9B792C-5FB1-435C-9C95-B405F1DDDF59}" type="datetimeFigureOut">
              <a:rPr lang="ru-RU"/>
              <a:pPr>
                <a:defRPr/>
              </a:pPr>
              <a:t>05.04.2014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1530D3-511C-4B54-ADD1-26E4A84C043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357290" y="3887801"/>
            <a:ext cx="7358063" cy="1470025"/>
          </a:xfrm>
        </p:spPr>
        <p:txBody>
          <a:bodyPr/>
          <a:lstStyle/>
          <a:p>
            <a:r>
              <a:rPr lang="ru-RU" b="1" i="1" dirty="0" smtClean="0"/>
              <a:t>Тема: </a:t>
            </a:r>
            <a:r>
              <a:rPr lang="ru-RU" b="1" i="1" dirty="0" smtClean="0">
                <a:solidFill>
                  <a:srgbClr val="C00000"/>
                </a:solidFill>
              </a:rPr>
              <a:t>«Трудовое воспитания дошкольников»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332656"/>
            <a:ext cx="7400925" cy="178595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                                                </a:t>
            </a:r>
            <a:r>
              <a:rPr lang="ru-RU" sz="1800" b="1" dirty="0" smtClean="0">
                <a:solidFill>
                  <a:srgbClr val="002060"/>
                </a:solidFill>
              </a:rPr>
              <a:t>МБДОУ </a:t>
            </a:r>
            <a:r>
              <a:rPr lang="ru-RU" sz="1800" b="1" dirty="0">
                <a:solidFill>
                  <a:srgbClr val="002060"/>
                </a:solidFill>
              </a:rPr>
              <a:t>№ :69 «</a:t>
            </a:r>
            <a:r>
              <a:rPr lang="ru-RU" sz="1800" b="1" dirty="0" smtClean="0">
                <a:solidFill>
                  <a:srgbClr val="002060"/>
                </a:solidFill>
              </a:rPr>
              <a:t>Дюймовочка»    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ru-RU" sz="1800" b="1" dirty="0">
                <a:solidFill>
                  <a:srgbClr val="002060"/>
                </a:solidFill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</a:rPr>
              <a:t>                                                   комбинированного вида               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ru-RU" sz="1800" b="1" dirty="0">
                <a:solidFill>
                  <a:srgbClr val="002060"/>
                </a:solidFill>
              </a:rPr>
              <a:t> </a:t>
            </a:r>
            <a:r>
              <a:rPr lang="ru-RU" sz="1800" b="1" dirty="0">
                <a:solidFill>
                  <a:srgbClr val="002060"/>
                </a:solidFill>
              </a:rPr>
              <a:t>                                              </a:t>
            </a:r>
            <a:r>
              <a:rPr lang="ru-RU" sz="1800" b="1" dirty="0" smtClean="0">
                <a:solidFill>
                  <a:srgbClr val="002060"/>
                </a:solidFill>
              </a:rPr>
              <a:t>     Подготовлено </a:t>
            </a:r>
            <a:r>
              <a:rPr lang="ru-RU" sz="1800" b="1" dirty="0">
                <a:solidFill>
                  <a:srgbClr val="002060"/>
                </a:solidFill>
              </a:rPr>
              <a:t>воспитателем  2-й </a:t>
            </a:r>
            <a:r>
              <a:rPr lang="ru-RU" sz="1800" b="1" dirty="0" smtClean="0">
                <a:solidFill>
                  <a:srgbClr val="002060"/>
                </a:solidFill>
              </a:rPr>
              <a:t>                  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ru-RU" sz="1800" b="1" dirty="0">
                <a:solidFill>
                  <a:srgbClr val="002060"/>
                </a:solidFill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</a:rPr>
              <a:t>                                                   квалификационной </a:t>
            </a:r>
            <a:r>
              <a:rPr lang="ru-RU" sz="1800" b="1" dirty="0">
                <a:solidFill>
                  <a:srgbClr val="002060"/>
                </a:solidFill>
              </a:rPr>
              <a:t>категории</a:t>
            </a:r>
            <a:r>
              <a:rPr lang="ru-RU" sz="1800" b="1" dirty="0" smtClean="0">
                <a:solidFill>
                  <a:srgbClr val="002060"/>
                </a:solidFill>
              </a:rPr>
              <a:t>.</a:t>
            </a:r>
            <a:endParaRPr lang="ru-RU" sz="1800" b="1" dirty="0" smtClean="0">
              <a:solidFill>
                <a:srgbClr val="00206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rgbClr val="002060"/>
                </a:solidFill>
              </a:rPr>
              <a:t>                                                                                 </a:t>
            </a:r>
            <a:r>
              <a:rPr lang="ru-RU" sz="1800" b="1" dirty="0" smtClean="0">
                <a:solidFill>
                  <a:srgbClr val="002060"/>
                </a:solidFill>
              </a:rPr>
              <a:t>Яцковой Оксаны </a:t>
            </a:r>
            <a:r>
              <a:rPr lang="ru-RU" sz="1800" b="1" dirty="0" smtClean="0">
                <a:solidFill>
                  <a:srgbClr val="002060"/>
                </a:solidFill>
              </a:rPr>
              <a:t>Николаевны</a:t>
            </a:r>
            <a:endParaRPr lang="ru-RU" sz="18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79512" y="1988840"/>
            <a:ext cx="8784976" cy="468052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</a:rPr>
              <a:t>Труд дошкольников не имеет постоянного материального вознаграждения.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Носит ситуативный, необязательный характер.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</a:rPr>
              <a:t>В процессе труда дети приобретают не профессиональные навыки, а навыки, помогающие им становиться </a:t>
            </a:r>
            <a:r>
              <a:rPr lang="ru-RU" sz="2000" b="1" dirty="0" smtClean="0">
                <a:solidFill>
                  <a:schemeClr val="tx1"/>
                </a:solidFill>
              </a:rPr>
              <a:t>самостоятельными.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</a:rPr>
              <a:t>Еще одна характеристика особенностью трудовой деятельности детей является и то , что, несмотря на наличие в нем всех структурных компонентов деятельности, они еще пока находятся </a:t>
            </a:r>
            <a:r>
              <a:rPr lang="ru-RU" sz="2000" b="1" dirty="0" smtClean="0">
                <a:solidFill>
                  <a:schemeClr val="tx1"/>
                </a:solidFill>
              </a:rPr>
              <a:t>в стадии развития и обязательно предполагают участие и </a:t>
            </a:r>
            <a:r>
              <a:rPr lang="ru-RU" sz="2000" b="1" smtClean="0">
                <a:solidFill>
                  <a:schemeClr val="tx1"/>
                </a:solidFill>
              </a:rPr>
              <a:t>помощь взрослого</a:t>
            </a:r>
            <a:r>
              <a:rPr lang="ru-RU" sz="2000" b="1" dirty="0" smtClean="0">
                <a:solidFill>
                  <a:schemeClr val="tx1"/>
                </a:solidFill>
              </a:rPr>
              <a:t>.</a:t>
            </a:r>
          </a:p>
          <a:p>
            <a:pPr>
              <a:buClr>
                <a:srgbClr val="FF0000"/>
              </a:buClr>
            </a:pPr>
            <a:endParaRPr lang="ru-RU" sz="2000" b="1" dirty="0" smtClean="0">
              <a:solidFill>
                <a:schemeClr val="tx1"/>
              </a:solidFill>
            </a:endParaRPr>
          </a:p>
          <a:p>
            <a:pPr marL="342900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ru-RU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50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кругленный прямоугольник 12"/>
          <p:cNvSpPr/>
          <p:nvPr/>
        </p:nvSpPr>
        <p:spPr>
          <a:xfrm>
            <a:off x="107504" y="1988840"/>
            <a:ext cx="8856984" cy="648072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7030A0"/>
                </a:solidFill>
              </a:rPr>
              <a:t>Содержание трудового воспитания и виды труда 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07504" y="2852936"/>
            <a:ext cx="8856984" cy="3816424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3200" u="sng" dirty="0">
                <a:solidFill>
                  <a:srgbClr val="C00000"/>
                </a:solidFill>
              </a:rPr>
              <a:t>Самообслуживание</a:t>
            </a:r>
            <a:r>
              <a:rPr lang="ru-RU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32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800" dirty="0" smtClean="0"/>
          </a:p>
          <a:p>
            <a:r>
              <a:rPr lang="ru-RU" sz="2400" dirty="0" smtClean="0"/>
              <a:t>– </a:t>
            </a:r>
            <a:r>
              <a:rPr lang="ru-RU" sz="2400" dirty="0"/>
              <a:t>это труд, направленный на обслуживание самого себя (умывание, одевание, раздевание и т.д.) </a:t>
            </a:r>
            <a:endParaRPr lang="ru-RU" sz="2400" dirty="0" smtClean="0"/>
          </a:p>
          <a:p>
            <a:endParaRPr lang="ru-RU" sz="2400" dirty="0"/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2400" dirty="0" smtClean="0"/>
              <a:t>Общественная </a:t>
            </a:r>
            <a:r>
              <a:rPr lang="ru-RU" sz="2400" dirty="0"/>
              <a:t>значимость: </a:t>
            </a:r>
            <a:endParaRPr lang="ru-RU" sz="2400" dirty="0" smtClean="0"/>
          </a:p>
          <a:p>
            <a:pPr>
              <a:buClr>
                <a:srgbClr val="C00000"/>
              </a:buClr>
            </a:pPr>
            <a:r>
              <a:rPr lang="ru-RU" sz="2400" dirty="0" smtClean="0"/>
              <a:t>     - освобождает </a:t>
            </a:r>
            <a:r>
              <a:rPr lang="ru-RU" sz="2400" dirty="0"/>
              <a:t>других от обслуживания себя; </a:t>
            </a:r>
            <a:endParaRPr lang="ru-RU" sz="2400" dirty="0" smtClean="0"/>
          </a:p>
          <a:p>
            <a:pPr>
              <a:buClr>
                <a:srgbClr val="C00000"/>
              </a:buClr>
            </a:pPr>
            <a:r>
              <a:rPr lang="ru-RU" sz="2400" dirty="0" smtClean="0"/>
              <a:t>     - </a:t>
            </a:r>
            <a:r>
              <a:rPr lang="ru-RU" sz="2400" dirty="0"/>
              <a:t>ребёнок овладевает всеми компонентами трудовой </a:t>
            </a:r>
            <a:r>
              <a:rPr lang="ru-RU" sz="2400" dirty="0" smtClean="0"/>
              <a:t>  </a:t>
            </a:r>
          </a:p>
          <a:p>
            <a:pPr>
              <a:buClr>
                <a:srgbClr val="C00000"/>
              </a:buClr>
            </a:pPr>
            <a:r>
              <a:rPr lang="ru-RU" sz="2400" dirty="0"/>
              <a:t> </a:t>
            </a:r>
            <a:r>
              <a:rPr lang="ru-RU" sz="2400" dirty="0" smtClean="0"/>
              <a:t>      деятельности </a:t>
            </a:r>
            <a:r>
              <a:rPr lang="ru-RU" sz="2400" dirty="0"/>
              <a:t>и самостоятельностью.</a:t>
            </a:r>
          </a:p>
        </p:txBody>
      </p:sp>
    </p:spTree>
    <p:extLst>
      <p:ext uri="{BB962C8B-B14F-4D97-AF65-F5344CB8AC3E}">
        <p14:creationId xmlns:p14="http://schemas.microsoft.com/office/powerpoint/2010/main" val="4013813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107504" y="2060848"/>
            <a:ext cx="8856984" cy="648072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3200" dirty="0">
                <a:solidFill>
                  <a:srgbClr val="7030A0"/>
                </a:solidFill>
              </a:rPr>
              <a:t>Содержание трудового воспитания и виды труда 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42920" y="2840712"/>
            <a:ext cx="8856984" cy="3816424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3200" u="sng" dirty="0">
                <a:solidFill>
                  <a:srgbClr val="C00000"/>
                </a:solidFill>
              </a:rPr>
              <a:t>Хозяйственно-бытовой </a:t>
            </a:r>
            <a:r>
              <a:rPr lang="ru-RU" sz="3200" u="sng" dirty="0" smtClean="0">
                <a:solidFill>
                  <a:srgbClr val="C00000"/>
                </a:solidFill>
              </a:rPr>
              <a:t>труд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– это труд по уборке помещений, участие в организации бытовых процессов и общественной деятельности и т.д</a:t>
            </a:r>
            <a:r>
              <a:rPr lang="ru-RU" sz="2400" dirty="0" smtClean="0"/>
              <a:t>.</a:t>
            </a:r>
          </a:p>
          <a:p>
            <a:pPr algn="ctr"/>
            <a:endParaRPr lang="ru-RU" sz="2400" dirty="0"/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2400" dirty="0" smtClean="0"/>
              <a:t> </a:t>
            </a:r>
            <a:r>
              <a:rPr lang="ru-RU" sz="2400" dirty="0"/>
              <a:t>Особенность хозяйственно-бытового труда- его общественная направленность, </a:t>
            </a:r>
            <a:endParaRPr lang="ru-RU" sz="2400" dirty="0" smtClean="0"/>
          </a:p>
          <a:p>
            <a:pPr>
              <a:buClr>
                <a:srgbClr val="C00000"/>
              </a:buClr>
            </a:pPr>
            <a:r>
              <a:rPr lang="ru-RU" sz="2400" dirty="0" smtClean="0"/>
              <a:t>т.е</a:t>
            </a:r>
            <a:r>
              <a:rPr lang="ru-RU" sz="2400" dirty="0"/>
              <a:t>. удовлетворение потребностей других детей и </a:t>
            </a:r>
            <a:r>
              <a:rPr lang="ru-RU" sz="2400" dirty="0" smtClean="0"/>
              <a:t>взрослых.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86268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07504" y="2060848"/>
            <a:ext cx="8928992" cy="576064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3200" dirty="0">
                <a:solidFill>
                  <a:srgbClr val="7030A0"/>
                </a:solidFill>
              </a:rPr>
              <a:t>Содержание трудового воспитания и виды труда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7504" y="2636912"/>
            <a:ext cx="8928992" cy="422108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tIns="0" rtlCol="0" anchor="t"/>
          <a:lstStyle/>
          <a:p>
            <a:pPr algn="ctr"/>
            <a:r>
              <a:rPr lang="ru-RU" sz="3200" u="sng" dirty="0" smtClean="0">
                <a:solidFill>
                  <a:srgbClr val="C00000"/>
                </a:solidFill>
              </a:rPr>
              <a:t>Труд в природе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>Уход </a:t>
            </a:r>
            <a:r>
              <a:rPr lang="ru-RU" dirty="0"/>
              <a:t>за растениями и животными, выращивание овощей, озеленение участка и т.д. </a:t>
            </a:r>
            <a:endParaRPr lang="ru-RU" dirty="0" smtClean="0"/>
          </a:p>
          <a:p>
            <a:endParaRPr lang="ru-RU" sz="800" dirty="0" smtClean="0"/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dirty="0" smtClean="0"/>
              <a:t>Значение</a:t>
            </a:r>
            <a:r>
              <a:rPr lang="ru-RU" dirty="0"/>
              <a:t>: благотворно влияет не только на развитие трудовых навыков, но и на воспитание нравственных чувств, закладывает основы экологического образования</a:t>
            </a:r>
            <a:r>
              <a:rPr lang="ru-RU" dirty="0" smtClean="0"/>
              <a:t>.</a:t>
            </a:r>
          </a:p>
          <a:p>
            <a:endParaRPr lang="ru-RU" sz="800" dirty="0"/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dirty="0" smtClean="0"/>
              <a:t> </a:t>
            </a:r>
            <a:r>
              <a:rPr lang="ru-RU" dirty="0"/>
              <a:t>Особенности: - результатом этого вида труда может быть материальный продукт (урожай). Это сближает детский труд с трудом взрослых; - чаще всего этот вид труда имеет отсроченный результат; - труд в природе всегда связан с живыми объектами, поэтому формирует бережное, ответственное, осторожное отношение к окружающему; - даёт возможность одновременно развивать познавательные интересы.</a:t>
            </a:r>
          </a:p>
        </p:txBody>
      </p:sp>
    </p:spTree>
    <p:extLst>
      <p:ext uri="{BB962C8B-B14F-4D97-AF65-F5344CB8AC3E}">
        <p14:creationId xmlns:p14="http://schemas.microsoft.com/office/powerpoint/2010/main" val="2205393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07504" y="2060848"/>
            <a:ext cx="8856984" cy="648072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3200" dirty="0">
                <a:solidFill>
                  <a:srgbClr val="7030A0"/>
                </a:solidFill>
              </a:rPr>
              <a:t>Содержание трудового воспитания и виды труда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7504" y="2852936"/>
            <a:ext cx="8856984" cy="3888432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3200" u="sng" dirty="0">
                <a:solidFill>
                  <a:srgbClr val="C00000"/>
                </a:solidFill>
              </a:rPr>
              <a:t>Ручной и художественный труд </a:t>
            </a:r>
            <a:endParaRPr lang="ru-RU" sz="3200" u="sng" dirty="0" smtClean="0">
              <a:solidFill>
                <a:srgbClr val="C00000"/>
              </a:solidFill>
            </a:endParaRPr>
          </a:p>
          <a:p>
            <a:r>
              <a:rPr lang="ru-RU" sz="2000" dirty="0" smtClean="0"/>
              <a:t>Направлен </a:t>
            </a:r>
            <a:r>
              <a:rPr lang="ru-RU" sz="2000" dirty="0"/>
              <a:t>на удовлетворение эстетических потребностей человека. </a:t>
            </a:r>
            <a:endParaRPr lang="ru-RU" sz="2000" dirty="0" smtClean="0"/>
          </a:p>
          <a:p>
            <a:endParaRPr lang="ru-RU" sz="800" dirty="0" smtClean="0"/>
          </a:p>
          <a:p>
            <a:r>
              <a:rPr lang="ru-RU" sz="2000" dirty="0" smtClean="0"/>
              <a:t>Содержание </a:t>
            </a:r>
            <a:r>
              <a:rPr lang="ru-RU" sz="2000" dirty="0"/>
              <a:t>- изготовление поделок из природного материала, бумаги, картона, ткани, дерева. </a:t>
            </a:r>
            <a:endParaRPr lang="ru-RU" sz="2000" dirty="0" smtClean="0"/>
          </a:p>
          <a:p>
            <a:pPr algn="ctr"/>
            <a:endParaRPr lang="ru-RU" sz="800" dirty="0" smtClean="0"/>
          </a:p>
          <a:p>
            <a:r>
              <a:rPr lang="ru-RU" sz="2000" dirty="0" smtClean="0"/>
              <a:t>Художественный </a:t>
            </a:r>
            <a:r>
              <a:rPr lang="ru-RU" sz="2000" dirty="0"/>
              <a:t>труд в дошкольном учреждении представлен в двух направлениях: </a:t>
            </a:r>
            <a:endParaRPr lang="ru-RU" sz="2000" dirty="0" smtClean="0"/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2000" dirty="0" smtClean="0"/>
              <a:t>изготовление </a:t>
            </a:r>
            <a:r>
              <a:rPr lang="ru-RU" sz="2000" dirty="0"/>
              <a:t>поделок, </a:t>
            </a:r>
            <a:endParaRPr lang="ru-RU" sz="2000" dirty="0" smtClean="0"/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2000" dirty="0" smtClean="0"/>
              <a:t> </a:t>
            </a:r>
            <a:r>
              <a:rPr lang="ru-RU" sz="2000" dirty="0"/>
              <a:t>украшение своими изделиями помещения группы к праздникам, оформление выставок и т.д.</a:t>
            </a:r>
          </a:p>
        </p:txBody>
      </p:sp>
    </p:spTree>
    <p:extLst>
      <p:ext uri="{BB962C8B-B14F-4D97-AF65-F5344CB8AC3E}">
        <p14:creationId xmlns:p14="http://schemas.microsoft.com/office/powerpoint/2010/main" val="2787177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07504" y="1916832"/>
            <a:ext cx="8928992" cy="72008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00B0F0"/>
                </a:solidFill>
              </a:rPr>
              <a:t>Формы организации труда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31384" y="4005064"/>
            <a:ext cx="2756440" cy="273630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2000" dirty="0" smtClean="0">
                <a:solidFill>
                  <a:srgbClr val="00B050"/>
                </a:solidFill>
              </a:rPr>
              <a:t>По </a:t>
            </a:r>
            <a:r>
              <a:rPr lang="ru-RU" sz="2000" dirty="0">
                <a:solidFill>
                  <a:srgbClr val="00B050"/>
                </a:solidFill>
              </a:rPr>
              <a:t>форме организации: </a:t>
            </a:r>
            <a:r>
              <a:rPr lang="ru-RU" sz="2000" dirty="0" smtClean="0">
                <a:solidFill>
                  <a:srgbClr val="00B050"/>
                </a:solidFill>
              </a:rPr>
              <a:t>-</a:t>
            </a:r>
          </a:p>
          <a:p>
            <a:r>
              <a:rPr lang="ru-RU" sz="2000" dirty="0" smtClean="0">
                <a:solidFill>
                  <a:srgbClr val="00B050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индивидуальные - </a:t>
            </a:r>
            <a:r>
              <a:rPr lang="ru-RU" dirty="0" smtClean="0">
                <a:solidFill>
                  <a:schemeClr val="tx1"/>
                </a:solidFill>
              </a:rPr>
              <a:t>подгрупповые – общие</a:t>
            </a:r>
            <a:r>
              <a:rPr lang="ru-RU" sz="2000" dirty="0" smtClean="0">
                <a:solidFill>
                  <a:srgbClr val="00B050"/>
                </a:solidFill>
              </a:rPr>
              <a:t>.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347864" y="2780928"/>
            <a:ext cx="2160240" cy="50405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FF0000"/>
                </a:solidFill>
              </a:rPr>
              <a:t>Поручение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51520" y="3284984"/>
            <a:ext cx="8784976" cy="72008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обращённая к ребёнку просьба - взрослого выполнить какое-либо трудовое действие.</a:t>
            </a:r>
            <a:endParaRPr lang="ru-RU" sz="20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03848" y="4057680"/>
            <a:ext cx="2736304" cy="273630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marL="0" lvl="1" algn="ctr"/>
            <a:r>
              <a:rPr lang="ru-RU" sz="2000" dirty="0">
                <a:solidFill>
                  <a:srgbClr val="0070C0"/>
                </a:solidFill>
              </a:rPr>
              <a:t>По продолжительности: - </a:t>
            </a:r>
            <a:r>
              <a:rPr lang="ru-RU" dirty="0">
                <a:solidFill>
                  <a:schemeClr val="tx1"/>
                </a:solidFill>
              </a:rPr>
              <a:t>кратковременные – длительные 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156176" y="4005064"/>
            <a:ext cx="2880320" cy="273630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ctr"/>
            <a:r>
              <a:rPr lang="ru-RU" sz="2000" dirty="0">
                <a:solidFill>
                  <a:srgbClr val="7030A0"/>
                </a:solidFill>
              </a:rPr>
              <a:t>По содержанию (соответствуют видам труда): </a:t>
            </a:r>
            <a:endParaRPr lang="ru-RU" sz="2000" dirty="0" smtClean="0">
              <a:solidFill>
                <a:srgbClr val="7030A0"/>
              </a:solidFill>
            </a:endParaRPr>
          </a:p>
          <a:p>
            <a:pPr marL="0" lvl="1" algn="ctr"/>
            <a:r>
              <a:rPr lang="ru-RU" sz="2000" dirty="0" smtClean="0">
                <a:solidFill>
                  <a:schemeClr val="tx1"/>
                </a:solidFill>
              </a:rPr>
              <a:t>- </a:t>
            </a:r>
            <a:r>
              <a:rPr lang="ru-RU" dirty="0">
                <a:solidFill>
                  <a:schemeClr val="tx1"/>
                </a:solidFill>
              </a:rPr>
              <a:t>по самообслуживанию - хозяйственно-бытовой -труд в природе - ручной труд 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343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21568" y="1988840"/>
            <a:ext cx="8856984" cy="72008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00B0F0"/>
                </a:solidFill>
              </a:rPr>
              <a:t>Формы организации труда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19672" y="3789040"/>
            <a:ext cx="6030808" cy="295232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numCol="1" rtlCol="0" anchor="t"/>
          <a:lstStyle/>
          <a:p>
            <a:pPr lvl="1" algn="ctr"/>
            <a:r>
              <a:rPr lang="ru-RU" sz="2000" dirty="0"/>
              <a:t>Виды дежурства</a:t>
            </a:r>
            <a:r>
              <a:rPr lang="ru-RU" sz="2000" dirty="0" smtClean="0"/>
              <a:t>:</a:t>
            </a:r>
          </a:p>
          <a:p>
            <a:pPr lvl="1" algn="ctr"/>
            <a:endParaRPr lang="ru-RU" sz="2000" dirty="0" smtClean="0"/>
          </a:p>
          <a:p>
            <a:r>
              <a:rPr lang="ru-RU" sz="2000" dirty="0" smtClean="0"/>
              <a:t>- </a:t>
            </a:r>
            <a:r>
              <a:rPr lang="ru-RU" sz="2000" dirty="0"/>
              <a:t>по столовой (с конца 2-й мл. гр.), </a:t>
            </a:r>
          </a:p>
          <a:p>
            <a:r>
              <a:rPr lang="ru-RU" sz="2000" dirty="0" smtClean="0"/>
              <a:t>- по </a:t>
            </a:r>
            <a:r>
              <a:rPr lang="ru-RU" sz="2000" dirty="0"/>
              <a:t>занятию (с середины средней группы), </a:t>
            </a:r>
            <a:endParaRPr lang="ru-RU" sz="2000" dirty="0" smtClean="0"/>
          </a:p>
          <a:p>
            <a:r>
              <a:rPr lang="ru-RU" sz="2000" dirty="0" smtClean="0"/>
              <a:t>-  </a:t>
            </a:r>
            <a:r>
              <a:rPr lang="ru-RU" sz="2000" dirty="0"/>
              <a:t>в уголке природы (в старшей группе). </a:t>
            </a:r>
            <a:endParaRPr lang="ru-RU" sz="2000" dirty="0">
              <a:solidFill>
                <a:srgbClr val="7030A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131840" y="2728548"/>
            <a:ext cx="2376264" cy="50405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Дежурство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7504" y="3212976"/>
            <a:ext cx="8871048" cy="57606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предполагает труд одного или нескольких детей в интересах всей группы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72008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ru-RU" sz="3200" dirty="0">
                <a:solidFill>
                  <a:srgbClr val="00B0F0"/>
                </a:solidFill>
              </a:rPr>
              <a:t>Формы организации труда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131840" y="2780928"/>
            <a:ext cx="2592288" cy="50405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FF0000"/>
                </a:solidFill>
              </a:rPr>
              <a:t>Общий труд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536" y="3311624"/>
            <a:ext cx="8280920" cy="328572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dirty="0"/>
              <a:t>Такая форма организации труда, когда дети работают одновременно, выполняя каждый отдельное задание, входящее в общее дело</a:t>
            </a:r>
            <a:r>
              <a:rPr lang="ru-RU" dirty="0" smtClean="0"/>
              <a:t>.</a:t>
            </a:r>
          </a:p>
          <a:p>
            <a:pPr algn="ctr"/>
            <a:endParaRPr lang="ru-RU" dirty="0"/>
          </a:p>
          <a:p>
            <a:r>
              <a:rPr lang="ru-RU" dirty="0" smtClean="0"/>
              <a:t>                    1</a:t>
            </a:r>
          </a:p>
          <a:p>
            <a:r>
              <a:rPr lang="ru-RU" dirty="0" smtClean="0"/>
              <a:t>ЦЕЛЬ           2              РЕЗУЛЬТАТ</a:t>
            </a:r>
          </a:p>
          <a:p>
            <a:r>
              <a:rPr lang="ru-RU" dirty="0" smtClean="0"/>
              <a:t>                     3</a:t>
            </a:r>
          </a:p>
          <a:p>
            <a:endParaRPr lang="ru-RU" dirty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1331640" y="4617132"/>
            <a:ext cx="432048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1332776" y="4822224"/>
            <a:ext cx="4309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1282904" y="4954488"/>
            <a:ext cx="480784" cy="753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2040360" y="4599130"/>
            <a:ext cx="437728" cy="1080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2051720" y="4822224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2046040" y="4914095"/>
            <a:ext cx="432048" cy="1561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Объект 3"/>
          <p:cNvSpPr txBox="1">
            <a:spLocks/>
          </p:cNvSpPr>
          <p:nvPr/>
        </p:nvSpPr>
        <p:spPr bwMode="auto">
          <a:xfrm>
            <a:off x="395536" y="2043336"/>
            <a:ext cx="8229600" cy="720080"/>
          </a:xfrm>
          <a:prstGeom prst="roundRect">
            <a:avLst/>
          </a:prstGeom>
          <a:ln w="25400" cap="flat" cmpd="sng" algn="ctr">
            <a:solidFill>
              <a:schemeClr val="accent3"/>
            </a:solidFill>
            <a:prstDash val="solid"/>
            <a:miter lim="800000"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ru-RU" dirty="0" smtClean="0">
                <a:solidFill>
                  <a:srgbClr val="00B0F0"/>
                </a:solidFill>
              </a:rPr>
              <a:t>Формы организации труда</a:t>
            </a:r>
            <a:endParaRPr lang="ru-RU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455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51520" y="2051172"/>
            <a:ext cx="8712968" cy="64807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B0F0"/>
                </a:solidFill>
              </a:rPr>
              <a:t>Формы организации труда</a:t>
            </a:r>
            <a:endParaRPr lang="ru-RU" sz="3200" dirty="0">
              <a:solidFill>
                <a:srgbClr val="00B0F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627784" y="2699244"/>
            <a:ext cx="3600400" cy="51373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FF0000"/>
                </a:solidFill>
              </a:rPr>
              <a:t>Совместный труд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9512" y="3212976"/>
            <a:ext cx="8496944" cy="338437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Такая </a:t>
            </a:r>
            <a:r>
              <a:rPr lang="ru-RU" dirty="0"/>
              <a:t>форма организации труда, когда один ребёнок качественно выполняет свой один этап работы, многократно повторяя какую- либо операцию, и передаёт результат своего труда следующему ребёнку, который продолжает работу дальше. </a:t>
            </a:r>
            <a:endParaRPr lang="ru-RU" dirty="0" smtClean="0"/>
          </a:p>
          <a:p>
            <a:pPr algn="ctr"/>
            <a:endParaRPr lang="ru-RU" dirty="0"/>
          </a:p>
          <a:p>
            <a:pPr algn="ctr"/>
            <a:r>
              <a:rPr lang="ru-RU" dirty="0" smtClean="0"/>
              <a:t>Цель               1             2            3               Результат         </a:t>
            </a:r>
            <a:endParaRPr lang="ru-RU" dirty="0"/>
          </a:p>
        </p:txBody>
      </p:sp>
      <p:cxnSp>
        <p:nvCxnSpPr>
          <p:cNvPr id="3" name="Прямая со стрелкой 2"/>
          <p:cNvCxnSpPr/>
          <p:nvPr/>
        </p:nvCxnSpPr>
        <p:spPr>
          <a:xfrm>
            <a:off x="2764592" y="5229200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3594760" y="5229200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4319972" y="5195962"/>
            <a:ext cx="576064" cy="332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5136624" y="5195962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9593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95536" y="1988840"/>
            <a:ext cx="8424936" cy="64807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00B0F0"/>
                </a:solidFill>
              </a:rPr>
              <a:t>Формы организации труда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973132" y="2683532"/>
            <a:ext cx="3456384" cy="50405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FF0000"/>
                </a:solidFill>
              </a:rPr>
              <a:t>Коллективный труд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6848" y="3232916"/>
            <a:ext cx="8568952" cy="309634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r>
              <a:rPr lang="ru-RU" dirty="0" smtClean="0"/>
              <a:t>Такая </a:t>
            </a:r>
            <a:r>
              <a:rPr lang="ru-RU" dirty="0"/>
              <a:t>форма организации труда, при которой дети наряду с трудовыми решают и нравственные задачи: договариваются о разделении труда, помогают друг другу в случае необходимости, «болеют» за качество общей, совместной работы.</a:t>
            </a:r>
          </a:p>
        </p:txBody>
      </p:sp>
    </p:spTree>
    <p:extLst>
      <p:ext uri="{BB962C8B-B14F-4D97-AF65-F5344CB8AC3E}">
        <p14:creationId xmlns:p14="http://schemas.microsoft.com/office/powerpoint/2010/main" val="3501462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2780928"/>
            <a:ext cx="7772400" cy="1470025"/>
          </a:xfrm>
        </p:spPr>
        <p:txBody>
          <a:bodyPr/>
          <a:lstStyle/>
          <a:p>
            <a:pPr algn="l"/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Труд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это могучий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воспитатель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педагогической  системе  воспитания .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А.С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Макаренко.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51520" y="2060848"/>
            <a:ext cx="8712968" cy="57606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Средства трудового воспитания 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51520" y="2636912"/>
            <a:ext cx="4104456" cy="403244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dirty="0"/>
              <a:t>С.А</a:t>
            </a:r>
            <a:r>
              <a:rPr lang="ru-RU" dirty="0" smtClean="0"/>
              <a:t>. Козлова</a:t>
            </a:r>
            <a:r>
              <a:rPr lang="ru-RU" dirty="0"/>
              <a:t>, </a:t>
            </a:r>
            <a:r>
              <a:rPr lang="ru-RU" dirty="0" smtClean="0"/>
              <a:t>А.Ш. </a:t>
            </a:r>
            <a:r>
              <a:rPr lang="ru-RU" dirty="0" err="1" smtClean="0"/>
              <a:t>Шахманова</a:t>
            </a:r>
            <a:endParaRPr lang="ru-RU" dirty="0" smtClean="0"/>
          </a:p>
          <a:p>
            <a:pPr algn="ctr"/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/>
              <a:t>Собственная </a:t>
            </a:r>
            <a:r>
              <a:rPr lang="ru-RU" dirty="0"/>
              <a:t>трудовая деятельность</a:t>
            </a:r>
            <a:r>
              <a:rPr lang="ru-RU" dirty="0" smtClean="0"/>
              <a:t>.</a:t>
            </a:r>
          </a:p>
          <a:p>
            <a:pPr marL="342900" indent="-342900">
              <a:buAutoNum type="arabicPeriod"/>
            </a:pPr>
            <a:r>
              <a:rPr lang="ru-RU" dirty="0" smtClean="0"/>
              <a:t>  </a:t>
            </a:r>
            <a:r>
              <a:rPr lang="ru-RU" dirty="0"/>
              <a:t>Ознакомление с трудом взрослых</a:t>
            </a:r>
            <a:r>
              <a:rPr lang="ru-RU" dirty="0" smtClean="0"/>
              <a:t>.</a:t>
            </a:r>
          </a:p>
          <a:p>
            <a:pPr marL="342900" indent="-342900">
              <a:buAutoNum type="arabicPeriod"/>
            </a:pPr>
            <a:r>
              <a:rPr lang="ru-RU" dirty="0" smtClean="0"/>
              <a:t>  </a:t>
            </a:r>
            <a:r>
              <a:rPr lang="ru-RU" dirty="0"/>
              <a:t>Художественные средства (произведения художественной литературы, музыки, изобразительного искусства). </a:t>
            </a:r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608004" y="2636912"/>
            <a:ext cx="4356484" cy="403244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dirty="0"/>
              <a:t>В.И</a:t>
            </a:r>
            <a:r>
              <a:rPr lang="ru-RU" dirty="0" smtClean="0"/>
              <a:t>. Логинова</a:t>
            </a:r>
            <a:r>
              <a:rPr lang="ru-RU" dirty="0"/>
              <a:t>, М.В. </a:t>
            </a:r>
            <a:r>
              <a:rPr lang="ru-RU" dirty="0" err="1" smtClean="0"/>
              <a:t>Крулехт</a:t>
            </a:r>
            <a:endParaRPr lang="ru-RU" dirty="0" smtClean="0"/>
          </a:p>
          <a:p>
            <a:pPr algn="ctr"/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/>
              <a:t>Формирование </a:t>
            </a:r>
            <a:r>
              <a:rPr lang="ru-RU" dirty="0"/>
              <a:t>системных знаний о труде взрослых. 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/>
              <a:t> </a:t>
            </a:r>
            <a:r>
              <a:rPr lang="ru-RU" dirty="0"/>
              <a:t>Обучение целостным трудовым процессам. 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/>
              <a:t> </a:t>
            </a:r>
            <a:r>
              <a:rPr lang="ru-RU" dirty="0"/>
              <a:t>Самостоятельная трудовая деятельность детей. </a:t>
            </a:r>
          </a:p>
        </p:txBody>
      </p:sp>
    </p:spTree>
    <p:extLst>
      <p:ext uri="{BB962C8B-B14F-4D97-AF65-F5344CB8AC3E}">
        <p14:creationId xmlns:p14="http://schemas.microsoft.com/office/powerpoint/2010/main" val="2801698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>
                <a:solidFill>
                  <a:srgbClr val="0070C0"/>
                </a:solidFill>
              </a:rPr>
              <a:t/>
            </a:r>
            <a:br>
              <a:rPr lang="ru-RU" dirty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i="1" u="sng" dirty="0" smtClean="0">
                <a:solidFill>
                  <a:srgbClr val="FF0000"/>
                </a:solidFill>
              </a:rPr>
              <a:t>Деятельность</a:t>
            </a:r>
            <a:r>
              <a:rPr lang="ru-RU" i="1" dirty="0" smtClean="0">
                <a:solidFill>
                  <a:srgbClr val="0070C0"/>
                </a:solidFill>
              </a:rPr>
              <a:t> </a:t>
            </a:r>
            <a:r>
              <a:rPr lang="ru-RU" sz="32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внутренняя (психическая) и внешняя (физическая) активность человека, регулируемая сознаваемой целью.</a:t>
            </a:r>
            <a:endParaRPr lang="ru-RU" sz="32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569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27584" y="3573016"/>
            <a:ext cx="7772400" cy="1470025"/>
          </a:xfrm>
        </p:spPr>
        <p:txBody>
          <a:bodyPr/>
          <a:lstStyle/>
          <a:p>
            <a:pPr lvl="0"/>
            <a:r>
              <a:rPr lang="ru-RU" sz="3200" b="1" i="1" u="sng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3200" b="1" i="1" u="sng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3200" b="1" i="1" u="sng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Трудовое </a:t>
            </a:r>
            <a:r>
              <a:rPr lang="ru-RU" sz="3200" b="1" i="1" u="sng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воспитание дошкольников </a:t>
            </a:r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это совместная деятельность воспитателя и воспитанников, направленная на развитие у последних обще трудовых  умений и способностей, психологической готовности к труду, формирование ответственного отношения к труду и его продуктам, на сознательный выбор профессии.</a:t>
            </a:r>
            <a:r>
              <a:rPr lang="ru-RU" sz="32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369404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/>
          <p:cNvSpPr>
            <a:spLocks noGrp="1"/>
          </p:cNvSpPr>
          <p:nvPr>
            <p:ph type="title"/>
          </p:nvPr>
        </p:nvSpPr>
        <p:spPr>
          <a:xfrm>
            <a:off x="611188" y="1989138"/>
            <a:ext cx="8229600" cy="1143000"/>
          </a:xfrm>
        </p:spPr>
        <p:txBody>
          <a:bodyPr/>
          <a:lstStyle/>
          <a:p>
            <a:r>
              <a:rPr lang="ru-RU" sz="3200" i="1" dirty="0" smtClean="0">
                <a:solidFill>
                  <a:srgbClr val="002060"/>
                </a:solidFill>
              </a:rPr>
              <a:t/>
            </a:r>
            <a:br>
              <a:rPr lang="ru-RU" sz="3200" i="1" dirty="0" smtClean="0">
                <a:solidFill>
                  <a:srgbClr val="002060"/>
                </a:solidFill>
              </a:rPr>
            </a:br>
            <a:r>
              <a:rPr lang="ru-RU" sz="3200" i="1" dirty="0">
                <a:solidFill>
                  <a:srgbClr val="002060"/>
                </a:solidFill>
              </a:rPr>
              <a:t/>
            </a:r>
            <a:br>
              <a:rPr lang="ru-RU" sz="3200" i="1" dirty="0">
                <a:solidFill>
                  <a:srgbClr val="002060"/>
                </a:solidFill>
              </a:rPr>
            </a:br>
            <a:r>
              <a:rPr lang="ru-RU" sz="3200" i="1" dirty="0" smtClean="0">
                <a:solidFill>
                  <a:srgbClr val="002060"/>
                </a:solidFill>
              </a:rPr>
              <a:t/>
            </a:r>
            <a:br>
              <a:rPr lang="ru-RU" sz="3200" i="1" dirty="0" smtClean="0">
                <a:solidFill>
                  <a:srgbClr val="002060"/>
                </a:solidFill>
              </a:rPr>
            </a:br>
            <a:r>
              <a:rPr lang="ru-RU" sz="3200" i="1" dirty="0">
                <a:solidFill>
                  <a:srgbClr val="002060"/>
                </a:solidFill>
              </a:rPr>
              <a:t/>
            </a:r>
            <a:br>
              <a:rPr lang="ru-RU" sz="3200" i="1" dirty="0">
                <a:solidFill>
                  <a:srgbClr val="002060"/>
                </a:solidFill>
              </a:rPr>
            </a:br>
            <a:r>
              <a:rPr lang="ru-RU" sz="3200" i="1" dirty="0" smtClean="0">
                <a:solidFill>
                  <a:srgbClr val="002060"/>
                </a:solidFill>
              </a:rPr>
              <a:t/>
            </a:r>
            <a:br>
              <a:rPr lang="ru-RU" sz="3200" i="1" dirty="0" smtClean="0">
                <a:solidFill>
                  <a:srgbClr val="002060"/>
                </a:solidFill>
              </a:rPr>
            </a:br>
            <a:r>
              <a:rPr lang="ru-RU" sz="3200" i="1" u="sng" dirty="0" smtClean="0">
                <a:solidFill>
                  <a:srgbClr val="FF0000"/>
                </a:solidFill>
              </a:rPr>
              <a:t>Цель </a:t>
            </a:r>
            <a:r>
              <a:rPr lang="ru-RU" sz="3200" i="1" u="sng" dirty="0">
                <a:solidFill>
                  <a:srgbClr val="FF0000"/>
                </a:solidFill>
              </a:rPr>
              <a:t>трудового воспитания </a:t>
            </a:r>
            <a:r>
              <a:rPr lang="ru-RU" sz="3200" i="1" dirty="0">
                <a:solidFill>
                  <a:srgbClr val="002060"/>
                </a:solidFill>
              </a:rPr>
              <a:t>формирование ценностного отношения к труду, то есть умение ценить свой труд и труд взрослых, ценить результат труда, осознавать значимость труда, как первостепенной значимости для </a:t>
            </a:r>
            <a:r>
              <a:rPr lang="ru-RU" sz="3200" i="1" dirty="0" smtClean="0">
                <a:solidFill>
                  <a:srgbClr val="002060"/>
                </a:solidFill>
              </a:rPr>
              <a:t>общества.</a:t>
            </a:r>
            <a:endParaRPr lang="ru-RU" sz="32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89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791580" y="2996952"/>
            <a:ext cx="7704856" cy="3528392"/>
          </a:xfrm>
          <a:prstGeom prst="roundRect">
            <a:avLst/>
          </a:prstGeom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r"/>
            <a:r>
              <a:rPr lang="ru-RU" sz="2400" dirty="0">
                <a:solidFill>
                  <a:srgbClr val="C00000"/>
                </a:solidFill>
              </a:rPr>
              <a:t>Ознакомление с трудом взрослых как эталоном деятельности</a:t>
            </a:r>
            <a:r>
              <a:rPr lang="ru-RU" sz="2400" dirty="0" smtClean="0">
                <a:solidFill>
                  <a:srgbClr val="C00000"/>
                </a:solidFill>
              </a:rPr>
              <a:t>:</a:t>
            </a:r>
          </a:p>
          <a:p>
            <a:pPr algn="r"/>
            <a:endParaRPr lang="ru-RU" sz="800" dirty="0" smtClean="0">
              <a:solidFill>
                <a:srgbClr val="C00000"/>
              </a:solidFill>
            </a:endParaRP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/>
              <a:t>воспитание интереса к труду </a:t>
            </a:r>
            <a:r>
              <a:rPr lang="ru-RU" sz="2400" dirty="0" smtClean="0"/>
              <a:t>взрослых,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2400" dirty="0" smtClean="0"/>
              <a:t> </a:t>
            </a:r>
            <a:r>
              <a:rPr lang="ru-RU" sz="2400" dirty="0"/>
              <a:t>воспитание уважения к </a:t>
            </a:r>
            <a:r>
              <a:rPr lang="ru-RU" sz="2400" dirty="0" smtClean="0"/>
              <a:t>трудящимся,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2400" dirty="0" smtClean="0"/>
              <a:t>воспитание </a:t>
            </a:r>
            <a:r>
              <a:rPr lang="ru-RU" sz="2400" dirty="0"/>
              <a:t>бережного отношения к результатам </a:t>
            </a:r>
            <a:r>
              <a:rPr lang="ru-RU" sz="2400" dirty="0" smtClean="0"/>
              <a:t>труда,</a:t>
            </a:r>
            <a:endParaRPr lang="ru-RU" sz="2400" dirty="0"/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2400" dirty="0" smtClean="0"/>
              <a:t> </a:t>
            </a:r>
            <a:r>
              <a:rPr lang="ru-RU" sz="2400" dirty="0"/>
              <a:t>воспитание стремления помогать взрослому. </a:t>
            </a:r>
            <a:endParaRPr lang="ru-RU" sz="2400" dirty="0" smtClean="0"/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528" y="2060848"/>
            <a:ext cx="8640960" cy="79208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Задачи трудового воспитания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39552" y="2564904"/>
            <a:ext cx="864096" cy="86409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1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226775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683568" y="2961144"/>
            <a:ext cx="7920880" cy="3456384"/>
          </a:xfrm>
          <a:prstGeom prst="roundRect">
            <a:avLst/>
          </a:prstGeom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r"/>
            <a:endParaRPr lang="ru-RU" sz="2400" dirty="0" smtClean="0">
              <a:solidFill>
                <a:srgbClr val="C00000"/>
              </a:solidFill>
            </a:endParaRPr>
          </a:p>
          <a:p>
            <a:pPr algn="r"/>
            <a:r>
              <a:rPr lang="ru-RU" sz="2400" dirty="0" smtClean="0">
                <a:solidFill>
                  <a:srgbClr val="C00000"/>
                </a:solidFill>
              </a:rPr>
              <a:t>Формирование </a:t>
            </a:r>
            <a:r>
              <a:rPr lang="ru-RU" sz="2400" dirty="0">
                <a:solidFill>
                  <a:srgbClr val="C00000"/>
                </a:solidFill>
              </a:rPr>
              <a:t>самой трудовой деятельности ребёнка: </a:t>
            </a:r>
            <a:endParaRPr lang="ru-RU" sz="2400" dirty="0" smtClean="0">
              <a:solidFill>
                <a:srgbClr val="C00000"/>
              </a:solidFill>
            </a:endParaRPr>
          </a:p>
          <a:p>
            <a:pPr algn="r"/>
            <a:endParaRPr lang="ru-RU" sz="2400" dirty="0">
              <a:solidFill>
                <a:srgbClr val="C00000"/>
              </a:solidFill>
            </a:endParaRP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2400" dirty="0" smtClean="0"/>
              <a:t>развитие </a:t>
            </a:r>
            <a:r>
              <a:rPr lang="ru-RU" sz="2400" dirty="0"/>
              <a:t>трудовых навыков детей, </a:t>
            </a:r>
            <a:endParaRPr lang="ru-RU" sz="2400" dirty="0" smtClean="0"/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2400" dirty="0" smtClean="0"/>
              <a:t>развитие </a:t>
            </a:r>
            <a:r>
              <a:rPr lang="ru-RU" sz="2400" dirty="0"/>
              <a:t>умения планировать трудовую деятельность, </a:t>
            </a:r>
            <a:endParaRPr lang="ru-RU" sz="2400" dirty="0" smtClean="0"/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2400" dirty="0" smtClean="0"/>
              <a:t>формирование </a:t>
            </a:r>
            <a:r>
              <a:rPr lang="ru-RU" sz="2400" dirty="0"/>
              <a:t>общественных мотивов трудовой деятельности</a:t>
            </a:r>
            <a:r>
              <a:rPr lang="ru-RU" dirty="0"/>
              <a:t>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512" y="2060848"/>
            <a:ext cx="8784976" cy="7200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3200" dirty="0">
                <a:solidFill>
                  <a:srgbClr val="002060"/>
                </a:solidFill>
              </a:rPr>
              <a:t>Задачи трудового воспитания</a:t>
            </a:r>
          </a:p>
        </p:txBody>
      </p:sp>
      <p:sp>
        <p:nvSpPr>
          <p:cNvPr id="5" name="Овал 4"/>
          <p:cNvSpPr/>
          <p:nvPr/>
        </p:nvSpPr>
        <p:spPr>
          <a:xfrm>
            <a:off x="382060" y="2564904"/>
            <a:ext cx="936104" cy="86409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2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016576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801198" y="2918872"/>
            <a:ext cx="7685620" cy="3678480"/>
          </a:xfrm>
          <a:prstGeom prst="roundRect">
            <a:avLst/>
          </a:prstGeom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r"/>
            <a:r>
              <a:rPr lang="ru-RU" sz="2400" dirty="0">
                <a:solidFill>
                  <a:srgbClr val="C00000"/>
                </a:solidFill>
              </a:rPr>
              <a:t>Воспитание личности ребёнка в процессе индивидуальной и коллективной трудовой деятельности</a:t>
            </a:r>
            <a:r>
              <a:rPr lang="ru-RU" sz="2400" dirty="0" smtClean="0">
                <a:solidFill>
                  <a:srgbClr val="C00000"/>
                </a:solidFill>
              </a:rPr>
              <a:t>: </a:t>
            </a:r>
          </a:p>
          <a:p>
            <a:pPr algn="r"/>
            <a:endParaRPr lang="ru-RU" sz="2400" dirty="0" smtClean="0">
              <a:solidFill>
                <a:srgbClr val="C00000"/>
              </a:solidFill>
            </a:endParaRP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2000" dirty="0" smtClean="0"/>
              <a:t>воспитание </a:t>
            </a:r>
            <a:r>
              <a:rPr lang="ru-RU" sz="2000" dirty="0"/>
              <a:t>правильного отношения к собственному труду</a:t>
            </a:r>
            <a:r>
              <a:rPr lang="ru-RU" sz="2000" dirty="0" smtClean="0"/>
              <a:t>;</a:t>
            </a: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2000" dirty="0" smtClean="0"/>
              <a:t> </a:t>
            </a:r>
            <a:r>
              <a:rPr lang="ru-RU" sz="2000" dirty="0"/>
              <a:t>воспитание личностных качеств (трудолюбия, самостоятельности, настойчивости, ответственности</a:t>
            </a:r>
            <a:r>
              <a:rPr lang="ru-RU" sz="2000" dirty="0" smtClean="0"/>
              <a:t>);</a:t>
            </a: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2000" dirty="0" smtClean="0"/>
              <a:t> </a:t>
            </a:r>
            <a:r>
              <a:rPr lang="ru-RU" sz="2000" dirty="0"/>
              <a:t>воспитание положительных отношений между детьми в процессе труда. 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528" y="2060848"/>
            <a:ext cx="8640960" cy="64807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3200" dirty="0">
                <a:solidFill>
                  <a:srgbClr val="002060"/>
                </a:solidFill>
              </a:rPr>
              <a:t>Задачи трудового воспитания</a:t>
            </a:r>
          </a:p>
        </p:txBody>
      </p:sp>
      <p:sp>
        <p:nvSpPr>
          <p:cNvPr id="5" name="Овал 4"/>
          <p:cNvSpPr/>
          <p:nvPr/>
        </p:nvSpPr>
        <p:spPr>
          <a:xfrm>
            <a:off x="611560" y="2577774"/>
            <a:ext cx="864096" cy="78084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3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029829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23528" y="1988840"/>
            <a:ext cx="8640960" cy="475252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tIns="0" rtlCol="0" anchor="ctr"/>
          <a:lstStyle/>
          <a:p>
            <a:pPr lvl="1" algn="ctr"/>
            <a:r>
              <a:rPr lang="ru-RU" sz="2400" b="1" u="sng" dirty="0" smtClean="0">
                <a:solidFill>
                  <a:srgbClr val="C00000"/>
                </a:solidFill>
              </a:rPr>
              <a:t>Отличия  детского труда от труда взрослого: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2000" dirty="0" smtClean="0"/>
              <a:t>Сознаваемая цель- основной признак деятельности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2000" dirty="0"/>
              <a:t> </a:t>
            </a:r>
            <a:r>
              <a:rPr lang="ru-RU" sz="2000" dirty="0" smtClean="0"/>
              <a:t>первое отличие в том, что ребенок не создает в своем труде общественно значимых материальных ценностей,  в понимании взрослых, труд современного ребенка носит </a:t>
            </a:r>
            <a:r>
              <a:rPr lang="ru-RU" sz="2000" b="1" dirty="0" smtClean="0"/>
              <a:t>воспитательный характер</a:t>
            </a:r>
            <a:r>
              <a:rPr lang="ru-RU" sz="2000" dirty="0" smtClean="0"/>
              <a:t>, удовлетворяя потребность ребенка в самоутверждении и  познании собственных возможностей, сближении со взрослыми (С.А. Козлова, Т. А. Куликова)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2000" b="1" dirty="0" smtClean="0"/>
              <a:t>Отсутствие значимого результата,  </a:t>
            </a:r>
            <a:r>
              <a:rPr lang="ru-RU" sz="2000" dirty="0" smtClean="0"/>
              <a:t>представляющего материальную ценность для общества:  продукт детского труда имеют ценность лишь для самого ребенка или группы детей. 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2000" dirty="0" smtClean="0"/>
              <a:t>Выполняя трудовое задание, дети часто переключаются на игру, именно  </a:t>
            </a:r>
            <a:r>
              <a:rPr lang="ru-RU" sz="2000" b="1" dirty="0" smtClean="0"/>
              <a:t>близость труда к игре </a:t>
            </a:r>
            <a:r>
              <a:rPr lang="ru-RU" sz="2000" dirty="0" smtClean="0"/>
              <a:t>и является  еще одной особенностью детской трудовой деятельности.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357890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2</Template>
  <TotalTime>400</TotalTime>
  <Words>864</Words>
  <Application>Microsoft Office PowerPoint</Application>
  <PresentationFormat>Экран (4:3)</PresentationFormat>
  <Paragraphs>122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Шаблон 2</vt:lpstr>
      <vt:lpstr>Тема: «Трудовое воспитания дошкольников»</vt:lpstr>
      <vt:lpstr>  Труд - это могучий воспитатель, в педагогической  системе  воспитания .                                          А.С. Макаренко. </vt:lpstr>
      <vt:lpstr>   Деятельность – это внутренняя (психическая) и внешняя (физическая) активность человека, регулируемая сознаваемой целью.</vt:lpstr>
      <vt:lpstr> Трудовое воспитание дошкольников – это совместная деятельность воспитателя и воспитанников, направленная на развитие у последних обще трудовых  умений и способностей, психологической готовности к труду, формирование ответственного отношения к труду и его продуктам, на сознательный выбор профессии. </vt:lpstr>
      <vt:lpstr>     Цель трудового воспитания формирование ценностного отношения к труду, то есть умение ценить свой труд и труд взрослых, ценить результат труда, осознавать значимость труда, как первостепенной значимости для общества.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</dc:title>
  <dc:creator>техно</dc:creator>
  <cp:lastModifiedBy>техно</cp:lastModifiedBy>
  <cp:revision>34</cp:revision>
  <dcterms:created xsi:type="dcterms:W3CDTF">2013-10-07T16:39:02Z</dcterms:created>
  <dcterms:modified xsi:type="dcterms:W3CDTF">2014-04-05T09:49:03Z</dcterms:modified>
</cp:coreProperties>
</file>