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1" r:id="rId5"/>
    <p:sldId id="269" r:id="rId6"/>
    <p:sldId id="261" r:id="rId7"/>
    <p:sldId id="272" r:id="rId8"/>
    <p:sldId id="260" r:id="rId9"/>
    <p:sldId id="268" r:id="rId10"/>
    <p:sldId id="258" r:id="rId11"/>
    <p:sldId id="259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357298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8000" b="1" u="sng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Impact" pitchFamily="34" charset="0"/>
              </a:rPr>
              <a:t>Цилиндр</a:t>
            </a:r>
            <a:endParaRPr lang="ru-RU" sz="8000" b="1" u="sng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857760"/>
            <a:ext cx="6400800" cy="1785926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tx1"/>
                </a:solidFill>
                <a:latin typeface="Monotype Corsiva" pitchFamily="66" charset="0"/>
              </a:rPr>
              <a:t>Презентацию подготовили: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Денисов Дмитрий</a:t>
            </a:r>
            <a:b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Богданов Лев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2292" name="Picture 4" descr="Картинки по запросу банка кэмпбел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428736"/>
            <a:ext cx="3143272" cy="3423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 pitchFamily="34" charset="0"/>
              </a:rPr>
              <a:t>Связанные с цилиндром определения</a:t>
            </a:r>
            <a:endParaRPr lang="ru-RU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214942" cy="550070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чертеже показан цилиндр, образованный при вращении прямоугольника </a:t>
            </a:r>
            <a:r>
              <a:rPr lang="ru-RU" i="1" dirty="0" smtClean="0"/>
              <a:t>AOO</a:t>
            </a:r>
            <a:r>
              <a:rPr lang="ru-RU" baseline="-25000" dirty="0" smtClean="0"/>
              <a:t>1</a:t>
            </a:r>
            <a:r>
              <a:rPr lang="ru-RU" i="1" dirty="0" smtClean="0"/>
              <a:t>A</a:t>
            </a:r>
            <a:r>
              <a:rPr lang="ru-RU" baseline="-25000" dirty="0" smtClean="0"/>
              <a:t>1</a:t>
            </a:r>
            <a:r>
              <a:rPr lang="ru-RU" dirty="0" smtClean="0"/>
              <a:t> вокруг стороны </a:t>
            </a:r>
            <a:r>
              <a:rPr lang="ru-RU" i="1" dirty="0" smtClean="0"/>
              <a:t>OO</a:t>
            </a:r>
            <a:r>
              <a:rPr lang="ru-RU" baseline="-25000" dirty="0" smtClean="0"/>
              <a:t>1</a:t>
            </a:r>
            <a:r>
              <a:rPr lang="ru-RU" dirty="0" smtClean="0"/>
              <a:t>, которая называется </a:t>
            </a:r>
            <a:r>
              <a:rPr lang="ru-RU" b="1" i="1" u="sng" dirty="0" smtClean="0"/>
              <a:t>осью вращения (осью цилиндра)</a:t>
            </a:r>
            <a:r>
              <a:rPr lang="ru-RU" dirty="0" smtClean="0"/>
              <a:t> и является</a:t>
            </a:r>
            <a:r>
              <a:rPr lang="ru-RU" u="sng" dirty="0" smtClean="0"/>
              <a:t> </a:t>
            </a:r>
            <a:r>
              <a:rPr lang="ru-RU" b="1" i="1" u="sng" dirty="0" smtClean="0"/>
              <a:t>высотой цилиндра</a:t>
            </a:r>
            <a:r>
              <a:rPr lang="ru-RU" dirty="0" smtClean="0"/>
              <a:t>. </a:t>
            </a:r>
            <a:r>
              <a:rPr lang="ru-RU" b="1" i="1" u="sng" dirty="0" smtClean="0"/>
              <a:t>Основания цилиндра</a:t>
            </a:r>
            <a:r>
              <a:rPr lang="ru-RU" dirty="0" smtClean="0"/>
              <a:t> – равные круги, расположенные в параллельных плоскостях. </a:t>
            </a:r>
            <a:r>
              <a:rPr lang="ru-RU" b="1" i="1" u="sng" dirty="0" smtClean="0"/>
              <a:t>Высотой цилиндра </a:t>
            </a:r>
            <a:r>
              <a:rPr lang="ru-RU" dirty="0" smtClean="0"/>
              <a:t>называют также расстояние между плоскостями его оснований. Отрезок, соединяющий точки окружностей оснований и перпендикулярный плоскостям оснований, называется </a:t>
            </a:r>
            <a:r>
              <a:rPr lang="ru-RU" b="1" i="1" dirty="0" smtClean="0"/>
              <a:t>образующей цилиндра</a:t>
            </a:r>
            <a:r>
              <a:rPr lang="ru-RU" dirty="0" smtClean="0"/>
              <a:t> (это, например, отрезки </a:t>
            </a:r>
            <a:r>
              <a:rPr lang="ru-RU" i="1" dirty="0" smtClean="0"/>
              <a:t>A</a:t>
            </a:r>
            <a:r>
              <a:rPr lang="ru-RU" baseline="-25000" dirty="0" smtClean="0"/>
              <a:t>1</a:t>
            </a:r>
            <a:r>
              <a:rPr lang="ru-RU" i="1" dirty="0" smtClean="0"/>
              <a:t>A</a:t>
            </a:r>
            <a:r>
              <a:rPr lang="ru-RU" dirty="0" smtClean="0"/>
              <a:t>, </a:t>
            </a:r>
            <a:r>
              <a:rPr lang="ru-RU" i="1" dirty="0" smtClean="0"/>
              <a:t>M</a:t>
            </a:r>
            <a:r>
              <a:rPr lang="ru-RU" baseline="-25000" dirty="0" smtClean="0"/>
              <a:t>1</a:t>
            </a:r>
            <a:r>
              <a:rPr lang="ru-RU" i="1" dirty="0" smtClean="0"/>
              <a:t>M</a:t>
            </a:r>
            <a:r>
              <a:rPr lang="ru-RU" dirty="0" smtClean="0"/>
              <a:t>, </a:t>
            </a:r>
            <a:r>
              <a:rPr lang="ru-RU" i="1" dirty="0" smtClean="0"/>
              <a:t>B</a:t>
            </a:r>
            <a:r>
              <a:rPr lang="ru-RU" baseline="-25000" dirty="0" smtClean="0"/>
              <a:t>1</a:t>
            </a:r>
            <a:r>
              <a:rPr lang="ru-RU" i="1" dirty="0" smtClean="0"/>
              <a:t>B</a:t>
            </a:r>
            <a:r>
              <a:rPr lang="ru-RU" dirty="0" smtClean="0"/>
              <a:t>, </a:t>
            </a:r>
            <a:r>
              <a:rPr lang="ru-RU" i="1" dirty="0" smtClean="0"/>
              <a:t>N</a:t>
            </a:r>
            <a:r>
              <a:rPr lang="ru-RU" baseline="-25000" dirty="0" smtClean="0"/>
              <a:t>1</a:t>
            </a:r>
            <a:r>
              <a:rPr lang="ru-RU" i="1" dirty="0" smtClean="0"/>
              <a:t>N</a:t>
            </a:r>
            <a:r>
              <a:rPr lang="ru-RU" dirty="0" smtClean="0"/>
              <a:t>). Все образующие параллельны оси вращения и имеют одинаковую длину, равную высоте цилиндра. </a:t>
            </a:r>
            <a:endParaRPr lang="ru-RU" dirty="0"/>
          </a:p>
        </p:txBody>
      </p:sp>
      <p:pic>
        <p:nvPicPr>
          <p:cNvPr id="10242" name="Picture 2" descr="http://mathematics.ru/courses/stereometry/content/chapter5/section/paragraph1/images/0500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85926"/>
            <a:ext cx="3000396" cy="37147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 pitchFamily="34" charset="0"/>
              </a:rPr>
              <a:t>Связанные с цилиндром определения</a:t>
            </a:r>
            <a:endParaRPr lang="ru-RU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4757742" cy="550070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Радиусом цилиндра</a:t>
            </a:r>
            <a:r>
              <a:rPr lang="ru-RU" dirty="0" smtClean="0"/>
              <a:t> называется радиус его основания. </a:t>
            </a:r>
            <a:r>
              <a:rPr lang="ru-RU" b="1" i="1" dirty="0" smtClean="0"/>
              <a:t>Осевым сечением цилиндра</a:t>
            </a:r>
            <a:r>
              <a:rPr lang="ru-RU" dirty="0" smtClean="0"/>
              <a:t> называется сечение цилиндра плоскостью, проходящей через ось вращения. Все осевые сечения цилиндра – равные прямоугольники (это, например, прямоугольники </a:t>
            </a:r>
            <a:r>
              <a:rPr lang="ru-RU" i="1" dirty="0" smtClean="0"/>
              <a:t>ABB</a:t>
            </a:r>
            <a:r>
              <a:rPr lang="ru-RU" baseline="-25000" dirty="0" smtClean="0"/>
              <a:t>1</a:t>
            </a:r>
            <a:r>
              <a:rPr lang="ru-RU" i="1" dirty="0" smtClean="0"/>
              <a:t>A</a:t>
            </a:r>
            <a:r>
              <a:rPr lang="ru-RU" baseline="-25000" dirty="0" smtClean="0"/>
              <a:t>1</a:t>
            </a:r>
            <a:r>
              <a:rPr lang="ru-RU" dirty="0" smtClean="0"/>
              <a:t> и </a:t>
            </a:r>
            <a:r>
              <a:rPr lang="ru-RU" i="1" dirty="0" smtClean="0"/>
              <a:t>MNN</a:t>
            </a:r>
            <a:r>
              <a:rPr lang="ru-RU" baseline="-25000" dirty="0" smtClean="0"/>
              <a:t>1</a:t>
            </a:r>
            <a:r>
              <a:rPr lang="ru-RU" i="1" dirty="0" smtClean="0"/>
              <a:t>M</a:t>
            </a:r>
            <a:r>
              <a:rPr lang="ru-RU" baseline="-25000" dirty="0" smtClean="0"/>
              <a:t>1</a:t>
            </a:r>
            <a:r>
              <a:rPr lang="ru-RU" dirty="0" smtClean="0"/>
              <a:t>). Плоскость, содержащая образующую и перпендикулярная осевому сечению, проходящему через эту образующую, называется касательной к цилиндру плоскостью. Образующая цилиндра при вращении вокруг оси образует </a:t>
            </a:r>
            <a:r>
              <a:rPr lang="ru-RU" b="1" i="1" dirty="0" smtClean="0"/>
              <a:t>боковую (цилиндрическую) поверхность цилиндра</a:t>
            </a:r>
            <a:r>
              <a:rPr lang="ru-RU" dirty="0" smtClean="0"/>
              <a:t>. На рисунке  показана развертка цилиндра.</a:t>
            </a:r>
          </a:p>
          <a:p>
            <a:endParaRPr lang="ru-RU" dirty="0"/>
          </a:p>
        </p:txBody>
      </p:sp>
      <p:pic>
        <p:nvPicPr>
          <p:cNvPr id="4" name="Picture 2" descr="http://mathematics.ru/courses/stereometry/content/chapter5/section/paragraph1/images/0500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643050"/>
            <a:ext cx="3214710" cy="39290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 pitchFamily="34" charset="0"/>
              </a:rPr>
              <a:t>Связанные с цилиндром определения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68643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 smtClean="0"/>
              <a:t>Высотой цилиндра</a:t>
            </a:r>
            <a:r>
              <a:rPr lang="ru-RU" dirty="0" smtClean="0"/>
              <a:t> называется длина его образующей, а радиусом цилиндра называется радиус его основания.</a:t>
            </a:r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u="sng" dirty="0" smtClean="0"/>
              <a:t>Осью цилиндра</a:t>
            </a:r>
            <a:r>
              <a:rPr lang="ru-RU" dirty="0" smtClean="0"/>
              <a:t> называется отрезок O</a:t>
            </a:r>
            <a:r>
              <a:rPr lang="ru-RU" baseline="-25000" dirty="0" smtClean="0"/>
              <a:t>1</a:t>
            </a:r>
            <a:r>
              <a:rPr lang="ru-RU" dirty="0" smtClean="0"/>
              <a:t>O</a:t>
            </a:r>
            <a:r>
              <a:rPr lang="ru-RU" baseline="-25000" dirty="0" smtClean="0"/>
              <a:t>2</a:t>
            </a:r>
            <a:r>
              <a:rPr lang="ru-RU" dirty="0" smtClean="0"/>
              <a:t> соединяющий центры O</a:t>
            </a:r>
            <a:r>
              <a:rPr lang="ru-RU" baseline="-25000" dirty="0" smtClean="0"/>
              <a:t>1</a:t>
            </a:r>
            <a:r>
              <a:rPr lang="ru-RU" dirty="0" smtClean="0"/>
              <a:t> и O</a:t>
            </a:r>
            <a:r>
              <a:rPr lang="ru-RU" baseline="-25000" dirty="0" smtClean="0"/>
              <a:t>2</a:t>
            </a:r>
            <a:r>
              <a:rPr lang="ru-RU" dirty="0" smtClean="0"/>
              <a:t> кругов, являющихся основаниями цилиндра.</a:t>
            </a:r>
          </a:p>
        </p:txBody>
      </p:sp>
      <p:pic>
        <p:nvPicPr>
          <p:cNvPr id="26626" name="Picture 2" descr="http://igspl.na.by/.png/tv/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000504"/>
            <a:ext cx="3000396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http://igspl.na.by/.png/tv/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357298"/>
            <a:ext cx="3000396" cy="2357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b="1" u="sng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Цилиндр.Определение</a:t>
            </a:r>
            <a:endParaRPr lang="ru-RU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643438" cy="5143536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Цилиндр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 (греч. 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y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lindros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, валик, каток)геометрическое тело, ограниченное цилиндрической поверхностью (называемой боковой поверхностью цилиндра) и не более чем двумя поверхностями(основаниями цилиндра); причём если оснований два, то одно получено из другого параллельным переносом вдоль образующей боковой поверхности цилиндра; и основание пересекает каждую образующую боковой поверхности ровно один раз.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74" name="Picture 10" descr="Картинки по запросу цилинд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357298"/>
            <a:ext cx="3500462" cy="3857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Площади поверхности цилиндра</a:t>
            </a:r>
            <a:endParaRPr lang="ru-RU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071934" cy="5857892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/>
              <a:t>Площадью полной поверхности цилиндра</a:t>
            </a:r>
            <a:r>
              <a:rPr lang="ru-RU" sz="2400" dirty="0" smtClean="0"/>
              <a:t> называется сумма площадей боковой поверхности и двух оснований цилиндра.</a:t>
            </a:r>
          </a:p>
          <a:p>
            <a:r>
              <a:rPr lang="ru-RU" sz="2400" b="1" dirty="0" smtClean="0"/>
              <a:t>Площадь боковой поверхности цилиндра</a:t>
            </a:r>
            <a:r>
              <a:rPr lang="ru-RU" sz="2400" dirty="0" smtClean="0"/>
              <a:t> равна произведению высоты </a:t>
            </a:r>
            <a:r>
              <a:rPr lang="ru-RU" sz="2400" b="1" dirty="0" smtClean="0"/>
              <a:t>цилиндра</a:t>
            </a:r>
            <a:r>
              <a:rPr lang="ru-RU" sz="2400" dirty="0" smtClean="0"/>
              <a:t> на длину окружности основания. </a:t>
            </a:r>
            <a:r>
              <a:rPr lang="ru-RU" sz="2400" b="1" dirty="0" smtClean="0"/>
              <a:t>За площадь боковой поверхности цилиндра </a:t>
            </a:r>
            <a:r>
              <a:rPr lang="ru-RU" sz="2400" dirty="0" smtClean="0"/>
              <a:t>принимается число, к которому стремится площадь боковой поверхности правильной призмы, вписанной в цилиндр, когда число сторон оснований данной призмы неограниченно возрастает.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2858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Площадь боковой поверхности круглого цилиндра равна произведению длины окружности основания на высоту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2428868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dirty="0" smtClean="0"/>
              <a:t>S</a:t>
            </a:r>
            <a:r>
              <a:rPr lang="en-US" sz="3200" b="1" u="sng" dirty="0" smtClean="0"/>
              <a:t>=2</a:t>
            </a:r>
            <a:r>
              <a:rPr lang="en-US" sz="3200" b="1" i="1" u="sng" dirty="0" smtClean="0"/>
              <a:t> </a:t>
            </a:r>
            <a:r>
              <a:rPr lang="el-GR" sz="3200" b="1" u="sng" dirty="0" smtClean="0"/>
              <a:t>π</a:t>
            </a:r>
            <a:r>
              <a:rPr lang="el-GR" sz="3200" b="1" i="1" u="sng" dirty="0" smtClean="0"/>
              <a:t> </a:t>
            </a:r>
            <a:r>
              <a:rPr lang="en-US" sz="3200" b="1" i="1" u="sng" dirty="0" err="1" smtClean="0"/>
              <a:t>rh</a:t>
            </a:r>
            <a:endParaRPr lang="ru-RU" sz="3200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35718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Площадь каждого основания цилиндра равна πR2, значит площадь полной поверхности цилиндра вычисляется по формуле :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4714884"/>
            <a:ext cx="485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u="sng" dirty="0" smtClean="0"/>
              <a:t>S</a:t>
            </a:r>
            <a:r>
              <a:rPr lang="pt-BR" sz="3200" b="1" u="sng" dirty="0" smtClean="0"/>
              <a:t>=</a:t>
            </a:r>
            <a:r>
              <a:rPr lang="pt-BR" sz="3200" b="1" i="1" u="sng" dirty="0" smtClean="0"/>
              <a:t> </a:t>
            </a:r>
            <a:r>
              <a:rPr lang="pt-BR" sz="3200" b="1" u="sng" dirty="0" smtClean="0"/>
              <a:t>2</a:t>
            </a:r>
            <a:r>
              <a:rPr lang="pt-BR" sz="3200" b="1" i="1" u="sng" dirty="0" smtClean="0"/>
              <a:t> </a:t>
            </a:r>
            <a:r>
              <a:rPr lang="pt-BR" sz="3200" b="1" u="sng" dirty="0" smtClean="0"/>
              <a:t>π</a:t>
            </a:r>
            <a:r>
              <a:rPr lang="pt-BR" sz="3200" b="1" i="1" u="sng" dirty="0" smtClean="0"/>
              <a:t> rh</a:t>
            </a:r>
            <a:r>
              <a:rPr lang="pt-BR" sz="3200" b="1" u="sng" dirty="0" smtClean="0"/>
              <a:t>+</a:t>
            </a:r>
            <a:r>
              <a:rPr lang="pt-BR" sz="3200" b="1" i="1" u="sng" dirty="0" smtClean="0"/>
              <a:t> </a:t>
            </a:r>
            <a:r>
              <a:rPr lang="pt-BR" sz="3200" b="1" u="sng" dirty="0" smtClean="0"/>
              <a:t>2</a:t>
            </a:r>
            <a:r>
              <a:rPr lang="pt-BR" sz="3200" b="1" i="1" u="sng" dirty="0" smtClean="0"/>
              <a:t> </a:t>
            </a:r>
            <a:r>
              <a:rPr lang="pt-BR" sz="3200" b="1" u="sng" dirty="0" smtClean="0"/>
              <a:t>π</a:t>
            </a:r>
            <a:r>
              <a:rPr lang="pt-BR" sz="3200" b="1" i="1" u="sng" dirty="0" smtClean="0"/>
              <a:t> r</a:t>
            </a:r>
            <a:r>
              <a:rPr lang="pt-BR" sz="3200" b="1" u="sng" baseline="30000" dirty="0" smtClean="0"/>
              <a:t>2</a:t>
            </a:r>
            <a:r>
              <a:rPr lang="pt-BR" sz="3200" b="1" u="sng" dirty="0" smtClean="0"/>
              <a:t>=</a:t>
            </a:r>
            <a:r>
              <a:rPr lang="pt-BR" sz="3200" b="1" i="1" u="sng" dirty="0" smtClean="0"/>
              <a:t> </a:t>
            </a:r>
            <a:r>
              <a:rPr lang="pt-BR" sz="3200" b="1" u="sng" dirty="0" smtClean="0"/>
              <a:t>2</a:t>
            </a:r>
            <a:r>
              <a:rPr lang="pt-BR" sz="3200" b="1" i="1" u="sng" dirty="0" smtClean="0"/>
              <a:t> </a:t>
            </a:r>
            <a:r>
              <a:rPr lang="pt-BR" sz="3200" b="1" u="sng" dirty="0" smtClean="0"/>
              <a:t>π</a:t>
            </a:r>
            <a:r>
              <a:rPr lang="pt-BR" sz="3200" b="1" i="1" u="sng" dirty="0" smtClean="0"/>
              <a:t> r</a:t>
            </a:r>
            <a:r>
              <a:rPr lang="pt-BR" sz="3200" b="1" u="sng" dirty="0" smtClean="0"/>
              <a:t>(</a:t>
            </a:r>
            <a:r>
              <a:rPr lang="pt-BR" sz="3200" b="1" i="1" u="sng" dirty="0" smtClean="0"/>
              <a:t>h</a:t>
            </a:r>
            <a:r>
              <a:rPr lang="pt-BR" sz="3200" b="1" u="sng" dirty="0" smtClean="0"/>
              <a:t>+</a:t>
            </a:r>
            <a:r>
              <a:rPr lang="pt-BR" sz="3200" b="1" i="1" u="sng" dirty="0" smtClean="0"/>
              <a:t> r</a:t>
            </a:r>
            <a:r>
              <a:rPr lang="pt-BR" sz="3200" b="1" u="sng" dirty="0" smtClean="0"/>
              <a:t>)</a:t>
            </a:r>
            <a:endParaRPr lang="ru-RU" sz="3200" b="1" u="sng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Картинки по запросу боковая поверхность цилинд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857652" cy="3944876"/>
          </a:xfrm>
          <a:prstGeom prst="rect">
            <a:avLst/>
          </a:prstGeom>
          <a:noFill/>
        </p:spPr>
      </p:pic>
      <p:pic>
        <p:nvPicPr>
          <p:cNvPr id="24580" name="Picture 4" descr="http://igspl.na.by/.png/tv/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357298"/>
            <a:ext cx="3429024" cy="38576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0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Площади поверхности цилиндра</a:t>
            </a:r>
            <a:endParaRPr lang="ru-RU" sz="4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r>
              <a:rPr lang="ru-RU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Объем цилиндра</a:t>
            </a:r>
            <a:endParaRPr lang="ru-RU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929190" cy="58578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Объём цилиндра равен произведению площади основания на высоту (V = 2πR</a:t>
            </a:r>
            <a:r>
              <a:rPr lang="ru-RU" baseline="30000" dirty="0" smtClean="0">
                <a:solidFill>
                  <a:srgbClr val="FFFF00"/>
                </a:solidFill>
              </a:rPr>
              <a:t>2</a:t>
            </a:r>
            <a:r>
              <a:rPr lang="ru-RU" dirty="0" smtClean="0">
                <a:solidFill>
                  <a:srgbClr val="FFFF00"/>
                </a:solidFill>
              </a:rPr>
              <a:t>h, где </a:t>
            </a:r>
            <a:r>
              <a:rPr lang="ru-RU" dirty="0" err="1" smtClean="0">
                <a:solidFill>
                  <a:srgbClr val="FFFF00"/>
                </a:solidFill>
              </a:rPr>
              <a:t>R,h</a:t>
            </a:r>
            <a:r>
              <a:rPr lang="ru-RU" dirty="0" smtClean="0">
                <a:solidFill>
                  <a:srgbClr val="FFFF00"/>
                </a:solidFill>
              </a:rPr>
              <a:t> - радиус основания и высота цилиндра соответственно).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Пусть </a:t>
            </a:r>
            <a:r>
              <a:rPr lang="ru-RU" dirty="0" err="1" smtClean="0">
                <a:solidFill>
                  <a:srgbClr val="FFFF00"/>
                </a:solidFill>
              </a:rPr>
              <a:t>S</a:t>
            </a:r>
            <a:r>
              <a:rPr lang="ru-RU" baseline="-25000" dirty="0" err="1" smtClean="0">
                <a:solidFill>
                  <a:srgbClr val="FFFF00"/>
                </a:solidFill>
              </a:rPr>
              <a:t>n</a:t>
            </a:r>
            <a:r>
              <a:rPr lang="ru-RU" dirty="0" smtClean="0">
                <a:solidFill>
                  <a:srgbClr val="FFFF00"/>
                </a:solidFill>
              </a:rPr>
              <a:t> - площадь основания, </a:t>
            </a:r>
            <a:r>
              <a:rPr lang="ru-RU" dirty="0" err="1" smtClean="0">
                <a:solidFill>
                  <a:srgbClr val="FFFF00"/>
                </a:solidFill>
              </a:rPr>
              <a:t>h</a:t>
            </a:r>
            <a:r>
              <a:rPr lang="ru-RU" dirty="0" smtClean="0">
                <a:solidFill>
                  <a:srgbClr val="FFFF00"/>
                </a:solidFill>
              </a:rPr>
              <a:t> - высота правильной n-угольной призмы, вписанной в цилиндр. Тогда объём этой призмы </a:t>
            </a:r>
            <a:r>
              <a:rPr lang="ru-RU" dirty="0" err="1" smtClean="0">
                <a:solidFill>
                  <a:srgbClr val="FFFF00"/>
                </a:solidFill>
              </a:rPr>
              <a:t>V</a:t>
            </a:r>
            <a:r>
              <a:rPr lang="ru-RU" baseline="-25000" dirty="0" err="1" smtClean="0">
                <a:solidFill>
                  <a:srgbClr val="FFFF00"/>
                </a:solidFill>
              </a:rPr>
              <a:t>n</a:t>
            </a:r>
            <a:r>
              <a:rPr lang="ru-RU" dirty="0" smtClean="0">
                <a:solidFill>
                  <a:srgbClr val="FFFF00"/>
                </a:solidFill>
              </a:rPr>
              <a:t> = </a:t>
            </a:r>
            <a:r>
              <a:rPr lang="ru-RU" dirty="0" err="1" smtClean="0">
                <a:solidFill>
                  <a:srgbClr val="FFFF00"/>
                </a:solidFill>
              </a:rPr>
              <a:t>S</a:t>
            </a:r>
            <a:r>
              <a:rPr lang="ru-RU" baseline="-25000" dirty="0" err="1" smtClean="0">
                <a:solidFill>
                  <a:srgbClr val="FFFF00"/>
                </a:solidFill>
              </a:rPr>
              <a:t>n</a:t>
            </a:r>
            <a:r>
              <a:rPr lang="ru-RU" dirty="0" err="1" smtClean="0">
                <a:solidFill>
                  <a:srgbClr val="FFFF00"/>
                </a:solidFill>
              </a:rPr>
              <a:t>h</a:t>
            </a:r>
            <a:r>
              <a:rPr lang="ru-RU" dirty="0" smtClean="0">
                <a:solidFill>
                  <a:srgbClr val="FFFF00"/>
                </a:solidFill>
              </a:rPr>
              <a:t>. Если число </a:t>
            </a:r>
            <a:r>
              <a:rPr lang="ru-RU" dirty="0" err="1" smtClean="0">
                <a:solidFill>
                  <a:srgbClr val="FFFF00"/>
                </a:solidFill>
              </a:rPr>
              <a:t>n</a:t>
            </a:r>
            <a:r>
              <a:rPr lang="ru-RU" dirty="0" smtClean="0">
                <a:solidFill>
                  <a:srgbClr val="FFFF00"/>
                </a:solidFill>
              </a:rPr>
              <a:t> неограниченно возрастает, то число </a:t>
            </a:r>
            <a:r>
              <a:rPr lang="ru-RU" dirty="0" err="1" smtClean="0">
                <a:solidFill>
                  <a:srgbClr val="FFFF00"/>
                </a:solidFill>
              </a:rPr>
              <a:t>S</a:t>
            </a:r>
            <a:r>
              <a:rPr lang="ru-RU" baseline="-25000" dirty="0" err="1" smtClean="0">
                <a:solidFill>
                  <a:srgbClr val="FFFF00"/>
                </a:solidFill>
              </a:rPr>
              <a:t>n</a:t>
            </a:r>
            <a:r>
              <a:rPr lang="ru-RU" dirty="0" smtClean="0">
                <a:solidFill>
                  <a:srgbClr val="FFFF00"/>
                </a:solidFill>
              </a:rPr>
              <a:t> будет стремится к площади основания цилиндра πR</a:t>
            </a:r>
            <a:r>
              <a:rPr lang="ru-RU" baseline="30000" dirty="0" smtClean="0">
                <a:solidFill>
                  <a:srgbClr val="FFFF00"/>
                </a:solidFill>
              </a:rPr>
              <a:t>2</a:t>
            </a:r>
            <a:r>
              <a:rPr lang="ru-RU" dirty="0" smtClean="0">
                <a:solidFill>
                  <a:srgbClr val="FFFF00"/>
                </a:solidFill>
              </a:rPr>
              <a:t>. Таким образом объём </a:t>
            </a:r>
            <a:r>
              <a:rPr lang="ru-RU" dirty="0" err="1" smtClean="0">
                <a:solidFill>
                  <a:srgbClr val="FFFF00"/>
                </a:solidFill>
              </a:rPr>
              <a:t>S</a:t>
            </a:r>
            <a:r>
              <a:rPr lang="ru-RU" baseline="-25000" dirty="0" err="1" smtClean="0">
                <a:solidFill>
                  <a:srgbClr val="FFFF00"/>
                </a:solidFill>
              </a:rPr>
              <a:t>n</a:t>
            </a:r>
            <a:r>
              <a:rPr lang="ru-RU" dirty="0" err="1" smtClean="0">
                <a:solidFill>
                  <a:srgbClr val="FFFF00"/>
                </a:solidFill>
              </a:rPr>
              <a:t>h</a:t>
            </a:r>
            <a:r>
              <a:rPr lang="ru-RU" dirty="0" smtClean="0">
                <a:solidFill>
                  <a:srgbClr val="FFFF00"/>
                </a:solidFill>
              </a:rPr>
              <a:t> призмы </a:t>
            </a:r>
            <a:r>
              <a:rPr lang="ru-RU" dirty="0" err="1" smtClean="0">
                <a:solidFill>
                  <a:srgbClr val="FFFF00"/>
                </a:solidFill>
              </a:rPr>
              <a:t>стермится</a:t>
            </a:r>
            <a:r>
              <a:rPr lang="ru-RU" dirty="0" smtClean="0">
                <a:solidFill>
                  <a:srgbClr val="FFFF00"/>
                </a:solidFill>
              </a:rPr>
              <a:t> к числу πR</a:t>
            </a:r>
            <a:r>
              <a:rPr lang="ru-RU" baseline="30000" dirty="0" smtClean="0">
                <a:solidFill>
                  <a:srgbClr val="FFFF00"/>
                </a:solidFill>
              </a:rPr>
              <a:t>2</a:t>
            </a:r>
            <a:r>
              <a:rPr lang="ru-RU" dirty="0" smtClean="0">
                <a:solidFill>
                  <a:srgbClr val="FFFF00"/>
                </a:solidFill>
              </a:rPr>
              <a:t>h, т.е. объём цилиндра равен πR</a:t>
            </a:r>
            <a:r>
              <a:rPr lang="ru-RU" baseline="30000" dirty="0" smtClean="0">
                <a:solidFill>
                  <a:srgbClr val="FFFF00"/>
                </a:solidFill>
              </a:rPr>
              <a:t>2</a:t>
            </a:r>
            <a:r>
              <a:rPr lang="ru-RU" dirty="0" smtClean="0">
                <a:solidFill>
                  <a:srgbClr val="FFFF00"/>
                </a:solidFill>
              </a:rPr>
              <a:t>h.</a:t>
            </a:r>
          </a:p>
          <a:p>
            <a:endParaRPr lang="ru-RU" dirty="0"/>
          </a:p>
        </p:txBody>
      </p:sp>
      <p:pic>
        <p:nvPicPr>
          <p:cNvPr id="22530" name="Picture 2" descr="http://igspl.na.by/.png/tv/4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866130"/>
            <a:ext cx="2643206" cy="270612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Картинки по запросу эллиптический цилинд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142984"/>
            <a:ext cx="2286016" cy="242889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ru-RU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Объем цилиндра</a:t>
            </a:r>
            <a:endParaRPr lang="ru-RU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000628" cy="5715016"/>
          </a:xfrm>
        </p:spPr>
        <p:txBody>
          <a:bodyPr>
            <a:normAutofit fontScale="62500" lnSpcReduction="20000"/>
          </a:bodyPr>
          <a:lstStyle/>
          <a:p>
            <a:endParaRPr lang="ru-RU" sz="3800" dirty="0" smtClean="0">
              <a:solidFill>
                <a:srgbClr val="FFFF00"/>
              </a:solidFill>
            </a:endParaRPr>
          </a:p>
          <a:p>
            <a:r>
              <a:rPr lang="ru-RU" sz="3800" dirty="0" smtClean="0">
                <a:solidFill>
                  <a:srgbClr val="FFFF00"/>
                </a:solidFill>
              </a:rPr>
              <a:t>Объём наклонного цилиндра равен произведению площади основания на высоту (расстояние между плоскостями, в которых лежат основания):</a:t>
            </a:r>
          </a:p>
          <a:p>
            <a:pPr>
              <a:buNone/>
            </a:pPr>
            <a:r>
              <a:rPr lang="ru-RU" sz="3800" dirty="0" smtClean="0">
                <a:solidFill>
                  <a:srgbClr val="FFFF00"/>
                </a:solidFill>
              </a:rPr>
              <a:t>      V = </a:t>
            </a:r>
            <a:r>
              <a:rPr lang="ru-RU" sz="3800" dirty="0" err="1" smtClean="0">
                <a:solidFill>
                  <a:srgbClr val="FFFF00"/>
                </a:solidFill>
              </a:rPr>
              <a:t>Sh</a:t>
            </a:r>
            <a:r>
              <a:rPr lang="ru-RU" sz="3800" dirty="0" smtClean="0">
                <a:solidFill>
                  <a:srgbClr val="FFFF00"/>
                </a:solidFill>
              </a:rPr>
              <a:t> = S </a:t>
            </a:r>
            <a:r>
              <a:rPr lang="ru-RU" sz="3800" dirty="0" err="1" smtClean="0">
                <a:solidFill>
                  <a:srgbClr val="FFFF00"/>
                </a:solidFill>
              </a:rPr>
              <a:t>l</a:t>
            </a:r>
            <a:r>
              <a:rPr lang="ru-RU" sz="3800" dirty="0" smtClean="0">
                <a:solidFill>
                  <a:srgbClr val="FFFF00"/>
                </a:solidFill>
              </a:rPr>
              <a:t> </a:t>
            </a:r>
            <a:r>
              <a:rPr lang="ru-RU" sz="3800" dirty="0" err="1" smtClean="0">
                <a:solidFill>
                  <a:srgbClr val="FFFF00"/>
                </a:solidFill>
              </a:rPr>
              <a:t>sin</a:t>
            </a:r>
            <a:r>
              <a:rPr lang="ru-RU" sz="3800" dirty="0" smtClean="0">
                <a:solidFill>
                  <a:srgbClr val="FFFF00"/>
                </a:solidFill>
              </a:rPr>
              <a:t> </a:t>
            </a:r>
            <a:r>
              <a:rPr lang="ru-RU" sz="3800" dirty="0" err="1" smtClean="0">
                <a:solidFill>
                  <a:srgbClr val="FFFF00"/>
                </a:solidFill>
              </a:rPr>
              <a:t>α</a:t>
            </a:r>
            <a:r>
              <a:rPr lang="ru-RU" sz="3800" dirty="0" smtClean="0">
                <a:solidFill>
                  <a:srgbClr val="FFFF00"/>
                </a:solidFill>
              </a:rPr>
              <a:t>,</a:t>
            </a:r>
          </a:p>
          <a:p>
            <a:pPr>
              <a:buNone/>
            </a:pPr>
            <a:r>
              <a:rPr lang="ru-RU" sz="3800" dirty="0" smtClean="0">
                <a:solidFill>
                  <a:srgbClr val="FFFF00"/>
                </a:solidFill>
              </a:rPr>
              <a:t>      где </a:t>
            </a:r>
            <a:r>
              <a:rPr lang="ru-RU" sz="3800" dirty="0" err="1" smtClean="0">
                <a:solidFill>
                  <a:srgbClr val="FFFF00"/>
                </a:solidFill>
              </a:rPr>
              <a:t>l</a:t>
            </a:r>
            <a:r>
              <a:rPr lang="ru-RU" sz="3800" dirty="0" smtClean="0">
                <a:solidFill>
                  <a:srgbClr val="FFFF00"/>
                </a:solidFill>
              </a:rPr>
              <a:t> – длина образующей, а </a:t>
            </a:r>
            <a:r>
              <a:rPr lang="ru-RU" sz="3800" dirty="0" err="1" smtClean="0">
                <a:solidFill>
                  <a:srgbClr val="FFFF00"/>
                </a:solidFill>
              </a:rPr>
              <a:t>α</a:t>
            </a:r>
            <a:r>
              <a:rPr lang="ru-RU" sz="3800" dirty="0" smtClean="0">
                <a:solidFill>
                  <a:srgbClr val="FFFF00"/>
                </a:solidFill>
              </a:rPr>
              <a:t> – угол между образующей и плоскостью основания. Для прямого цилиндра </a:t>
            </a:r>
            <a:r>
              <a:rPr lang="ru-RU" sz="3800" dirty="0" err="1" smtClean="0">
                <a:solidFill>
                  <a:srgbClr val="FFFF00"/>
                </a:solidFill>
              </a:rPr>
              <a:t>h</a:t>
            </a:r>
            <a:r>
              <a:rPr lang="ru-RU" sz="3800" dirty="0" smtClean="0">
                <a:solidFill>
                  <a:srgbClr val="FFFF00"/>
                </a:solidFill>
              </a:rPr>
              <a:t> = </a:t>
            </a:r>
            <a:r>
              <a:rPr lang="ru-RU" sz="3800" dirty="0" err="1" smtClean="0">
                <a:solidFill>
                  <a:srgbClr val="FFFF00"/>
                </a:solidFill>
              </a:rPr>
              <a:t>l</a:t>
            </a:r>
            <a:r>
              <a:rPr lang="ru-RU" sz="3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3800" dirty="0" smtClean="0">
                <a:solidFill>
                  <a:srgbClr val="FFFF00"/>
                </a:solidFill>
              </a:rPr>
              <a:t>Формула для нахождения объёма кругового цилиндра выглядит следующим образом:</a:t>
            </a:r>
          </a:p>
          <a:p>
            <a:pPr>
              <a:buNone/>
            </a:pPr>
            <a:r>
              <a:rPr lang="ru-RU" sz="3800" dirty="0" smtClean="0">
                <a:solidFill>
                  <a:srgbClr val="FFFF00"/>
                </a:solidFill>
              </a:rPr>
              <a:t>      V = </a:t>
            </a:r>
            <a:r>
              <a:rPr lang="ru-RU" sz="3800" dirty="0" err="1" smtClean="0">
                <a:solidFill>
                  <a:srgbClr val="FFFF00"/>
                </a:solidFill>
              </a:rPr>
              <a:t>π </a:t>
            </a:r>
            <a:r>
              <a:rPr lang="ru-RU" sz="3800" dirty="0" smtClean="0">
                <a:solidFill>
                  <a:srgbClr val="FFFF00"/>
                </a:solidFill>
              </a:rPr>
              <a:t>R</a:t>
            </a:r>
            <a:r>
              <a:rPr lang="ru-RU" sz="3800" baseline="30000" dirty="0" smtClean="0">
                <a:solidFill>
                  <a:srgbClr val="FFFF00"/>
                </a:solidFill>
              </a:rPr>
              <a:t>2 </a:t>
            </a:r>
            <a:r>
              <a:rPr lang="ru-RU" sz="3800" dirty="0" err="1" smtClean="0">
                <a:solidFill>
                  <a:srgbClr val="FFFF00"/>
                </a:solidFill>
              </a:rPr>
              <a:t>h</a:t>
            </a:r>
            <a:r>
              <a:rPr lang="ru-RU" sz="3800" dirty="0" smtClean="0">
                <a:solidFill>
                  <a:srgbClr val="FFFF00"/>
                </a:solidFill>
              </a:rPr>
              <a:t> = </a:t>
            </a:r>
            <a:r>
              <a:rPr lang="ru-RU" sz="3800" dirty="0" err="1" smtClean="0">
                <a:solidFill>
                  <a:srgbClr val="FFFF00"/>
                </a:solidFill>
              </a:rPr>
              <a:t>π </a:t>
            </a:r>
            <a:r>
              <a:rPr lang="ru-RU" sz="3800" dirty="0" smtClean="0">
                <a:solidFill>
                  <a:srgbClr val="FFFF00"/>
                </a:solidFill>
              </a:rPr>
              <a:t>(d</a:t>
            </a:r>
            <a:r>
              <a:rPr lang="ru-RU" sz="3800" baseline="30000" dirty="0" smtClean="0">
                <a:solidFill>
                  <a:srgbClr val="FFFF00"/>
                </a:solidFill>
              </a:rPr>
              <a:t>2 </a:t>
            </a:r>
            <a:r>
              <a:rPr lang="ru-RU" sz="3800" dirty="0" smtClean="0">
                <a:solidFill>
                  <a:srgbClr val="FFFF00"/>
                </a:solidFill>
              </a:rPr>
              <a:t>/ 4)</a:t>
            </a:r>
            <a:r>
              <a:rPr lang="ru-RU" sz="3800" dirty="0" err="1" smtClean="0">
                <a:solidFill>
                  <a:srgbClr val="FFFF00"/>
                </a:solidFill>
              </a:rPr>
              <a:t>h</a:t>
            </a:r>
            <a:endParaRPr lang="ru-RU" sz="3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170" name="AutoShape 2" descr="P=2\pi 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P=2\pi 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P=2\pi 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S_{b}=2\pi R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4" name="Picture 16" descr="Картинки по запросу цилиндра накло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428736"/>
            <a:ext cx="3405158" cy="457203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 pitchFamily="34" charset="0"/>
              </a:rPr>
              <a:t>Сечение цилиндра</a:t>
            </a:r>
            <a:endParaRPr lang="ru-RU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143372" cy="535785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Сечение цилиндра плоскостью, параллельной его оси, представляет собой прямоугольник . Две его стороны — образующие цилиндра, а две другие — параллельные хорды оснований. В частности, прямоугольником является осевое сечение. Это — сечение цилиндра плоскостью, проходящей через его ось.</a:t>
            </a:r>
            <a:endParaRPr lang="ru-RU" dirty="0"/>
          </a:p>
        </p:txBody>
      </p:sp>
      <p:pic>
        <p:nvPicPr>
          <p:cNvPr id="2560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-9929906"/>
            <a:ext cx="4243245" cy="4229347"/>
          </a:xfrm>
          <a:prstGeom prst="rect">
            <a:avLst/>
          </a:prstGeom>
          <a:noFill/>
        </p:spPr>
      </p:pic>
      <p:pic>
        <p:nvPicPr>
          <p:cNvPr id="25608" name="Picture 8" descr="Сечения цилиндра плоскостям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429000"/>
            <a:ext cx="3823272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10" name="Picture 10" descr="http://igspl.na.by/.png/tv/1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071546"/>
            <a:ext cx="2214558" cy="2143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Типы цилиндров</a:t>
            </a:r>
            <a:endParaRPr lang="ru-RU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4429124" cy="592933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большинстве случаев под цилиндром подразумевается </a:t>
            </a:r>
            <a:r>
              <a:rPr lang="ru-RU" u="sng" dirty="0" smtClean="0"/>
              <a:t>прямой круговой цилиндр</a:t>
            </a:r>
            <a:r>
              <a:rPr lang="ru-RU" dirty="0" smtClean="0"/>
              <a:t>, у которого направляющая — окружность и основания перпендикулярны образующей. У такого цилиндра имеется ось симметрии.</a:t>
            </a:r>
          </a:p>
          <a:p>
            <a:r>
              <a:rPr lang="ru-RU" u="sng" dirty="0" smtClean="0"/>
              <a:t>Другие виды цилиндра</a:t>
            </a:r>
            <a:r>
              <a:rPr lang="ru-RU" dirty="0" smtClean="0"/>
              <a:t> — (по наклону образующей) косой или наклонный (если образующая касается основания не под прямым углом); (по форме основания) эллиптический, гиперболический, параболический.</a:t>
            </a:r>
          </a:p>
          <a:p>
            <a:r>
              <a:rPr lang="ru-RU" u="sng" dirty="0" smtClean="0"/>
              <a:t>Призма</a:t>
            </a:r>
            <a:r>
              <a:rPr lang="ru-RU" dirty="0" smtClean="0"/>
              <a:t> также является разновидностью цилиндра — с основанием в виде многоугольника.</a:t>
            </a:r>
          </a:p>
          <a:p>
            <a:endParaRPr lang="ru-RU" dirty="0"/>
          </a:p>
        </p:txBody>
      </p:sp>
      <p:pic>
        <p:nvPicPr>
          <p:cNvPr id="8194" name="Picture 2" descr="Картинки по запросу цилиндр геометр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46"/>
            <a:ext cx="1890711" cy="278608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Картинки по запросу цилиндр кос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071546"/>
            <a:ext cx="1971675" cy="27146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Картинки по запросу призм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00504"/>
            <a:ext cx="4181474" cy="25146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Типы цилиндров</a:t>
            </a:r>
            <a:endParaRPr lang="ru-RU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026" name="Picture 2" descr="Картинки по запросу эллиптический цилинд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2538395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Картинки по запросу параболический цилинд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500174"/>
            <a:ext cx="3071834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Картинки по запросу гиперболический цилинд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500174"/>
            <a:ext cx="2524125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00034" y="5214950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Futura-Normal" pitchFamily="2" charset="0"/>
              </a:rPr>
              <a:t>Эллиптический цилиндр</a:t>
            </a:r>
            <a:endParaRPr lang="ru-RU" sz="2400" b="1" u="sng" dirty="0">
              <a:latin typeface="Futura-Normal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5286388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Futura-Normal" pitchFamily="2" charset="0"/>
              </a:rPr>
              <a:t>Параболический цилиндр</a:t>
            </a:r>
            <a:endParaRPr lang="ru-RU" sz="2400" b="1" u="sng" dirty="0">
              <a:latin typeface="Futura-Normal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5357826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Futura-Normal" pitchFamily="2" charset="0"/>
              </a:rPr>
              <a:t>Гиперболический цилиндр</a:t>
            </a:r>
            <a:endParaRPr lang="ru-RU" sz="2400" b="1" u="sng" dirty="0">
              <a:latin typeface="Futura-Normal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138</Words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Цилиндр</vt:lpstr>
      <vt:lpstr>Цилиндр.Определение</vt:lpstr>
      <vt:lpstr>Площади поверхности цилиндра</vt:lpstr>
      <vt:lpstr>Слайд 4</vt:lpstr>
      <vt:lpstr>Объем цилиндра</vt:lpstr>
      <vt:lpstr>Объем цилиндра</vt:lpstr>
      <vt:lpstr>Сечение цилиндра</vt:lpstr>
      <vt:lpstr>Типы цилиндров</vt:lpstr>
      <vt:lpstr>Типы цилиндров</vt:lpstr>
      <vt:lpstr>Связанные с цилиндром определения</vt:lpstr>
      <vt:lpstr>Связанные с цилиндром определения</vt:lpstr>
      <vt:lpstr>Связанные с цилиндром определения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2016-11-23T20:07:57Z</dcterms:created>
  <dcterms:modified xsi:type="dcterms:W3CDTF">2016-12-01T14:23:26Z</dcterms:modified>
</cp:coreProperties>
</file>