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aveSubsetFonts="1">
  <p:sldMasterIdLst>
    <p:sldMasterId id="2147483762" r:id="rId1"/>
  </p:sldMasterIdLst>
  <p:notesMasterIdLst>
    <p:notesMasterId r:id="rId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prnPr scaleToFitPaper="1"/>
  <p:showPr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ACF4677E-8BD2-47ae-8A1F-98590045965D">
      <hp:hncThemeShow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lastView="sldThumbnailView">
  <p:normalViewPr>
    <p:restoredLeft sz="15487"/>
    <p:restoredTop sz="94698"/>
  </p:normalViewPr>
  <p:slideViewPr>
    <p:cSldViewPr>
      <p:cViewPr>
        <p:scale>
          <a:sx n="70" d="100"/>
          <a:sy n="70" d="100"/>
        </p:scale>
        <p:origin x="-150" y="-48"/>
      </p:cViewPr>
      <p:guideLst>
        <p:guide orient="horz" pos="215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26" y="-84"/>
      </p:cViewPr>
      <p:guideLst>
        <p:guide orient="horz" pos="2880"/>
        <p:guide pos="2158"/>
      </p:guideLst>
    </p:cSldViewPr>
  </p:notesViewPr>
  <p:gridSpacing cx="36868100" cy="36868100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8.xml"  /><Relationship Id="rId11" Type="http://schemas.openxmlformats.org/officeDocument/2006/relationships/slide" Target="slides/slide9.xml"  /><Relationship Id="rId12" Type="http://schemas.openxmlformats.org/officeDocument/2006/relationships/slide" Target="slides/slide10.xml"  /><Relationship Id="rId13" Type="http://schemas.openxmlformats.org/officeDocument/2006/relationships/slide" Target="slides/slide11.xml"  /><Relationship Id="rId14" Type="http://schemas.openxmlformats.org/officeDocument/2006/relationships/presProps" Target="presProps.xml"  /><Relationship Id="rId15" Type="http://schemas.openxmlformats.org/officeDocument/2006/relationships/viewProps" Target="viewProps.xml"  /><Relationship Id="rId16" Type="http://schemas.openxmlformats.org/officeDocument/2006/relationships/theme" Target="theme/theme1.xml"  /><Relationship Id="rId17" Type="http://schemas.openxmlformats.org/officeDocument/2006/relationships/tableStyles" Target="tableStyles.xml"  /><Relationship Id="rId2" Type="http://schemas.openxmlformats.org/officeDocument/2006/relationships/notesMaster" Target="notesMasters/notesMaster1.xml"  /><Relationship Id="rId3" Type="http://schemas.openxmlformats.org/officeDocument/2006/relationships/slide" Target="slides/slide1.xml"  /><Relationship Id="rId4" Type="http://schemas.openxmlformats.org/officeDocument/2006/relationships/slide" Target="slides/slide2.xml"  /><Relationship Id="rId5" Type="http://schemas.openxmlformats.org/officeDocument/2006/relationships/slide" Target="slides/slide3.xml"  /><Relationship Id="rId6" Type="http://schemas.openxmlformats.org/officeDocument/2006/relationships/slide" Target="slides/slide4.xml"  /><Relationship Id="rId7" Type="http://schemas.openxmlformats.org/officeDocument/2006/relationships/slide" Target="slides/slide5.xml"  /><Relationship Id="rId8" Type="http://schemas.openxmlformats.org/officeDocument/2006/relationships/slide" Target="slides/slide6.xml"  /><Relationship Id="rId9" Type="http://schemas.openxmlformats.org/officeDocument/2006/relationships/slide" Target="slides/slide7.xml"  /></Relationships>
</file>

<file path=ppt/notesMasters/_rels/notes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2.xml"  /></Relationships>
</file>

<file path=ppt/notesMasters/notesMaster1.xml><?xml version="1.0" encoding="utf-8"?>
<p:notes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 idx="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47FB3F64-43E4-417E-AEFF-2A4ADDBF138A}" type="datetime1">
              <a:rPr lang="ru-RU"/>
              <a:pPr lvl="0">
                <a:defRPr/>
              </a:pPr>
              <a:t>25-01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  <a:p>
            <a:pPr lvl="1">
              <a:defRPr/>
            </a:pPr>
            <a:r>
              <a:rPr lang="ru-RU"/>
              <a:t>Второй уровень</a:t>
            </a:r>
            <a:endParaRPr lang="ru-RU"/>
          </a:p>
          <a:p>
            <a:pPr lvl="2">
              <a:defRPr/>
            </a:pPr>
            <a:r>
              <a:rPr lang="ru-RU"/>
              <a:t>Третий уровень</a:t>
            </a:r>
            <a:endParaRPr lang="ru-RU"/>
          </a:p>
          <a:p>
            <a:pPr lvl="3">
              <a:defRPr/>
            </a:pPr>
            <a:r>
              <a:rPr lang="ru-RU"/>
              <a:t>Четвертый уровень</a:t>
            </a:r>
            <a:endParaRPr lang="ru-RU"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D91F7ABA-1230-4E7B-9449-D5B561DAC4CC}" type="slidenum">
              <a:rPr lang="ru-RU"/>
              <a:pPr lvl="0"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28044-C22F-4344-B730-3FD6A41B019D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015EC9A-F6CE-49DD-BE26-105DC83B67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28044-C22F-4344-B730-3FD6A41B019D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5EC9A-F6CE-49DD-BE26-105DC83B67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28044-C22F-4344-B730-3FD6A41B019D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5EC9A-F6CE-49DD-BE26-105DC83B67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28044-C22F-4344-B730-3FD6A41B019D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015EC9A-F6CE-49DD-BE26-105DC83B67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28044-C22F-4344-B730-3FD6A41B019D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5EC9A-F6CE-49DD-BE26-105DC83B67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28044-C22F-4344-B730-3FD6A41B019D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5EC9A-F6CE-49DD-BE26-105DC83B67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28044-C22F-4344-B730-3FD6A41B019D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015EC9A-F6CE-49DD-BE26-105DC83B67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28044-C22F-4344-B730-3FD6A41B019D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5EC9A-F6CE-49DD-BE26-105DC83B67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28044-C22F-4344-B730-3FD6A41B019D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5EC9A-F6CE-49DD-BE26-105DC83B67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28044-C22F-4344-B730-3FD6A41B019D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5EC9A-F6CE-49DD-BE26-105DC83B67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28044-C22F-4344-B730-3FD6A41B019D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5EC9A-F6CE-49DD-BE26-105DC83B67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D628044-C22F-4344-B730-3FD6A41B019D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015EC9A-F6CE-49DD-BE26-105DC83B67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.jpeg"  /><Relationship Id="rId3" Type="http://schemas.openxmlformats.org/officeDocument/2006/relationships/image" Target="../media/image4.jpe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4.jpe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hyperlink" Target="http://www.lego.com/ru-ru/" TargetMode="External" /><Relationship Id="rId3" Type="http://schemas.openxmlformats.org/officeDocument/2006/relationships/hyperlink" Target="http://education.lego.com/ru-ru/" TargetMode="External" /><Relationship Id="rId4" Type="http://schemas.openxmlformats.org/officeDocument/2006/relationships/hyperlink" Target="http://clck.yandex.ru/redir/dv/*data=url=http:/gruzdoff.ru/wiki/LEGO&amp;ts=1454954122&amp;uid=5041123971454390124&amp;sign=fdde78967d7f94b8b6bb5ad4b5b5721d&amp;keyno=1" TargetMode="External"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5.jpe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6.jpeg"  /><Relationship Id="rId3" Type="http://schemas.openxmlformats.org/officeDocument/2006/relationships/image" Target="../media/image7.jpe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8.jpe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9.jpeg"  /><Relationship Id="rId3" Type="http://schemas.openxmlformats.org/officeDocument/2006/relationships/image" Target="../media/image10.jpeg"  /><Relationship Id="rId4" Type="http://schemas.openxmlformats.org/officeDocument/2006/relationships/image" Target="../media/image11.jpeg"  /><Relationship Id="rId5" Type="http://schemas.openxmlformats.org/officeDocument/2006/relationships/image" Target="../media/image12.png"  /><Relationship Id="rId6" Type="http://schemas.openxmlformats.org/officeDocument/2006/relationships/image" Target="../media/image13.pn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hyperlink" Target="https://ru.wikipedia.org/wiki/%D0%94%D0%B0%D1%82%D1%81%D0%BA%D0%B8%D0%B9_%D1%8F%D0%B7%D1%8B%D0%BA" TargetMode="External" /><Relationship Id="rId3" Type="http://schemas.openxmlformats.org/officeDocument/2006/relationships/hyperlink" Target="https://ru.wikipedia.org/wiki/%D0%98%D0%B3%D1%80%D1%83%D1%88%D0%BA%D0%B0" TargetMode="External" /><Relationship Id="rId4" Type="http://schemas.openxmlformats.org/officeDocument/2006/relationships/hyperlink" Target="https://ru.wikipedia.org/wiki/%D0%9B%D0%B0%D1%82%D0%B8%D0%BD%D1%81%D0%BA%D0%B8%D0%B9_%D1%8F%D0%B7%D1%8B%D0%BA" TargetMode="External" /><Relationship Id="rId5" Type="http://schemas.openxmlformats.org/officeDocument/2006/relationships/image" Target="../media/image14.jpeg"  /><Relationship Id="rId6" Type="http://schemas.openxmlformats.org/officeDocument/2006/relationships/image" Target="../media/image15.jpe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6.jpeg"  /><Relationship Id="rId3" Type="http://schemas.openxmlformats.org/officeDocument/2006/relationships/image" Target="../media/image17.jpeg"  /><Relationship Id="rId4" Type="http://schemas.openxmlformats.org/officeDocument/2006/relationships/image" Target="../media/image18.jpe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/Relationships>
</file>

<file path=ppt/slides/slide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/>
              <a:t>Исследовательская работа на тему:</a:t>
            </a:r>
            <a:br>
              <a:rPr lang="ru-RU"/>
            </a:br>
            <a:r>
              <a:rPr lang="ru-RU"/>
              <a:t>чем полезен конструктор «ЛЕГО»?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>
              <a:defRPr/>
            </a:pPr>
            <a:endParaRPr lang="ru-RU"/>
          </a:p>
          <a:p>
            <a:pPr algn="r">
              <a:defRPr/>
            </a:pPr>
            <a:endParaRPr lang="ru-RU"/>
          </a:p>
          <a:p>
            <a:pPr algn="r">
              <a:defRPr/>
            </a:pPr>
            <a:endParaRPr lang="ru-RU"/>
          </a:p>
          <a:p>
            <a:pPr algn="r">
              <a:defRPr/>
            </a:pPr>
            <a:endParaRPr lang="ru-RU"/>
          </a:p>
          <a:p>
            <a:pPr marL="0" indent="0" algn="r">
              <a:buNone/>
              <a:defRPr/>
            </a:pPr>
            <a:r>
              <a:rPr lang="ru-RU" sz="2000" b="1">
                <a:latin typeface="Batang"/>
                <a:ea typeface="Batang"/>
              </a:rPr>
              <a:t>Презентацию подготовил</a:t>
            </a:r>
            <a:endParaRPr lang="ru-RU" sz="2000" b="1">
              <a:latin typeface="Batang"/>
              <a:ea typeface="Batang"/>
            </a:endParaRPr>
          </a:p>
          <a:p>
            <a:pPr marL="0" indent="0" algn="r">
              <a:buNone/>
              <a:defRPr/>
            </a:pPr>
            <a:r>
              <a:rPr lang="ru-RU" sz="2000" b="1">
                <a:latin typeface="Batang"/>
                <a:ea typeface="Batang"/>
              </a:rPr>
              <a:t>ученик </a:t>
            </a:r>
            <a:r>
              <a:rPr lang="en-US" altLang="ru-RU" sz="2000" b="1">
                <a:latin typeface="Batang"/>
                <a:ea typeface="Batang"/>
              </a:rPr>
              <a:t>2</a:t>
            </a:r>
            <a:r>
              <a:rPr lang="ru-RU" sz="2000" b="1">
                <a:latin typeface="Batang"/>
                <a:ea typeface="Batang"/>
              </a:rPr>
              <a:t> «</a:t>
            </a:r>
            <a:r>
              <a:rPr lang="ru-RU" altLang="en-US" sz="2000" b="1">
                <a:latin typeface="Batang"/>
                <a:ea typeface="Batang"/>
              </a:rPr>
              <a:t>Б</a:t>
            </a:r>
            <a:r>
              <a:rPr lang="ru-RU" sz="2000" b="1">
                <a:latin typeface="Batang"/>
                <a:ea typeface="Batang"/>
              </a:rPr>
              <a:t>» класса</a:t>
            </a:r>
            <a:endParaRPr lang="ru-RU" sz="2000" b="1">
              <a:latin typeface="Batang"/>
              <a:ea typeface="Batang"/>
            </a:endParaRPr>
          </a:p>
          <a:p>
            <a:pPr marL="0" indent="0" algn="r">
              <a:buNone/>
              <a:defRPr/>
            </a:pPr>
            <a:r>
              <a:rPr lang="ru-RU" sz="2000" b="1">
                <a:latin typeface="Batang"/>
                <a:ea typeface="Batang"/>
              </a:rPr>
              <a:t>МБОУ СОШ</a:t>
            </a:r>
            <a:r>
              <a:rPr lang="ru-RU" altLang="en-US" sz="2000" b="1">
                <a:latin typeface="Batang"/>
                <a:ea typeface="Batang"/>
              </a:rPr>
              <a:t> </a:t>
            </a:r>
            <a:r>
              <a:rPr lang="en-US" altLang="ru-RU" sz="2000" b="1">
                <a:latin typeface="Batang"/>
                <a:ea typeface="Batang"/>
              </a:rPr>
              <a:t>N2</a:t>
            </a:r>
            <a:endParaRPr lang="en-US" altLang="ru-RU" sz="2000" b="1">
              <a:latin typeface="Batang"/>
              <a:ea typeface="Batang"/>
            </a:endParaRPr>
          </a:p>
          <a:p>
            <a:pPr marL="0" indent="0" algn="r">
              <a:buNone/>
              <a:defRPr/>
            </a:pPr>
            <a:r>
              <a:rPr lang="ru-RU" altLang="en-US" sz="2000" b="1">
                <a:latin typeface="Batang"/>
                <a:ea typeface="Batang"/>
              </a:rPr>
              <a:t>г</a:t>
            </a:r>
            <a:r>
              <a:rPr lang="en-US" altLang="ru-RU" sz="2000" b="1">
                <a:latin typeface="Batang"/>
                <a:ea typeface="Batang"/>
              </a:rPr>
              <a:t>.</a:t>
            </a:r>
            <a:r>
              <a:rPr lang="ru-RU" altLang="en-US" sz="2000" b="1">
                <a:latin typeface="Batang"/>
                <a:ea typeface="Batang"/>
              </a:rPr>
              <a:t>Лобня </a:t>
            </a:r>
            <a:endParaRPr lang="ru-RU" altLang="en-US" sz="2000" b="1">
              <a:latin typeface="Batang"/>
              <a:ea typeface="Batang"/>
            </a:endParaRPr>
          </a:p>
          <a:p>
            <a:pPr marL="0" indent="0" algn="r">
              <a:buNone/>
              <a:defRPr/>
            </a:pPr>
            <a:r>
              <a:rPr lang="ru-RU" altLang="en-US" sz="2000" b="1">
                <a:latin typeface="Batang"/>
                <a:ea typeface="Batang"/>
              </a:rPr>
              <a:t>Колобанов Виктор</a:t>
            </a:r>
            <a:endParaRPr lang="ru-RU" altLang="en-US" sz="2000" b="1">
              <a:latin typeface="Batang"/>
              <a:ea typeface="Batang"/>
            </a:endParaRPr>
          </a:p>
        </p:txBody>
      </p:sp>
      <p:pic>
        <p:nvPicPr>
          <p:cNvPr id="5" name="Содержимое 3" descr="p1010666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251520" y="2067900"/>
            <a:ext cx="5112568" cy="4532043"/>
          </a:xfrm>
          <a:prstGeom prst="rect">
            <a:avLst/>
          </a:prstGeom>
        </p:spPr>
      </p:pic>
      <p:pic>
        <p:nvPicPr>
          <p:cNvPr id="6" name=""/>
          <p:cNvPicPr>
            <a:picLocks noChangeAspect="1"/>
          </p:cNvPicPr>
          <p:nvPr/>
        </p:nvPicPr>
        <p:blipFill rotWithShape="1">
          <a:blip r:embed="rId3"/>
          <a:srcRect l="35820" r="18900" b="27270"/>
          <a:stretch>
            <a:fillRect/>
          </a:stretch>
        </p:blipFill>
        <p:spPr>
          <a:xfrm>
            <a:off x="6276020" y="1448780"/>
            <a:ext cx="2304255" cy="24576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algn="ctr">
              <a:defRPr/>
            </a:pPr>
            <a:r>
              <a:rPr lang="ru-RU"/>
              <a:t>Спасибо за внимание</a:t>
            </a:r>
            <a:endParaRPr lang="ru-RU"/>
          </a:p>
        </p:txBody>
      </p:sp>
      <p:pic>
        <p:nvPicPr>
          <p:cNvPr id="5" name="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>
            <a:fillRect/>
          </a:stretch>
        </p:blipFill>
        <p:spPr>
          <a:xfrm>
            <a:off x="1240415" y="1554162"/>
            <a:ext cx="6815568" cy="4525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hp="http://schemas.haansoft.com/office/presentation/8.0" Requires="hp">
      <p:transition xmlns:mc="http://schemas.openxmlformats.org/markup-compatibility/2006" xmlns:hp="http://schemas.haansoft.com/office/presentation/8.0" spd="med" mc:Ignorable="hp" hp:hslDur="1400">
        <hp:hncExtTransition type="ripple" attr="SubType=ripplecenter"/>
      </p:transition>
    </mc:Choice>
    <mc:Choice xmlns:p14="http://schemas.microsoft.com/office/powerpoint/2010/main" Requires="p14">
      <p:transition xmlns:mc="http://schemas.openxmlformats.org/markup-compatibility/2006" xmlns:p14="http://schemas.microsoft.com/office/powerpoint/2010/main" spd="med" mc:Ignorable="p14" p14:dur="1400">
        <p14:ripple/>
      </p:transition>
    </mc:Choice>
    <mc:Fallback>
      <p:transition xmlns:mc="http://schemas.openxmlformats.org/markup-compatibility/2006" xmlns:hp="http://schemas.haansoft.com/office/presentation/8.0" spd="med" mc:Ignorable="hp" hp:hslDur="14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Список литературы: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 algn="just">
              <a:buFont typeface="+mj-lt"/>
              <a:buAutoNum type="arabicPeriod"/>
            </a:pPr>
            <a:r>
              <a:rPr lang="ru-RU" u="sng" dirty="0" smtClean="0">
                <a:solidFill>
                  <a:srgbClr val="17BBFD"/>
                </a:solidFill>
                <a:latin typeface="Times New Roman"/>
                <a:ea typeface="Times New Roman"/>
                <a:hlinkClick r:id="rId2"/>
              </a:rPr>
              <a:t>http</a:t>
            </a:r>
            <a:r>
              <a:rPr lang="ru-RU" u="sng" dirty="0">
                <a:solidFill>
                  <a:srgbClr val="17BBFD"/>
                </a:solidFill>
                <a:latin typeface="Times New Roman"/>
                <a:ea typeface="Times New Roman"/>
                <a:hlinkClick r:id="rId2"/>
              </a:rPr>
              <a:t>://www.lego.com/ru-ru/</a:t>
            </a:r>
            <a:r>
              <a:rPr lang="ru-RU" dirty="0">
                <a:latin typeface="Times New Roman"/>
                <a:ea typeface="Times New Roman"/>
              </a:rPr>
              <a:t> Официальный сайт компании </a:t>
            </a:r>
            <a:r>
              <a:rPr lang="ru-RU" dirty="0" err="1">
                <a:latin typeface="Times New Roman"/>
                <a:ea typeface="Times New Roman"/>
              </a:rPr>
              <a:t>Лего</a:t>
            </a:r>
            <a:endParaRPr lang="ru-RU" sz="2800" dirty="0">
              <a:latin typeface="Times New Roman"/>
              <a:ea typeface="Times New Roman"/>
            </a:endParaRPr>
          </a:p>
          <a:p>
            <a:pPr lvl="0" algn="just">
              <a:buFont typeface="+mj-lt"/>
              <a:buAutoNum type="arabicPeriod"/>
            </a:pPr>
            <a:r>
              <a:rPr lang="ru-RU" u="sng" dirty="0">
                <a:solidFill>
                  <a:srgbClr val="17BBFD"/>
                </a:solidFill>
                <a:latin typeface="Times New Roman"/>
                <a:ea typeface="Times New Roman"/>
                <a:hlinkClick r:id="rId3"/>
              </a:rPr>
              <a:t>http://education.lego.com/ru-ru/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Обучение через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Times New Roman"/>
              </a:rPr>
              <a:t>Лего</a:t>
            </a:r>
            <a:endParaRPr lang="ru-RU" sz="2800" dirty="0">
              <a:latin typeface="Times New Roman"/>
              <a:ea typeface="Times New Roman"/>
            </a:endParaRPr>
          </a:p>
          <a:p>
            <a:pPr lvl="0" algn="just">
              <a:buFont typeface="+mj-lt"/>
              <a:buAutoNum type="arabicPeriod"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http://www.brikitoys.ru/about_lego/ История компании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Times New Roman"/>
              </a:rPr>
              <a:t>Лего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ru-RU" sz="2800" dirty="0">
              <a:latin typeface="Times New Roman"/>
              <a:ea typeface="Times New Roman"/>
            </a:endParaRPr>
          </a:p>
          <a:p>
            <a:pPr lvl="0" algn="just">
              <a:buFont typeface="+mj-lt"/>
              <a:buAutoNum type="arabicPeriod"/>
            </a:pPr>
            <a:r>
              <a:rPr lang="ru-RU" u="sng" dirty="0">
                <a:solidFill>
                  <a:srgbClr val="000000"/>
                </a:solidFill>
                <a:latin typeface="Times New Roman"/>
                <a:ea typeface="Times New Roman"/>
                <a:hlinkClick r:id="rId4"/>
              </a:rPr>
              <a:t>http://gruzdoff.ru/wiki/LEGO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 Энциклопедия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Times New Roman"/>
              </a:rPr>
              <a:t>Лего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ru-RU" sz="2800" dirty="0">
              <a:latin typeface="Times New Roman"/>
              <a:ea typeface="Times New Roman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https</a:t>
            </a:r>
            <a:r>
              <a:rPr lang="ru-RU" dirty="0">
                <a:latin typeface="Times New Roman"/>
                <a:ea typeface="Calibri"/>
                <a:cs typeface="Times New Roman"/>
              </a:rPr>
              <a:t>://ru.wikipedia.org/wiki/LEGO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53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algn="ctr">
              <a:defRPr/>
            </a:pPr>
            <a:r>
              <a:rPr lang="ru-RU"/>
              <a:t>введение</a:t>
            </a: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266596"/>
            <a:ext cx="4464496" cy="5678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  <a:defRPr/>
            </a:pPr>
            <a:endParaRPr lang="ru-RU" sz="1600">
              <a:latin typeface="Calibri"/>
              <a:ea typeface="Calibri"/>
              <a:cs typeface="Times New Roman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  <a:defRPr/>
            </a:pPr>
            <a:endParaRPr lang="ru-RU" sz="160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  <a:defRPr/>
            </a:pPr>
            <a:endParaRPr lang="ru-RU" sz="160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160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С родителями мы часто ходим по магазинам игрушек. Я люблю отдел конструкторов Лего. Мой первый конструктор Лего появилось у меня в 4 года - машина красного цвета в маленькой коробочке. </a:t>
            </a:r>
            <a:endParaRPr lang="ru-RU" sz="160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160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С первого раза я не смог его собрать самостоятельно, мне помог папа. С тех пор я не расстаюсь со своим увлечением. После того, как в школе дали задание написать на какую-нибудь тему проектно-исследовательскую работу, я выбрал «ЛЕГО».</a:t>
            </a:r>
            <a:endParaRPr lang="ru-RU" sz="160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  <a:defRPr/>
            </a:pPr>
            <a:r>
              <a:rPr lang="ru-RU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sz="120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052" name="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830" t="11990" r="21890" b="10050"/>
          <a:stretch>
            <a:fillRect/>
          </a:stretch>
        </p:blipFill>
        <p:spPr>
          <a:xfrm>
            <a:off x="263352" y="1664804"/>
            <a:ext cx="4176464" cy="35283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algn="ctr">
              <a:defRPr/>
            </a:pPr>
            <a:r>
              <a:rPr lang="ru-RU"/>
              <a:t>гипотеза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988840"/>
            <a:ext cx="8596064" cy="4091285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/>
              <a:t> Для школьника конструктор ЛЕГО является настоящим средством интеллектуального развития и обучения. </a:t>
            </a:r>
            <a:endParaRPr lang="ru-RU"/>
          </a:p>
        </p:txBody>
      </p:sp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263352" y="3583986"/>
            <a:ext cx="4212467" cy="2797341"/>
          </a:xfrm>
          <a:prstGeom prst="rect">
            <a:avLst/>
          </a:prstGeom>
        </p:spPr>
      </p:pic>
      <p:pic>
        <p:nvPicPr>
          <p:cNvPr id="5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4835861" y="3936459"/>
            <a:ext cx="4032447" cy="26777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spd="med" mc:Ignorable="p14" p14:dur="1200">
        <p:dissolve/>
      </p:transition>
    </mc:Choice>
    <mc:Fallback>
      <p:transition xmlns:mc="http://schemas.openxmlformats.org/markup-compatibility/2006" xmlns:hp="http://schemas.haansoft.com/office/presentation/8.0" spd="med" mc:Ignorable="hp" hp:hslDur="1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algn="ctr">
              <a:defRPr/>
            </a:pPr>
            <a:r>
              <a:rPr lang="ru-RU"/>
              <a:t>Цель исследования: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>
              <a:defRPr/>
            </a:pPr>
            <a:r>
              <a:rPr lang="ru-RU"/>
              <a:t>Выяснить, насколько полезны конструкторы ЛЕГО в развитии подрастающего поколения.</a:t>
            </a:r>
            <a:endParaRPr lang="ru-RU"/>
          </a:p>
          <a:p>
            <a:pPr marL="0" indent="0" algn="ctr">
              <a:buNone/>
              <a:defRPr/>
            </a:pPr>
            <a:r>
              <a:rPr lang="ru-RU" sz="3600" cap="all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j-ea"/>
                <a:cs typeface="+mj-cs"/>
              </a:rPr>
              <a:t>Задачи исследования:</a:t>
            </a:r>
            <a:endParaRPr lang="ru-RU" sz="3600" cap="all">
              <a:solidFill>
                <a:srgbClr val="4e3b30"/>
              </a:solidFill>
              <a:effectLst>
                <a:reflection blurRad="12700" stA="48000" endA="300" endPos="55000" dir="5400000" sy="-90000" algn="bl" rotWithShape="0"/>
              </a:effectLst>
              <a:latin typeface="Franklin Gothic Medium"/>
              <a:ea typeface="+mj-ea"/>
              <a:cs typeface="+mj-cs"/>
            </a:endParaRPr>
          </a:p>
          <a:p>
            <a:pPr lvl="0">
              <a:buClr>
                <a:srgbClr val="f0a22e"/>
              </a:buClr>
              <a:defRPr/>
            </a:pPr>
            <a:r>
              <a:rPr lang="ru-RU">
                <a:solidFill>
                  <a:srgbClr val="4e3b30"/>
                </a:solidFill>
              </a:rPr>
              <a:t>Узнать историю создания ЛЕГО–конструктора и возникновения названия;</a:t>
            </a:r>
            <a:endParaRPr lang="ru-RU">
              <a:solidFill>
                <a:srgbClr val="4e3b30"/>
              </a:solidFill>
            </a:endParaRPr>
          </a:p>
          <a:p>
            <a:pPr lvl="0">
              <a:buClr>
                <a:srgbClr val="f0a22e"/>
              </a:buClr>
              <a:defRPr/>
            </a:pPr>
            <a:r>
              <a:rPr lang="ru-RU">
                <a:solidFill>
                  <a:srgbClr val="4e3b30"/>
                </a:solidFill>
              </a:rPr>
              <a:t>Изучить разновидности игр;</a:t>
            </a:r>
            <a:endParaRPr lang="ru-RU">
              <a:solidFill>
                <a:srgbClr val="4e3b30"/>
              </a:solidFill>
            </a:endParaRPr>
          </a:p>
          <a:p>
            <a:pPr lvl="0">
              <a:buClr>
                <a:srgbClr val="f0a22e"/>
              </a:buClr>
              <a:defRPr/>
            </a:pPr>
            <a:r>
              <a:rPr lang="ru-RU">
                <a:solidFill>
                  <a:srgbClr val="4e3b30"/>
                </a:solidFill>
              </a:rPr>
              <a:t>Узнать о развивающих возможностях ЛЕГО;</a:t>
            </a:r>
            <a:endParaRPr lang="ru-RU">
              <a:solidFill>
                <a:srgbClr val="4e3b3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00">
        <p:fade/>
      </p:transition>
    </mc:Choice>
    <mc:Fallback>
      <p:transition xmlns:mc="http://schemas.openxmlformats.org/markup-compatibility/2006" xmlns:hp="http://schemas.haansoft.com/office/presentation/8.0" mc:Ignorable="hp" hp:hslDur="7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algn="ctr">
              <a:defRPr/>
            </a:pPr>
            <a:r>
              <a:rPr lang="ru-RU"/>
              <a:t>Материалы исследования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defRPr/>
            </a:pPr>
            <a:r>
              <a:rPr lang="ru-RU" sz="2400"/>
              <a:t>В интернете я нашел информацию по истории создания ЛЕГО, а также о развивающих возможностях конструктора.</a:t>
            </a:r>
            <a:endParaRPr lang="ru-RU" sz="2400"/>
          </a:p>
          <a:p>
            <a:pPr algn="ctr">
              <a:defRPr/>
            </a:pPr>
            <a:r>
              <a:rPr lang="ru-RU" sz="2400"/>
              <a:t>Просмотрел мультфильм «История ЛЕГО</a:t>
            </a:r>
            <a:r>
              <a:rPr lang="ru-RU"/>
              <a:t>»</a:t>
            </a:r>
            <a:endParaRPr lang="ru-RU"/>
          </a:p>
        </p:txBody>
      </p:sp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2135560" y="3429000"/>
            <a:ext cx="4906597" cy="32582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spd="med" mc:Ignorable="p14" p14:dur="14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ИЗУЧИЛ РАЗНОВИДНОСТИ ИГР</a:t>
            </a:r>
            <a:endParaRPr lang="ru-RU" dirty="0"/>
          </a:p>
        </p:txBody>
      </p:sp>
      <p:pic>
        <p:nvPicPr>
          <p:cNvPr id="5" name="Рисунок 4" descr="http://img.hexus.net/v2/lifestyle/news/lego/AlphaRex_c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2199769" cy="2342009"/>
          </a:xfrm>
          <a:prstGeom prst="rect">
            <a:avLst/>
          </a:prstGeom>
          <a:noFill/>
          <a:ln w="9525">
            <a:solidFill>
              <a:srgbClr val="FF388C"/>
            </a:solidFill>
            <a:miter lim="800000"/>
            <a:headEnd/>
            <a:tailEnd/>
          </a:ln>
        </p:spPr>
      </p:pic>
      <p:pic>
        <p:nvPicPr>
          <p:cNvPr id="6" name="Рисунок 5" descr="https://upload.wikimedia.org/wikipedia/commons/thumb/3/32/Lego_Color_Bricks.jpg/280px-Lego_Color_Bricks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4725144"/>
            <a:ext cx="26670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c2.yoyo.com/images/products/p/lg/lg-440_1z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581128"/>
            <a:ext cx="239458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268" y="2365914"/>
            <a:ext cx="2733120" cy="2040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1600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554" y="1532061"/>
            <a:ext cx="2817812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1600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760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algn="ctr">
              <a:defRPr/>
            </a:pPr>
            <a:r>
              <a:rPr lang="ru-RU"/>
              <a:t>История лего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3"/>
            <a:ext cx="8011616" cy="3603030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  <a:defRPr/>
            </a:pPr>
            <a:r>
              <a:rPr lang="ru-RU" sz="1800">
                <a:latin typeface="Times New Roman"/>
                <a:ea typeface="Calibri"/>
                <a:cs typeface="Times New Roman"/>
              </a:rPr>
              <a:t>  LEGO (от </a:t>
            </a:r>
            <a:r>
              <a:rPr lang="ru-RU" sz="1800">
                <a:solidFill>
                  <a:srgbClr val="17bbfd"/>
                </a:solidFill>
                <a:latin typeface="Times New Roman"/>
                <a:ea typeface="Calibri"/>
                <a:cs typeface="Times New Roman"/>
                <a:hlinkClick r:id="rId2"/>
              </a:rPr>
              <a:t>дат.</a:t>
            </a:r>
            <a:r>
              <a:rPr lang="ru-RU" sz="1800">
                <a:latin typeface="Times New Roman"/>
                <a:ea typeface="Calibri"/>
                <a:cs typeface="Times New Roman"/>
              </a:rPr>
              <a:t> </a:t>
            </a:r>
            <a:r>
              <a:rPr lang="ru-RU" sz="1800" i="1">
                <a:latin typeface="Times New Roman"/>
                <a:ea typeface="Calibri"/>
                <a:cs typeface="Times New Roman"/>
              </a:rPr>
              <a:t>Leg, Godt</a:t>
            </a:r>
            <a:r>
              <a:rPr lang="ru-RU" sz="1800">
                <a:latin typeface="Times New Roman"/>
                <a:ea typeface="Calibri"/>
                <a:cs typeface="Times New Roman"/>
              </a:rPr>
              <a:t> — «игра, удовольствие») — серии </a:t>
            </a:r>
            <a:r>
              <a:rPr lang="ru-RU" sz="1800">
                <a:solidFill>
                  <a:srgbClr val="17bbfd"/>
                </a:solidFill>
                <a:latin typeface="Times New Roman"/>
                <a:ea typeface="Calibri"/>
                <a:cs typeface="Times New Roman"/>
                <a:hlinkClick r:id="rId3"/>
              </a:rPr>
              <a:t>игрушек</a:t>
            </a:r>
            <a:r>
              <a:rPr lang="ru-RU" sz="1800">
                <a:latin typeface="Times New Roman"/>
                <a:ea typeface="Calibri"/>
                <a:cs typeface="Times New Roman"/>
              </a:rPr>
              <a:t>, представляющие собой наборы деталей для сборки и моделирования разнообразных предметов.</a:t>
            </a:r>
            <a:endParaRPr lang="ru-RU" sz="1800"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ru-RU" sz="1800">
                <a:latin typeface="Times New Roman"/>
                <a:ea typeface="Calibri"/>
                <a:cs typeface="Times New Roman"/>
              </a:rPr>
              <a:t>В переводе с </a:t>
            </a:r>
            <a:r>
              <a:rPr lang="ru-RU" sz="1800" u="sng">
                <a:solidFill>
                  <a:srgbClr val="17bbfd"/>
                </a:solidFill>
                <a:latin typeface="Times New Roman"/>
                <a:ea typeface="Calibri"/>
                <a:cs typeface="Times New Roman"/>
                <a:hlinkClick r:id="rId4"/>
              </a:rPr>
              <a:t>латыни</a:t>
            </a:r>
            <a:r>
              <a:rPr lang="ru-RU" sz="1800">
                <a:latin typeface="Times New Roman"/>
                <a:ea typeface="Calibri"/>
                <a:cs typeface="Times New Roman"/>
              </a:rPr>
              <a:t> «lego»   означает «(я) собираю».</a:t>
            </a:r>
            <a:endParaRPr lang="ru-RU" sz="1800"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ru-RU" sz="1800">
                <a:latin typeface="Times New Roman"/>
                <a:ea typeface="Calibri"/>
                <a:cs typeface="Times New Roman"/>
              </a:rPr>
              <a:t>Основатель LEGO Оле Кирк Кристиансен был плотником, однажды заметил, что сын забирает из мастерской деревянные обрезки. И выяснил, что мальчик окрашивает их и меняется с другими детьми.</a:t>
            </a:r>
            <a:endParaRPr lang="ru-RU" sz="1800"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ru-RU" sz="1800">
                <a:latin typeface="Times New Roman"/>
                <a:ea typeface="Calibri"/>
                <a:cs typeface="Times New Roman"/>
              </a:rPr>
              <a:t>Так в ассортименте фирмы появились деревянные игрушки, которые вскоре начали приносить больший доход, чем вся другая продукция. </a:t>
            </a:r>
            <a:endParaRPr lang="ru-RU" sz="1800"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ru-RU" sz="1800">
                <a:latin typeface="Times New Roman"/>
                <a:ea typeface="Calibri"/>
                <a:cs typeface="Times New Roman"/>
              </a:rPr>
              <a:t>Искусственные пластические материалы в LEGO стали использовать после 1947 года.</a:t>
            </a:r>
            <a:endParaRPr lang="ru-RU" sz="1800">
              <a:latin typeface="Times New Roman"/>
              <a:ea typeface="Calibri"/>
              <a:cs typeface="Times New Roman"/>
            </a:endParaRPr>
          </a:p>
          <a:p>
            <a:pPr marL="0" indent="457200" algn="just">
              <a:spcBef>
                <a:spcPts val="0"/>
              </a:spcBef>
              <a:buNone/>
              <a:defRPr/>
            </a:pPr>
            <a:endParaRPr lang="ru-RU" sz="1800"/>
          </a:p>
        </p:txBody>
      </p:sp>
      <p:pic>
        <p:nvPicPr>
          <p:cNvPr id="1027" name="Picture 3" descr="C:\Users\1\Desktop\легоигру.jpg"/>
          <p:cNvPicPr>
            <a:picLocks noChangeAspect="1" noChangeArrowheads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115616" y="4585786"/>
            <a:ext cx="2010147" cy="2038261"/>
          </a:xfrm>
          <a:prstGeom prst="rect">
            <a:avLst/>
          </a:prstGeom>
          <a:noFill/>
        </p:spPr>
      </p:pic>
      <p:pic>
        <p:nvPicPr>
          <p:cNvPr id="1028" name="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4511824" y="4641379"/>
            <a:ext cx="3024336" cy="19559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spd="med" mc:Ignorable="p14" p14:dur="1000">
        <p:push dir="u"/>
      </p:transition>
    </mc:Choice>
    <mc:Fallback>
      <p:transition xmlns:mc="http://schemas.openxmlformats.org/markup-compatibility/2006" xmlns:hp="http://schemas.haansoft.com/office/presentation/8.0" spd="med" mc:Ignorable="hp" hp:hslDur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marL="342900" lvl="0" indent="449580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ru-RU" sz="2000" b="1" cap="none">
                <a:solidFill>
                  <a:srgbClr val="4e3b30"/>
                </a:solidFill>
                <a:effectLst/>
                <a:latin typeface="Times New Roman"/>
                <a:ea typeface="Calibri"/>
                <a:cs typeface="Times New Roman"/>
              </a:rPr>
              <a:t>Чем полезны конструкторы для детей?</a:t>
            </a:r>
            <a:endParaRPr lang="ru-RU" sz="1300" cap="none">
              <a:solidFill>
                <a:srgbClr val="4e3b3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554163"/>
            <a:ext cx="7219528" cy="3314998"/>
          </a:xfrm>
        </p:spPr>
        <p:txBody>
          <a:bodyPr>
            <a:normAutofit fontScale="32500" lnSpcReduction="20000"/>
          </a:bodyPr>
          <a:lstStyle/>
          <a:p>
            <a:pPr indent="0" algn="just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ru-RU" sz="7000">
                <a:latin typeface="Times New Roman"/>
                <a:ea typeface="Calibri"/>
                <a:cs typeface="Times New Roman"/>
              </a:rPr>
              <a:t> Конструктор </a:t>
            </a:r>
            <a:r>
              <a:rPr lang="en-US" sz="7000">
                <a:latin typeface="Times New Roman"/>
                <a:ea typeface="Calibri"/>
                <a:cs typeface="Times New Roman"/>
              </a:rPr>
              <a:t>LEGO</a:t>
            </a:r>
            <a:r>
              <a:rPr lang="ru-RU" sz="7000">
                <a:latin typeface="Times New Roman"/>
                <a:ea typeface="Calibri"/>
                <a:cs typeface="Times New Roman"/>
              </a:rPr>
              <a:t> самая развивающая игра в мире. Игрушки </a:t>
            </a:r>
            <a:r>
              <a:rPr lang="en-US" sz="7000">
                <a:latin typeface="Times New Roman"/>
                <a:ea typeface="Calibri"/>
                <a:cs typeface="Times New Roman"/>
              </a:rPr>
              <a:t>LEGO</a:t>
            </a:r>
            <a:r>
              <a:rPr lang="ru-RU" sz="7000">
                <a:latin typeface="Times New Roman"/>
                <a:ea typeface="Calibri"/>
                <a:cs typeface="Times New Roman"/>
              </a:rPr>
              <a:t> развивают фантазию, мышление и воображение. Благодаря игрушкам </a:t>
            </a:r>
            <a:r>
              <a:rPr lang="en-US" sz="7000">
                <a:latin typeface="Times New Roman"/>
                <a:ea typeface="Calibri"/>
                <a:cs typeface="Times New Roman"/>
              </a:rPr>
              <a:t>LEGO</a:t>
            </a:r>
            <a:r>
              <a:rPr lang="ru-RU" sz="7000">
                <a:latin typeface="Times New Roman"/>
                <a:ea typeface="Calibri"/>
                <a:cs typeface="Times New Roman"/>
              </a:rPr>
              <a:t> можно воплотить в реальность любые фантазии и желания ребенка. Идея LEGO заключается в том, чтобы через игру обогащать жизнь ребенка на всем пути его взросления. </a:t>
            </a:r>
            <a:endParaRPr lang="ru-RU" sz="7000"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50000"/>
              </a:lnSpc>
              <a:spcAft>
                <a:spcPts val="0"/>
              </a:spcAft>
              <a:buNone/>
              <a:defRPr/>
            </a:pPr>
            <a:endParaRPr lang="ru-RU" sz="7000">
              <a:latin typeface="Calibri"/>
              <a:ea typeface="Calibri"/>
              <a:cs typeface="Times New Roman"/>
            </a:endParaRPr>
          </a:p>
          <a:p>
            <a:pPr lvl="0">
              <a:defRPr/>
            </a:pPr>
            <a:endParaRPr lang="ru-RU"/>
          </a:p>
        </p:txBody>
      </p:sp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55340" y="4792651"/>
            <a:ext cx="2880320" cy="1912712"/>
          </a:xfrm>
          <a:prstGeom prst="rect">
            <a:avLst/>
          </a:prstGeom>
        </p:spPr>
      </p:pic>
      <p:pic>
        <p:nvPicPr>
          <p:cNvPr id="5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096316" y="4821398"/>
            <a:ext cx="2855668" cy="1883966"/>
          </a:xfrm>
          <a:prstGeom prst="rect">
            <a:avLst/>
          </a:prstGeom>
        </p:spPr>
      </p:pic>
      <p:pic>
        <p:nvPicPr>
          <p:cNvPr id="6" name="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6059996" y="4833156"/>
            <a:ext cx="2952328" cy="18722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spd="med" mc:Ignorable="p14" p14:dur="1000">
        <p:pull dir="l"/>
      </p:transition>
    </mc:Choice>
    <mc:Fallback>
      <p:transition xmlns:mc="http://schemas.openxmlformats.org/markup-compatibility/2006" xmlns:hp="http://schemas.haansoft.com/office/presentation/8.0" spd="med" mc:Ignorable="hp" hp:hslDur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algn="ctr">
              <a:defRPr/>
            </a:pPr>
            <a:r>
              <a:rPr lang="ru-RU"/>
              <a:t>Выводы: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lvl="0" algn="just">
              <a:lnSpc>
                <a:spcPct val="150000"/>
              </a:lnSpc>
              <a:buFont typeface="Symbol"/>
              <a:buChar char=""/>
              <a:defRPr/>
            </a:pPr>
            <a:r>
              <a:rPr lang="ru-RU" sz="800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Теперь я знаю, как появился и развивался конструктор </a:t>
            </a:r>
            <a:r>
              <a:rPr lang="en-US" sz="800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LEGO</a:t>
            </a:r>
            <a:r>
              <a:rPr lang="ru-RU" sz="800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ru-RU" sz="800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lvl="0" algn="just">
              <a:lnSpc>
                <a:spcPct val="150000"/>
              </a:lnSpc>
              <a:buFont typeface="Symbol"/>
              <a:buChar char=""/>
              <a:defRPr/>
            </a:pPr>
            <a:r>
              <a:rPr lang="ru-RU" sz="800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Действительно, конструкторы </a:t>
            </a:r>
            <a:r>
              <a:rPr lang="en-US" sz="800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LEGO</a:t>
            </a:r>
            <a:r>
              <a:rPr lang="ru-RU" sz="800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– это правильное развитие ребенка.</a:t>
            </a:r>
            <a:endParaRPr lang="ru-RU" sz="800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lvl="0" algn="just">
              <a:lnSpc>
                <a:spcPct val="150000"/>
              </a:lnSpc>
              <a:buFont typeface="Symbol"/>
              <a:buChar char=""/>
              <a:defRPr/>
            </a:pPr>
            <a:r>
              <a:rPr lang="ru-RU" sz="800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Детям интересна сама идея, так как они играют с игрушками, которые  сами  придумывают и создают.</a:t>
            </a:r>
            <a:endParaRPr lang="ru-RU" sz="800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lvl="0" algn="just">
              <a:lnSpc>
                <a:spcPct val="150000"/>
              </a:lnSpc>
              <a:buFont typeface="Symbol"/>
              <a:buChar char=""/>
              <a:defRPr/>
            </a:pPr>
            <a:r>
              <a:rPr lang="ru-RU" sz="800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Дети сами могут творить яркие, необычные и сложные игрушки. </a:t>
            </a:r>
            <a:endParaRPr lang="ru-RU" sz="800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lvl="0" algn="just">
              <a:lnSpc>
                <a:spcPct val="150000"/>
              </a:lnSpc>
              <a:buFont typeface="Symbol"/>
              <a:buChar char=""/>
              <a:defRPr/>
            </a:pPr>
            <a:r>
              <a:rPr lang="ru-RU" sz="800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Конструкторы LEGO позволяют развивать логическое мышление, смекалку и фантазию.</a:t>
            </a:r>
            <a:endParaRPr lang="ru-RU" sz="800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lvl="0" algn="just">
              <a:lnSpc>
                <a:spcPct val="150000"/>
              </a:lnSpc>
              <a:buFont typeface="Symbol"/>
              <a:buChar char=""/>
              <a:defRPr/>
            </a:pPr>
            <a:r>
              <a:rPr lang="ru-RU" sz="800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Конструктор </a:t>
            </a:r>
            <a:r>
              <a:rPr lang="en-US" sz="800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LEGO</a:t>
            </a:r>
            <a:r>
              <a:rPr lang="ru-RU" sz="800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–полезная игрушка, и я бы посоветовал всем родителям подарить его своим детям.</a:t>
            </a:r>
            <a:endParaRPr lang="ru-RU" sz="800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lvl="0" algn="just">
              <a:lnSpc>
                <a:spcPct val="150000"/>
              </a:lnSpc>
              <a:buFont typeface="Symbol"/>
              <a:buChar char=""/>
              <a:defRPr/>
            </a:pPr>
            <a:endParaRPr lang="ru-RU" sz="200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ru-RU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lvl="0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spd="med" mc:Ignorable="p14" p14:dur="14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 ?><Relationships xmlns="http://schemas.openxmlformats.org/package/2006/relationships"><Relationship Id="rId1" Type="http://schemas.openxmlformats.org/officeDocument/2006/relationships/image" Target="../media/image1.jpeg"  /><Relationship Id="rId2" Type="http://schemas.openxmlformats.org/officeDocument/2006/relationships/image" Target="../media/image2.jpeg"  /></Relationships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Microsoft JhengHei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Microsoft JhengHei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 rotWithShape="1">
          <a:blip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</a:theme>
</file>

<file path=ppt/theme/theme2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>UralSOFT</ep:Company>
  <ep:Words>343</ep:Words>
  <ep:PresentationFormat>Экран (4:3)</ep:PresentationFormat>
  <ep:Paragraphs>45</ep:Paragraphs>
  <ep:Slides>11</ep:Slides>
  <ep:Notes>0</ep:Notes>
  <ep:TotalTime>0</ep:TotalTime>
  <ep:HiddenSlides>0</ep:HiddenSlides>
  <ep:MMClips>0</ep:MMClips>
  <ep:HeadingPairs>
    <vt:vector size="4" baseType="variant">
      <vt:variant>
        <vt:lpstr>Тема</vt:lpstr>
      </vt:variant>
      <vt:variant>
        <vt:i4>1</vt:i4>
      </vt:variant>
      <vt:variant>
        <vt:lpstr>Заголовок слайда</vt:lpstr>
      </vt:variant>
      <vt:variant>
        <vt:i4>11</vt:i4>
      </vt:variant>
    </vt:vector>
  </ep:HeadingPairs>
  <ep:TitlesOfParts>
    <vt:vector size="12" baseType="lpstr">
      <vt:lpstr>Трек</vt:lpstr>
      <vt:lpstr>Исследовательская работа на тему: чем полезен конструктор «ЛЕГО»?</vt:lpstr>
      <vt:lpstr>введение</vt:lpstr>
      <vt:lpstr>гипотеза</vt:lpstr>
      <vt:lpstr>Цель исследования:</vt:lpstr>
      <vt:lpstr>Материалы исследования</vt:lpstr>
      <vt:lpstr>ИЗУЧИЛ РАЗНОВИДНОСТИ ИГР</vt:lpstr>
      <vt:lpstr>История лего</vt:lpstr>
      <vt:lpstr>Чем полезны конструкторы для детей?</vt:lpstr>
      <vt:lpstr>Выводы:</vt:lpstr>
      <vt:lpstr>Спасибо за внимание</vt:lpstr>
      <vt:lpstr>Список литературы: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2016-02-04T18:47:56.000</dcterms:created>
  <dc:creator>Дом</dc:creator>
  <cp:lastModifiedBy>Мария</cp:lastModifiedBy>
  <dcterms:modified xsi:type="dcterms:W3CDTF">2019-01-28T14:04:21.710</dcterms:modified>
  <cp:revision>71</cp:revision>
  <dc:title>ЛЕГО</dc:title>
  <cp:version>0906.0100.01</cp:version>
</cp:coreProperties>
</file>