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58" r:id="rId8"/>
    <p:sldId id="285" r:id="rId9"/>
    <p:sldId id="286" r:id="rId10"/>
    <p:sldId id="279" r:id="rId11"/>
    <p:sldId id="260" r:id="rId12"/>
    <p:sldId id="261" r:id="rId13"/>
    <p:sldId id="287" r:id="rId14"/>
    <p:sldId id="263" r:id="rId15"/>
    <p:sldId id="264" r:id="rId16"/>
    <p:sldId id="288" r:id="rId17"/>
    <p:sldId id="265" r:id="rId18"/>
    <p:sldId id="266" r:id="rId19"/>
    <p:sldId id="289" r:id="rId20"/>
    <p:sldId id="267" r:id="rId21"/>
    <p:sldId id="268" r:id="rId22"/>
    <p:sldId id="290" r:id="rId23"/>
    <p:sldId id="269" r:id="rId24"/>
    <p:sldId id="270" r:id="rId25"/>
    <p:sldId id="291" r:id="rId26"/>
    <p:sldId id="271" r:id="rId27"/>
    <p:sldId id="272" r:id="rId28"/>
    <p:sldId id="273" r:id="rId29"/>
    <p:sldId id="274" r:id="rId30"/>
    <p:sldId id="292" r:id="rId31"/>
    <p:sldId id="275" r:id="rId32"/>
    <p:sldId id="276" r:id="rId33"/>
    <p:sldId id="277" r:id="rId34"/>
    <p:sldId id="278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290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06E2-CF35-4BB7-AECC-131697DEDB1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F18837E-1ACC-4AC8-911F-9B20A73F4E3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06E2-CF35-4BB7-AECC-131697DEDB1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37E-1ACC-4AC8-911F-9B20A73F4E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06E2-CF35-4BB7-AECC-131697DEDB1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37E-1ACC-4AC8-911F-9B20A73F4E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06E2-CF35-4BB7-AECC-131697DEDB1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37E-1ACC-4AC8-911F-9B20A73F4E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06E2-CF35-4BB7-AECC-131697DEDB1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37E-1ACC-4AC8-911F-9B20A73F4E3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06E2-CF35-4BB7-AECC-131697DEDB1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37E-1ACC-4AC8-911F-9B20A73F4E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06E2-CF35-4BB7-AECC-131697DEDB1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37E-1ACC-4AC8-911F-9B20A73F4E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06E2-CF35-4BB7-AECC-131697DEDB1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37E-1ACC-4AC8-911F-9B20A73F4E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06E2-CF35-4BB7-AECC-131697DEDB1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37E-1ACC-4AC8-911F-9B20A73F4E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06E2-CF35-4BB7-AECC-131697DEDB1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37E-1ACC-4AC8-911F-9B20A73F4E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06E2-CF35-4BB7-AECC-131697DEDB1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37E-1ACC-4AC8-911F-9B20A73F4E3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B0A06E2-CF35-4BB7-AECC-131697DEDB1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F18837E-1ACC-4AC8-911F-9B20A73F4E3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PowerPoint_Presentation1.pptx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19" y="576650"/>
            <a:ext cx="11190931" cy="3097426"/>
          </a:xfrm>
          <a:noFill/>
        </p:spPr>
        <p:txBody>
          <a:bodyPr>
            <a:noAutofit/>
          </a:bodyPr>
          <a:lstStyle/>
          <a:p>
            <a:r>
              <a:rPr lang="ru-RU" sz="8000" smtClean="0">
                <a:solidFill>
                  <a:srgbClr val="000099"/>
                </a:solidFill>
                <a:latin typeface="Arial Black" panose="020B0A04020102020204" pitchFamily="34" charset="0"/>
              </a:rPr>
              <a:t/>
            </a:r>
            <a:br>
              <a:rPr lang="ru-RU" sz="8000" smtClean="0">
                <a:solidFill>
                  <a:srgbClr val="000099"/>
                </a:solidFill>
                <a:latin typeface="Arial Black" panose="020B0A04020102020204" pitchFamily="34" charset="0"/>
              </a:rPr>
            </a:br>
            <a:r>
              <a:rPr lang="ru-RU" sz="8000" smtClean="0">
                <a:solidFill>
                  <a:srgbClr val="000099"/>
                </a:solidFill>
                <a:latin typeface="Arial Black" panose="020B0A04020102020204" pitchFamily="34" charset="0"/>
              </a:rPr>
              <a:t>Внеурочная деятельность учащихся</a:t>
            </a:r>
            <a:endParaRPr lang="ru-RU" sz="80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01449" y="4589464"/>
            <a:ext cx="3328085" cy="1374732"/>
          </a:xfrm>
        </p:spPr>
        <p:txBody>
          <a:bodyPr>
            <a:normAutofit fontScale="70000" lnSpcReduction="20000"/>
          </a:bodyPr>
          <a:lstStyle/>
          <a:p>
            <a:endParaRPr lang="ru-RU" smtClean="0">
              <a:solidFill>
                <a:srgbClr val="000099"/>
              </a:solidFill>
            </a:endParaRPr>
          </a:p>
          <a:p>
            <a:r>
              <a:rPr lang="ru-RU" smtClean="0">
                <a:solidFill>
                  <a:srgbClr val="000099"/>
                </a:solidFill>
              </a:rPr>
              <a:t>Рычева Ольга Александровна, методист по физической культуре издательства «Просвещение» </a:t>
            </a:r>
            <a:endParaRPr lang="ru-RU" dirty="0">
              <a:solidFill>
                <a:srgbClr val="000099"/>
              </a:solidFill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81056"/>
              </p:ext>
            </p:extLst>
          </p:nvPr>
        </p:nvGraphicFramePr>
        <p:xfrm>
          <a:off x="1010365" y="4793506"/>
          <a:ext cx="3240360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orelDRAW" r:id="rId3" imgW="4616280" imgH="1905120" progId="">
                  <p:embed/>
                </p:oleObj>
              </mc:Choice>
              <mc:Fallback>
                <p:oleObj name="CorelDRAW" r:id="rId3" imgW="4616280" imgH="19051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365" y="4793506"/>
                        <a:ext cx="3240360" cy="1296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42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/>
            </a:r>
            <a:br>
              <a:rPr lang="ru-RU" sz="8000" dirty="0" smtClean="0">
                <a:solidFill>
                  <a:srgbClr val="000099"/>
                </a:solidFill>
                <a:latin typeface="Arial Black" panose="020B0A04020102020204" pitchFamily="34" charset="0"/>
              </a:rPr>
            </a:br>
            <a:r>
              <a:rPr lang="ru-RU" sz="8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/>
            </a:r>
            <a:br>
              <a:rPr lang="ru-RU" sz="8000" dirty="0" smtClean="0">
                <a:solidFill>
                  <a:srgbClr val="000099"/>
                </a:solidFill>
                <a:latin typeface="Arial Black" panose="020B0A04020102020204" pitchFamily="34" charset="0"/>
              </a:rPr>
            </a:br>
            <a:endParaRPr lang="ru-RU" sz="80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3761" y="225631"/>
            <a:ext cx="11339059" cy="586402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В помощь учителям физической культуры издательством «Просвещения» подготовлена линия методических пособий «Работаем по новым стандартам».</a:t>
            </a:r>
          </a:p>
          <a:p>
            <a:endParaRPr lang="ru-RU" sz="3200" i="1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r>
              <a:rPr lang="ru-RU" sz="3200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В состав линии входят следующие издания:</a:t>
            </a:r>
          </a:p>
          <a:p>
            <a:endParaRPr lang="ru-RU" sz="3200" i="1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endParaRPr lang="ru-RU" i="1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24" y="1524000"/>
            <a:ext cx="3182282" cy="4596629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897451" y="325394"/>
            <a:ext cx="10141250" cy="6219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</a:rPr>
              <a:t>Серия «Работаем по новым стандартам»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168" y="1795849"/>
            <a:ext cx="5338118" cy="4100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Внеурочная деятельность учащихся</a:t>
            </a:r>
          </a:p>
          <a:p>
            <a:pPr algn="ctr"/>
            <a:endParaRPr lang="ru-RU" sz="2800" dirty="0"/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Волейбол</a:t>
            </a: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Пособие для учителей и методистов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7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054811" y="486888"/>
            <a:ext cx="5173363" cy="58426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В пособии даются рекомендации по планированию и организации внеурочных и самостоятельных занятий волейболом, по предупреждению травматизма, основные технико-тактические приемы игры, примеры упражнению с иллюстрациями, описание типичных ошибок при выполнении. В помощь учителю, в пособии представлен примерный план распределения учебного материала.</a:t>
            </a:r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3" y="970520"/>
            <a:ext cx="4916960" cy="4916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4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Формы организации внеурочных занятий по волейболу: </a:t>
            </a:r>
            <a:r>
              <a:rPr lang="ru-RU" sz="3600" dirty="0" smtClean="0"/>
              <a:t>характеристика вида спорта, организация и проведение занятий, предупреждение травматизма, основные требования в уровню подготовленности учащихся</a:t>
            </a:r>
          </a:p>
          <a:p>
            <a:r>
              <a:rPr lang="ru-RU" sz="3600" b="1" dirty="0" smtClean="0"/>
              <a:t>Обучение учащихся технике и тактике игры</a:t>
            </a:r>
          </a:p>
          <a:p>
            <a:r>
              <a:rPr lang="ru-RU" sz="3600" b="1" dirty="0" smtClean="0"/>
              <a:t>Основы физической подготовки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55079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897451" y="325394"/>
            <a:ext cx="10141250" cy="6219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99"/>
                </a:solidFill>
              </a:rPr>
              <a:t>Серия «Работаем по новым стандартам»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168" y="1795849"/>
            <a:ext cx="5338118" cy="4100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Внеурочная деятельность учащихся</a:t>
            </a:r>
          </a:p>
          <a:p>
            <a:pPr algn="ctr"/>
            <a:endParaRPr lang="ru-RU" sz="2800" dirty="0"/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Легкая атлетика</a:t>
            </a: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Пособие для учителей и методистов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55" y="1889424"/>
            <a:ext cx="27717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37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095999" y="558140"/>
            <a:ext cx="5328063" cy="58545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В пособии даются рекомендации по планированию и организации внеурочных и самостоятельных занятий лёгкой атлетикой в зале и на открытом воздухе, по предупреждению травматизма, краткая характеристика вида спорта. Представлен примерный годовой  тематический план – график и основные требования к уровню подготовленности обучающихся по лёгкой атлетике. </a:t>
            </a:r>
            <a:endParaRPr lang="ru-RU" sz="2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52" y="1230321"/>
            <a:ext cx="4041895" cy="404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35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Формы организации внеурочных занятий по лёгкой атлетике: планирование, методические рекомендации, контроль, техника безопасности, требования к уровню подготовленности учащихся</a:t>
            </a:r>
          </a:p>
          <a:p>
            <a:r>
              <a:rPr lang="ru-RU" sz="3600" dirty="0" smtClean="0"/>
              <a:t>Техника видов лёгкой атлетики. Обучение учащихся видам лёгкой атлетики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54894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897451" y="325394"/>
            <a:ext cx="10141250" cy="6219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99"/>
                </a:solidFill>
              </a:rPr>
              <a:t>Серия «Работаем по новым стандартам»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168" y="1795849"/>
            <a:ext cx="5338118" cy="4100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Внеурочная деятельность учащихся</a:t>
            </a:r>
          </a:p>
          <a:p>
            <a:pPr algn="ctr"/>
            <a:endParaRPr lang="ru-RU" sz="2800" dirty="0"/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Футбол</a:t>
            </a: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Пособие для учителей и методистов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19" y="1985128"/>
            <a:ext cx="2479587" cy="36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27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12475" y="463138"/>
            <a:ext cx="5750973" cy="61276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0099"/>
                </a:solidFill>
              </a:rPr>
              <a:t>Учебное пособие окажет помощь преподавателям физической культуры в организации занятий футболом во второй половине дня для учащихся. В пособии даются рекомендации по планированию и организации тренировочного процесса в группе  как в зале, так и </a:t>
            </a:r>
            <a:r>
              <a:rPr lang="ru-RU" sz="2200" dirty="0">
                <a:solidFill>
                  <a:srgbClr val="000099"/>
                </a:solidFill>
              </a:rPr>
              <a:t>на открытых площадках</a:t>
            </a:r>
            <a:r>
              <a:rPr lang="ru-RU" sz="2200" dirty="0" smtClean="0">
                <a:solidFill>
                  <a:srgbClr val="000099"/>
                </a:solidFill>
              </a:rPr>
              <a:t>, предупреждению травматизма. Дается краткая характеристика вида спорта, особенности проведения углубленных занятий футболом</a:t>
            </a:r>
            <a:r>
              <a:rPr lang="ru-RU" dirty="0" smtClean="0">
                <a:solidFill>
                  <a:srgbClr val="000099"/>
                </a:solidFill>
              </a:rPr>
              <a:t>. </a:t>
            </a:r>
            <a:r>
              <a:rPr lang="ru-RU" sz="2200" dirty="0" smtClean="0">
                <a:solidFill>
                  <a:srgbClr val="000099"/>
                </a:solidFill>
              </a:rPr>
              <a:t>Представлены методики проведения тренировочных занятий в школе. 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67" y="1158907"/>
            <a:ext cx="4753233" cy="4463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9411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Формы организации внеурочных занятий: характеристика вида спорта, организационно-методические основы проведения занятий, особенности учебно-тренировочного процесса, предупреждение травматизма на занятиях, примерное содержание основных требований к уровню подготовки учащихся</a:t>
            </a:r>
          </a:p>
          <a:p>
            <a:r>
              <a:rPr lang="ru-RU" sz="2800" dirty="0" smtClean="0"/>
              <a:t>Обучение учащихся технике и тактике игры в футбол</a:t>
            </a:r>
          </a:p>
          <a:p>
            <a:r>
              <a:rPr lang="ru-RU" sz="2800" dirty="0" smtClean="0"/>
              <a:t>Основы физической подготовки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017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8753" y="190005"/>
            <a:ext cx="119703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</a:rPr>
              <a:t>	В </a:t>
            </a:r>
            <a:r>
              <a:rPr lang="ru-RU" sz="4000" b="1" dirty="0">
                <a:solidFill>
                  <a:srgbClr val="000099"/>
                </a:solidFill>
              </a:rPr>
              <a:t>соответствии с </a:t>
            </a:r>
            <a:r>
              <a:rPr lang="ru-RU" sz="4000" b="1" dirty="0">
                <a:solidFill>
                  <a:srgbClr val="000099"/>
                </a:solidFill>
              </a:rPr>
              <a:t>Ф</a:t>
            </a:r>
            <a:r>
              <a:rPr lang="ru-RU" sz="4000" b="1" dirty="0" smtClean="0">
                <a:solidFill>
                  <a:srgbClr val="000099"/>
                </a:solidFill>
              </a:rPr>
              <a:t>едеральным </a:t>
            </a:r>
            <a:r>
              <a:rPr lang="ru-RU" sz="4000" b="1" dirty="0">
                <a:solidFill>
                  <a:srgbClr val="000099"/>
                </a:solidFill>
              </a:rPr>
              <a:t>государственным образовательным стандартом начального </a:t>
            </a:r>
            <a:r>
              <a:rPr lang="ru-RU" sz="4000" b="1" dirty="0" smtClean="0">
                <a:solidFill>
                  <a:srgbClr val="000099"/>
                </a:solidFill>
              </a:rPr>
              <a:t>и основного общего образования основная </a:t>
            </a:r>
            <a:r>
              <a:rPr lang="ru-RU" sz="4000" b="1" dirty="0">
                <a:solidFill>
                  <a:srgbClr val="000099"/>
                </a:solidFill>
              </a:rPr>
              <a:t>образовательная программа начального </a:t>
            </a:r>
            <a:r>
              <a:rPr lang="ru-RU" sz="4000" b="1" dirty="0" smtClean="0">
                <a:solidFill>
                  <a:srgbClr val="000099"/>
                </a:solidFill>
              </a:rPr>
              <a:t>и основного общего </a:t>
            </a:r>
            <a:r>
              <a:rPr lang="ru-RU" sz="4000" b="1" dirty="0">
                <a:solidFill>
                  <a:srgbClr val="000099"/>
                </a:solidFill>
              </a:rPr>
              <a:t>образования реализуется образовательным учреждением, в том числе, и через внеурочную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1249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897451" y="325394"/>
            <a:ext cx="10141250" cy="6219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99"/>
                </a:solidFill>
              </a:rPr>
              <a:t>Серия «Работаем по новым стандартам»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168" y="1795849"/>
            <a:ext cx="5338118" cy="4100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Внеурочная деятельность учащихся</a:t>
            </a:r>
          </a:p>
          <a:p>
            <a:pPr algn="ctr"/>
            <a:endParaRPr lang="ru-RU" sz="2800" dirty="0"/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Баскетбол</a:t>
            </a: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Пособие для учителей и методистов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24" y="1864986"/>
            <a:ext cx="2616304" cy="40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8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873578" y="1023551"/>
            <a:ext cx="5272217" cy="481089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0099"/>
                </a:solidFill>
              </a:rPr>
              <a:t>Пособие разработано в помощь учителям физической культуры для организации дополнительных занятий баскетболом во второй половине дня. В нем представлены методические рекомендации по проведению занятий в зале и на открытых площадках. В книге отражены основные технико-тактические приемы, которые используется при занятиях баскетболом.</a:t>
            </a:r>
            <a:endParaRPr lang="ru-RU" sz="2200" dirty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20" y="1152525"/>
            <a:ext cx="3257550" cy="449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35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Формы организации внеурочных занятий: характеристика вида спорта, организационно-методические основы проведения занятий, особенности учебно-тренировочного процесса, предупреждение травматизма на занятиях, примерное содержание основных требований к уровню подготовки учащихся</a:t>
            </a:r>
          </a:p>
          <a:p>
            <a:r>
              <a:rPr lang="ru-RU" dirty="0"/>
              <a:t>Обучение учащихся технике и тактике игры в </a:t>
            </a:r>
            <a:r>
              <a:rPr lang="ru-RU" dirty="0" smtClean="0"/>
              <a:t>баскетбол</a:t>
            </a:r>
            <a:endParaRPr lang="ru-RU" dirty="0"/>
          </a:p>
          <a:p>
            <a:r>
              <a:rPr lang="ru-RU" dirty="0" smtClean="0"/>
              <a:t>Словарь терминов и определений </a:t>
            </a:r>
          </a:p>
          <a:p>
            <a:r>
              <a:rPr lang="ru-RU" dirty="0" smtClean="0"/>
              <a:t>Изменения в правилах Международной любительской федерации баскетбола с 1 октября 2010</a:t>
            </a:r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09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897451" y="325394"/>
            <a:ext cx="10141250" cy="6219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99"/>
                </a:solidFill>
              </a:rPr>
              <a:t>Серия «Работаем по новым стандартам»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168" y="1795849"/>
            <a:ext cx="5338118" cy="4100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Внеурочная деятельность учащихся</a:t>
            </a:r>
          </a:p>
          <a:p>
            <a:pPr algn="ctr"/>
            <a:endParaRPr lang="ru-RU" sz="2800" dirty="0"/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Лыжная подготовка</a:t>
            </a: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Пособие для учителей и методистов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70" y="1826055"/>
            <a:ext cx="2540632" cy="391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27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74723" y="415636"/>
            <a:ext cx="5946221" cy="61276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0099"/>
                </a:solidFill>
              </a:rPr>
              <a:t>Пособие предназначено для преподавателей, проводящих дополнительные занятия по лыжной подготовке. В пособии приводится примерная схема распределения учебного материала, рассматривается техника выполнения способов передвижения на лыжах и методика обучения этим способам, представлены средства и методы, раскрывающие физические способности, даются методические рекомендации про организации занятий. </a:t>
            </a:r>
            <a:endParaRPr lang="ru-RU" sz="2200" dirty="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34" y="1425146"/>
            <a:ext cx="4434314" cy="380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00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Организационно-методические основы лыжной подготовки: инвентарь и экипировка, способы передвижения, основы учебно-тренировочного процесса, предупреждение травматизма, требования к уровню подготовленности</a:t>
            </a:r>
          </a:p>
          <a:p>
            <a:r>
              <a:rPr lang="ru-RU" sz="2800" dirty="0" smtClean="0"/>
              <a:t>Обучение учащихся способам передвижения на лыжах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69571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897451" y="325394"/>
            <a:ext cx="10141250" cy="6219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99"/>
                </a:solidFill>
              </a:rPr>
              <a:t>Серия «Работаем по новым стандартам»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168" y="1795849"/>
            <a:ext cx="5338118" cy="4100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Внеурочная деятельность учащихся</a:t>
            </a:r>
          </a:p>
          <a:p>
            <a:pPr algn="ctr"/>
            <a:endParaRPr lang="ru-RU" sz="2800" dirty="0"/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Гимнастика</a:t>
            </a: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Пособие для учителей и методистов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758" y="1795849"/>
            <a:ext cx="2631134" cy="39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71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054811" y="1023551"/>
            <a:ext cx="5601730" cy="535349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0099"/>
                </a:solidFill>
              </a:rPr>
              <a:t>Методическое пособие по гимнастике подготовлено в помощь учителям физической культуры, организующих дополнительные занятия во внеурочное время.  В пособии представлено примерное распределение учебного материла, приведены комплексы гимнастических упражнений с рекомендациями. Дана характеристика вида спорта, перечислены рекомендации по предупреждению травматизма на занятиях. </a:t>
            </a:r>
            <a:endParaRPr lang="ru-RU" sz="2200" dirty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17" y="1565189"/>
            <a:ext cx="4883083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39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897451" y="325394"/>
            <a:ext cx="10141250" cy="6219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99"/>
                </a:solidFill>
              </a:rPr>
              <a:t>Серия «Работаем по новым стандартам»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168" y="1795849"/>
            <a:ext cx="5338118" cy="446244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Внеурочная деятельность учащихся</a:t>
            </a:r>
          </a:p>
          <a:p>
            <a:pPr algn="ctr"/>
            <a:endParaRPr lang="ru-RU" sz="2800" dirty="0"/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Совершенствование видов двигательных действий в физической культуре</a:t>
            </a: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Пособие для учителей и методистов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617" y="1919927"/>
            <a:ext cx="2453001" cy="378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29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227804" y="451262"/>
            <a:ext cx="5544065" cy="604454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0099"/>
                </a:solidFill>
              </a:rPr>
              <a:t>Пособие предназначено в помощь преподавателю физической культуры, организовывающему дополнительные занятия для повышения двигательной активности учащихся. В пособии представлены доступные упражнения, способствующие овладению отдельными элементами техники различных видов спорта, которые изучаются согласно рабочей программе В.И. Ляха (раздел 3 «Самостоятельные занятия по физической культуре»)   </a:t>
            </a:r>
            <a:endParaRPr lang="ru-RU" sz="2200" dirty="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2" y="1163094"/>
            <a:ext cx="5181600" cy="451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7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5630" y="261257"/>
            <a:ext cx="110559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</a:rPr>
              <a:t>	Под </a:t>
            </a:r>
            <a:r>
              <a:rPr lang="ru-RU" sz="4000" b="1" i="1" dirty="0">
                <a:solidFill>
                  <a:srgbClr val="000099"/>
                </a:solidFill>
              </a:rPr>
              <a:t>внеурочной деятельностью </a:t>
            </a:r>
            <a:r>
              <a:rPr lang="ru-RU" sz="4000" b="1" dirty="0">
                <a:solidFill>
                  <a:srgbClr val="000099"/>
                </a:solidFill>
              </a:rPr>
              <a:t>в рамках реализации ФГОС </a:t>
            </a:r>
            <a:r>
              <a:rPr lang="ru-RU" sz="4000" b="1" dirty="0" smtClean="0">
                <a:solidFill>
                  <a:srgbClr val="000099"/>
                </a:solidFill>
              </a:rPr>
              <a:t>следует </a:t>
            </a:r>
            <a:r>
              <a:rPr lang="ru-RU" sz="4000" b="1" dirty="0">
                <a:solidFill>
                  <a:srgbClr val="000099"/>
                </a:solidFill>
              </a:rPr>
              <a:t>понимать образовательную деятельность, осуществляемую в формах, отличных от классно-урочной, и направленную на достижение планируемых результатов освоения основной образовательной программы </a:t>
            </a:r>
            <a:r>
              <a:rPr lang="ru-RU" sz="4000" b="1" dirty="0" smtClean="0">
                <a:solidFill>
                  <a:srgbClr val="000099"/>
                </a:solidFill>
              </a:rPr>
              <a:t>общего </a:t>
            </a:r>
            <a:r>
              <a:rPr lang="ru-RU" sz="4000" b="1" dirty="0">
                <a:solidFill>
                  <a:srgbClr val="000099"/>
                </a:solidFill>
              </a:rPr>
              <a:t>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105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Виды двигательной активности: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Бадминтон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Настольный теннис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Конькобежная подготовка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Хоккей с шайбой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Баскетбол (физическая подготовка)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Атлетическая гимнастика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Развитие физических способностей при подготовке к туристским походам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614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897451" y="325394"/>
            <a:ext cx="10141250" cy="6219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Серия «Работаем по новым стандартам»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168" y="1795849"/>
            <a:ext cx="5338118" cy="4100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Программа дополнительного образования</a:t>
            </a:r>
          </a:p>
          <a:p>
            <a:pPr algn="ctr"/>
            <a:endParaRPr lang="ru-RU" sz="2800" dirty="0"/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Гармоничное развитие детей средствами гимнастики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27" y="1795849"/>
            <a:ext cx="2969345" cy="397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12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45427" y="1023551"/>
            <a:ext cx="5000368" cy="481089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0099"/>
                </a:solidFill>
              </a:rPr>
              <a:t>Программа разработана по авторской методике И.А. Винер. Она предназначена для проведения занятий по гимнастике для групп детей дошкольного (3-7 лет) и младшего школьного возраста (7-11 лет). Предметом обучения является гимнастика с общеразвивающей направленностью и виды гимнастики – художественная и ритмическая. </a:t>
            </a:r>
            <a:endParaRPr lang="ru-RU" sz="2200" dirty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30" y="1387555"/>
            <a:ext cx="3910899" cy="419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74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34733"/>
              </p:ext>
            </p:extLst>
          </p:nvPr>
        </p:nvGraphicFramePr>
        <p:xfrm>
          <a:off x="140043" y="88556"/>
          <a:ext cx="11911913" cy="6755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Презентация" r:id="rId4" imgW="4570330" imgH="3427593" progId="PowerPoint.Show.12">
                  <p:embed/>
                </p:oleObj>
              </mc:Choice>
              <mc:Fallback>
                <p:oleObj name="Презентация" r:id="rId4" imgW="4570330" imgH="3427593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43" y="88556"/>
                        <a:ext cx="11911913" cy="6755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0917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5626444" y="1169772"/>
            <a:ext cx="5329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i="1" dirty="0">
                <a:solidFill>
                  <a:schemeClr val="accent5">
                    <a:lumMod val="75000"/>
                  </a:schemeClr>
                </a:solidFill>
              </a:rPr>
              <a:t>Спасибо </a:t>
            </a:r>
            <a:br>
              <a:rPr lang="ru-RU" sz="80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8000" b="1" i="1" dirty="0">
                <a:solidFill>
                  <a:schemeClr val="accent5">
                    <a:lumMod val="75000"/>
                  </a:schemeClr>
                </a:solidFill>
              </a:rPr>
              <a:t>за внимание</a:t>
            </a:r>
            <a:endParaRPr lang="ru-RU" sz="8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9" y="1236647"/>
            <a:ext cx="5069946" cy="371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7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8135" y="308758"/>
            <a:ext cx="1131718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900" b="1" dirty="0">
                <a:solidFill>
                  <a:srgbClr val="000099"/>
                </a:solidFill>
              </a:rPr>
              <a:t>В</a:t>
            </a:r>
            <a:r>
              <a:rPr lang="ru-RU" sz="3900" b="1" dirty="0" smtClean="0">
                <a:solidFill>
                  <a:srgbClr val="000099"/>
                </a:solidFill>
              </a:rPr>
              <a:t>неурочная </a:t>
            </a:r>
            <a:r>
              <a:rPr lang="ru-RU" sz="3900" b="1" dirty="0">
                <a:solidFill>
                  <a:srgbClr val="000099"/>
                </a:solidFill>
              </a:rPr>
              <a:t>деятельность в начальной школе </a:t>
            </a:r>
            <a:r>
              <a:rPr lang="ru-RU" sz="3900" b="1" dirty="0" smtClean="0">
                <a:solidFill>
                  <a:srgbClr val="000099"/>
                </a:solidFill>
              </a:rPr>
              <a:t>решает следующие задачи:</a:t>
            </a:r>
            <a:endParaRPr lang="ru-RU" sz="3900" b="1" dirty="0">
              <a:solidFill>
                <a:srgbClr val="00009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900" b="1" dirty="0" smtClean="0">
                <a:solidFill>
                  <a:srgbClr val="000099"/>
                </a:solidFill>
              </a:rPr>
              <a:t>обеспечение благоприятной адаптации </a:t>
            </a:r>
            <a:r>
              <a:rPr lang="ru-RU" sz="3900" b="1" dirty="0">
                <a:solidFill>
                  <a:srgbClr val="000099"/>
                </a:solidFill>
              </a:rPr>
              <a:t>ребенка в школе;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900" b="1" dirty="0" smtClean="0">
                <a:solidFill>
                  <a:srgbClr val="000099"/>
                </a:solidFill>
              </a:rPr>
              <a:t>оптимизирование учебной нагрузки </a:t>
            </a:r>
            <a:r>
              <a:rPr lang="ru-RU" sz="3900" b="1" dirty="0">
                <a:solidFill>
                  <a:srgbClr val="000099"/>
                </a:solidFill>
              </a:rPr>
              <a:t>обучающихся;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900" b="1" dirty="0" smtClean="0">
                <a:solidFill>
                  <a:srgbClr val="000099"/>
                </a:solidFill>
              </a:rPr>
              <a:t>улучшение условий </a:t>
            </a:r>
            <a:r>
              <a:rPr lang="ru-RU" sz="3900" b="1" dirty="0">
                <a:solidFill>
                  <a:srgbClr val="000099"/>
                </a:solidFill>
              </a:rPr>
              <a:t>для развития ребенка;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900" b="1" dirty="0" smtClean="0">
                <a:solidFill>
                  <a:srgbClr val="000099"/>
                </a:solidFill>
              </a:rPr>
              <a:t>учет возрастных </a:t>
            </a:r>
            <a:r>
              <a:rPr lang="ru-RU" sz="3900" b="1" dirty="0">
                <a:solidFill>
                  <a:srgbClr val="000099"/>
                </a:solidFill>
              </a:rPr>
              <a:t>и </a:t>
            </a:r>
            <a:r>
              <a:rPr lang="ru-RU" sz="3900" b="1" dirty="0" smtClean="0">
                <a:solidFill>
                  <a:srgbClr val="000099"/>
                </a:solidFill>
              </a:rPr>
              <a:t>индивидуальных особенностей </a:t>
            </a:r>
            <a:r>
              <a:rPr lang="ru-RU" sz="3900" b="1" dirty="0">
                <a:solidFill>
                  <a:srgbClr val="000099"/>
                </a:solidFill>
              </a:rPr>
              <a:t>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18210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1999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/>
            <a:r>
              <a:rPr lang="ru-RU" altLang="ru-RU" sz="2800" b="1" dirty="0" smtClean="0">
                <a:solidFill>
                  <a:srgbClr val="000099"/>
                </a:solidFill>
              </a:rPr>
              <a:t>Внеурочная деятельность способствует</a:t>
            </a:r>
            <a:r>
              <a:rPr lang="ru-RU" altLang="ru-RU" sz="2800" dirty="0" smtClean="0">
                <a:solidFill>
                  <a:srgbClr val="000099"/>
                </a:solidFill>
              </a:rPr>
              <a:t>: </a:t>
            </a:r>
            <a:endParaRPr lang="ru-RU" altLang="ru-RU" sz="2200" dirty="0">
              <a:solidFill>
                <a:srgbClr val="000099"/>
              </a:solidFill>
            </a:endParaRPr>
          </a:p>
          <a:p>
            <a:pPr marL="342900" indent="-342900" defTabSz="912813">
              <a:buFont typeface="Arial" panose="020B0604020202020204" pitchFamily="34" charset="0"/>
              <a:buChar char="•"/>
            </a:pPr>
            <a:r>
              <a:rPr lang="ru-RU" altLang="ru-RU" sz="2200" dirty="0" smtClean="0">
                <a:solidFill>
                  <a:srgbClr val="000099"/>
                </a:solidFill>
              </a:rPr>
              <a:t>целостному</a:t>
            </a:r>
            <a:r>
              <a:rPr lang="ru-RU" altLang="ru-RU" sz="2200" dirty="0">
                <a:solidFill>
                  <a:srgbClr val="000099"/>
                </a:solidFill>
              </a:rPr>
              <a:t>, социально ориентированному взгляду на мир в его органичном единстве и разнообразии природы, культур и народов;</a:t>
            </a:r>
          </a:p>
          <a:p>
            <a:pPr marL="342900" indent="-342900" defTabSz="912813">
              <a:buFont typeface="Arial" panose="020B0604020202020204" pitchFamily="34" charset="0"/>
              <a:buChar char="•"/>
            </a:pPr>
            <a:r>
              <a:rPr lang="ru-RU" altLang="ru-RU" sz="2200" dirty="0">
                <a:solidFill>
                  <a:srgbClr val="000099"/>
                </a:solidFill>
              </a:rPr>
              <a:t>эстетическим потребностям, ценностям и чувствам;</a:t>
            </a:r>
          </a:p>
          <a:p>
            <a:pPr marL="342900" indent="-342900" defTabSz="912813">
              <a:buFont typeface="Arial" panose="020B0604020202020204" pitchFamily="34" charset="0"/>
              <a:buChar char="•"/>
            </a:pPr>
            <a:r>
              <a:rPr lang="ru-RU" altLang="ru-RU" sz="2200" dirty="0">
                <a:solidFill>
                  <a:srgbClr val="000099"/>
                </a:solidFill>
              </a:rPr>
              <a:t>навыкам сотрудничества со сверстниками в разных социальных ситуациях, умениям не создавать конфликтов и находить выходы из спорных ситуаций;</a:t>
            </a:r>
          </a:p>
          <a:p>
            <a:pPr marL="342900" indent="-342900" defTabSz="912813">
              <a:buFont typeface="Arial" panose="020B0604020202020204" pitchFamily="34" charset="0"/>
              <a:buChar char="•"/>
            </a:pPr>
            <a:r>
              <a:rPr lang="ru-RU" altLang="ru-RU" sz="2200" dirty="0">
                <a:solidFill>
                  <a:srgbClr val="000099"/>
                </a:solidFill>
              </a:rPr>
              <a:t> установке на безопасный, здоровый образ жизни;</a:t>
            </a:r>
          </a:p>
          <a:p>
            <a:pPr marL="342900" indent="-342900" defTabSz="912813">
              <a:buFont typeface="Arial" panose="020B0604020202020204" pitchFamily="34" charset="0"/>
              <a:buChar char="•"/>
            </a:pPr>
            <a:r>
              <a:rPr lang="ru-RU" altLang="ru-RU" sz="2200" dirty="0">
                <a:solidFill>
                  <a:srgbClr val="000099"/>
                </a:solidFill>
              </a:rPr>
              <a:t>способности принимать и сохранять цели и задачи учебной деятельности;</a:t>
            </a:r>
          </a:p>
          <a:p>
            <a:pPr marL="342900" indent="-342900" defTabSz="912813">
              <a:buFont typeface="Arial" panose="020B0604020202020204" pitchFamily="34" charset="0"/>
              <a:buChar char="•"/>
            </a:pPr>
            <a:r>
              <a:rPr lang="ru-RU" altLang="ru-RU" sz="2200" dirty="0">
                <a:solidFill>
                  <a:srgbClr val="000099"/>
                </a:solidFill>
              </a:rPr>
              <a:t>умениям планировать, контролировать и оценивать учебные действия в соответствии с поставленной задачей и условиями ее реализации; определять наиболее эффективные способы достижения результата;</a:t>
            </a:r>
          </a:p>
          <a:p>
            <a:pPr marL="342900" indent="-342900" defTabSz="912813">
              <a:buFont typeface="Arial" panose="020B0604020202020204" pitchFamily="34" charset="0"/>
              <a:buChar char="•"/>
            </a:pPr>
            <a:r>
              <a:rPr lang="ru-RU" altLang="ru-RU" sz="2200" dirty="0">
                <a:solidFill>
                  <a:srgbClr val="000099"/>
                </a:solidFill>
              </a:rPr>
              <a:t>умениям активно использовать речевые средства для решения коммуникативных и познавательных задач;</a:t>
            </a:r>
          </a:p>
          <a:p>
            <a:pPr marL="342900" indent="-342900" defTabSz="912813">
              <a:buFont typeface="Arial" panose="020B0604020202020204" pitchFamily="34" charset="0"/>
              <a:buChar char="•"/>
            </a:pPr>
            <a:r>
              <a:rPr lang="ru-RU" altLang="ru-RU" sz="2200" dirty="0">
                <a:solidFill>
                  <a:srgbClr val="000099"/>
                </a:solidFill>
              </a:rPr>
              <a:t>способности осознанно строить речевое высказывание в соответствии с задачами коммуникации;</a:t>
            </a:r>
          </a:p>
          <a:p>
            <a:pPr marL="342900" indent="-342900" defTabSz="912813">
              <a:buFont typeface="Arial" panose="020B0604020202020204" pitchFamily="34" charset="0"/>
              <a:buChar char="•"/>
            </a:pPr>
            <a:r>
              <a:rPr lang="ru-RU" altLang="ru-RU" sz="2200" dirty="0">
                <a:solidFill>
                  <a:srgbClr val="000099"/>
                </a:solidFill>
              </a:rPr>
              <a:t>логическим действиям сравнения, анализа, синтеза, обобщения, классификации по родовидовым признакам, установления аналогий и причинно-следственных связей, построения рассуждений, отнесения к известным понятиям</a:t>
            </a:r>
          </a:p>
        </p:txBody>
      </p:sp>
    </p:spTree>
    <p:extLst>
      <p:ext uri="{BB962C8B-B14F-4D97-AF65-F5344CB8AC3E}">
        <p14:creationId xmlns:p14="http://schemas.microsoft.com/office/powerpoint/2010/main" val="21961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1881" y="142504"/>
            <a:ext cx="1199011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2813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00099"/>
                </a:solidFill>
              </a:rPr>
              <a:t>умениям договариваться о распределении функций и ролей в совместной деятельности; </a:t>
            </a:r>
            <a:endParaRPr lang="ru-RU" altLang="ru-RU" sz="2400" dirty="0" smtClean="0">
              <a:solidFill>
                <a:srgbClr val="000099"/>
              </a:solidFill>
            </a:endParaRPr>
          </a:p>
          <a:p>
            <a:pPr marL="342900" indent="-342900" defTabSz="912813"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00099"/>
                </a:solidFill>
              </a:rPr>
              <a:t>осуществлять </a:t>
            </a:r>
            <a:r>
              <a:rPr lang="ru-RU" altLang="ru-RU" sz="2400" dirty="0">
                <a:solidFill>
                  <a:srgbClr val="000099"/>
                </a:solidFill>
              </a:rPr>
              <a:t>взаимный контроль в совместной деятельности, адекватно оценивать собственное поведение и поведение окружающих;</a:t>
            </a:r>
          </a:p>
          <a:p>
            <a:pPr marL="342900" indent="-342900" defTabSz="912813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00099"/>
                </a:solidFill>
              </a:rPr>
              <a:t>способности использования начальных математических знаний для описания и объяснения окружающих предметов, процессов, явлений, а также оценки их количественных и пространственных отношений;</a:t>
            </a:r>
          </a:p>
          <a:p>
            <a:pPr marL="342900" indent="-342900" defTabSz="912813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00099"/>
                </a:solidFill>
              </a:rPr>
              <a:t>пространственного воображения и математической речи, измерения, пересчета, прикидки и оценки;</a:t>
            </a:r>
          </a:p>
          <a:p>
            <a:pPr marL="342900" indent="-342900" defTabSz="912813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00099"/>
                </a:solidFill>
              </a:rPr>
              <a:t>значимости чтения для личного развития; </a:t>
            </a:r>
            <a:endParaRPr lang="ru-RU" altLang="ru-RU" sz="2400" dirty="0" smtClean="0">
              <a:solidFill>
                <a:srgbClr val="000099"/>
              </a:solidFill>
            </a:endParaRPr>
          </a:p>
          <a:p>
            <a:pPr marL="342900" indent="-342900" defTabSz="912813"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00099"/>
                </a:solidFill>
              </a:rPr>
              <a:t>формирования </a:t>
            </a:r>
            <a:r>
              <a:rPr lang="ru-RU" altLang="ru-RU" sz="2400" dirty="0">
                <a:solidFill>
                  <a:srgbClr val="000099"/>
                </a:solidFill>
              </a:rPr>
              <a:t>представлений о мире, российской истории и культуре, первоначальных этических представлений;</a:t>
            </a:r>
          </a:p>
          <a:p>
            <a:pPr marL="342900" indent="-342900" defTabSz="912813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00099"/>
                </a:solidFill>
              </a:rPr>
              <a:t>уважительного отношения к России, родному краю, своей семье, истории, культуре, природе нашей страны, её современной жизни;</a:t>
            </a:r>
          </a:p>
          <a:p>
            <a:pPr marL="342900" indent="-342900" defTabSz="912813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00099"/>
                </a:solidFill>
              </a:rPr>
              <a:t>навыкам устанавливать и выявлять причинно-следственные связи в окружающем мире;</a:t>
            </a:r>
          </a:p>
          <a:p>
            <a:pPr marL="342900" indent="-342900" defTabSz="912813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00099"/>
                </a:solidFill>
              </a:rPr>
              <a:t>умениям организовывать </a:t>
            </a:r>
            <a:r>
              <a:rPr lang="ru-RU" altLang="ru-RU" sz="2400" dirty="0" err="1">
                <a:solidFill>
                  <a:srgbClr val="000099"/>
                </a:solidFill>
              </a:rPr>
              <a:t>здоровьесберегающую</a:t>
            </a:r>
            <a:r>
              <a:rPr lang="ru-RU" altLang="ru-RU" sz="2400" dirty="0">
                <a:solidFill>
                  <a:srgbClr val="000099"/>
                </a:solidFill>
              </a:rPr>
              <a:t> жизнедеятельность.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05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/>
            </a:r>
            <a:br>
              <a:rPr lang="ru-RU" sz="8000" dirty="0" smtClean="0">
                <a:solidFill>
                  <a:srgbClr val="000099"/>
                </a:solidFill>
                <a:latin typeface="Arial Black" panose="020B0A04020102020204" pitchFamily="34" charset="0"/>
              </a:rPr>
            </a:br>
            <a:r>
              <a:rPr lang="ru-RU" sz="8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/>
            </a:r>
            <a:br>
              <a:rPr lang="ru-RU" sz="8000" dirty="0" smtClean="0">
                <a:solidFill>
                  <a:srgbClr val="000099"/>
                </a:solidFill>
                <a:latin typeface="Arial Black" panose="020B0A04020102020204" pitchFamily="34" charset="0"/>
              </a:rPr>
            </a:br>
            <a:endParaRPr lang="ru-RU" sz="80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 useBgFill="1"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1257" y="296882"/>
            <a:ext cx="11481563" cy="6282047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Внеурочная деятельность учащихся – неотъемлемая часть образовательного процесса в школе. </a:t>
            </a:r>
          </a:p>
          <a:p>
            <a:endParaRPr lang="ru-RU" sz="3200" i="1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r>
              <a:rPr lang="ru-RU" sz="28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Время, отводимое на внеурочную деятельность, используется по желанию обучающихся. В Базисном учебном плане общеобразовательных учреждений Российской Федерации в числе основных направлений внеурочной деятельности выделено спортивно-оздоровительное направление.</a:t>
            </a:r>
          </a:p>
          <a:p>
            <a:endParaRPr lang="ru-RU" i="1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/>
            </a:r>
            <a:br>
              <a:rPr lang="ru-RU" sz="8000" dirty="0" smtClean="0">
                <a:solidFill>
                  <a:srgbClr val="000099"/>
                </a:solidFill>
                <a:latin typeface="Arial Black" panose="020B0A04020102020204" pitchFamily="34" charset="0"/>
              </a:rPr>
            </a:br>
            <a:r>
              <a:rPr lang="ru-RU" sz="80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/>
            </a:r>
            <a:br>
              <a:rPr lang="ru-RU" sz="8000" dirty="0" smtClean="0">
                <a:solidFill>
                  <a:srgbClr val="000099"/>
                </a:solidFill>
                <a:latin typeface="Arial Black" panose="020B0A04020102020204" pitchFamily="34" charset="0"/>
              </a:rPr>
            </a:br>
            <a:endParaRPr lang="ru-RU" sz="80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1405" y="617839"/>
            <a:ext cx="11001415" cy="5471812"/>
          </a:xfrm>
        </p:spPr>
        <p:txBody>
          <a:bodyPr>
            <a:normAutofit/>
          </a:bodyPr>
          <a:lstStyle/>
          <a:p>
            <a:endParaRPr lang="ru-RU" i="1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1296934"/>
            <a:ext cx="12065333" cy="522261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13458" y="249379"/>
            <a:ext cx="10272155" cy="7600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Спортивно-оздоровительная деятельность</a:t>
            </a:r>
            <a:endParaRPr lang="ru-RU" sz="2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0639" y="2136339"/>
            <a:ext cx="112103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b="1" dirty="0">
                <a:solidFill>
                  <a:srgbClr val="1818FF"/>
                </a:solidFill>
                <a:latin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000099"/>
                </a:solidFill>
                <a:latin typeface="Times New Roman" pitchFamily="18" charset="0"/>
              </a:rPr>
              <a:t>Воспитательный результат внеурочной деятельности</a:t>
            </a:r>
            <a:r>
              <a:rPr lang="ru-RU" altLang="ru-RU" sz="2800" dirty="0">
                <a:solidFill>
                  <a:srgbClr val="000099"/>
                </a:solidFill>
                <a:latin typeface="Times New Roman" pitchFamily="18" charset="0"/>
              </a:rPr>
              <a:t> – непосредственное духовно-нравственное приобретение ребенка благодаря его участию в том или ином виде внеурочной деятельности. </a:t>
            </a:r>
          </a:p>
          <a:p>
            <a:endParaRPr lang="ru-RU" altLang="ru-RU" sz="28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b="1" dirty="0">
                <a:solidFill>
                  <a:srgbClr val="000099"/>
                </a:solidFill>
                <a:latin typeface="Times New Roman" pitchFamily="18" charset="0"/>
              </a:rPr>
              <a:t> Воспитательный эффект внеурочной деятельности</a:t>
            </a:r>
            <a:r>
              <a:rPr lang="ru-RU" altLang="ru-RU" sz="2800" dirty="0">
                <a:solidFill>
                  <a:srgbClr val="000099"/>
                </a:solidFill>
                <a:latin typeface="Times New Roman" pitchFamily="18" charset="0"/>
              </a:rPr>
              <a:t> – влияние того или иного духовно-нравственного приобретения  на процесс развития личности ребенка (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itchFamily="18" charset="0"/>
              </a:rPr>
              <a:t>последствие результата</a:t>
            </a:r>
            <a:r>
              <a:rPr lang="ru-RU" altLang="ru-RU" sz="2800" dirty="0">
                <a:solidFill>
                  <a:srgbClr val="000099"/>
                </a:solidFill>
                <a:latin typeface="Times New Roman" pitchFamily="18" charset="0"/>
              </a:rPr>
              <a:t>).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3771" y="296884"/>
            <a:ext cx="10854047" cy="12350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800" b="1" dirty="0">
                <a:solidFill>
                  <a:srgbClr val="1818FF"/>
                </a:solidFill>
                <a:cs typeface="Times New Roman" pitchFamily="18" charset="0"/>
              </a:rPr>
              <a:t>ВОСПИТАТЕЛЬНЫЕ РЕЗУЛЬТАТЫ И ЭФФЕКТЫ</a:t>
            </a:r>
            <a:r>
              <a:rPr lang="ru-RU" altLang="ru-RU" sz="2800" dirty="0">
                <a:solidFill>
                  <a:schemeClr val="hlink"/>
                </a:solidFill>
                <a:cs typeface="Times New Roman" pitchFamily="18" charset="0"/>
              </a:rPr>
              <a:t/>
            </a:r>
            <a:br>
              <a:rPr lang="ru-RU" altLang="ru-RU" sz="2800" dirty="0">
                <a:solidFill>
                  <a:schemeClr val="hlink"/>
                </a:solidFill>
                <a:cs typeface="Times New Roman" pitchFamily="18" charset="0"/>
              </a:rPr>
            </a:br>
            <a:r>
              <a:rPr lang="ru-RU" altLang="ru-RU" sz="2800" b="1" dirty="0">
                <a:solidFill>
                  <a:srgbClr val="0000CC"/>
                </a:solidFill>
                <a:cs typeface="Times New Roman" pitchFamily="18" charset="0"/>
              </a:rPr>
              <a:t>ВНЕУРОЧНОЙ </a:t>
            </a:r>
            <a:r>
              <a:rPr lang="ru-RU" altLang="ru-RU" sz="2800" b="1" dirty="0">
                <a:solidFill>
                  <a:srgbClr val="0000CC"/>
                </a:solidFill>
              </a:rPr>
              <a:t>ДЕЯТЕЛЬНОСТИ</a:t>
            </a:r>
            <a:r>
              <a:rPr lang="ru-RU" altLang="ru-RU" sz="1600" b="1" dirty="0"/>
              <a:t/>
            </a:r>
            <a:br>
              <a:rPr lang="ru-RU" altLang="ru-RU" sz="1600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037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1185</Words>
  <Application>Microsoft Office PowerPoint</Application>
  <PresentationFormat>Произвольный</PresentationFormat>
  <Paragraphs>127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Аптека</vt:lpstr>
      <vt:lpstr>CorelDRAW</vt:lpstr>
      <vt:lpstr>Презентация</vt:lpstr>
      <vt:lpstr> Внеурочная деятельность учащихся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  </vt:lpstr>
      <vt:lpstr>Презентация PowerPoint</vt:lpstr>
      <vt:lpstr>  </vt:lpstr>
      <vt:lpstr>Презентация PowerPoint</vt:lpstr>
      <vt:lpstr>Презентация PowerPoint</vt:lpstr>
      <vt:lpstr>Содержание</vt:lpstr>
      <vt:lpstr>Презентация PowerPoint</vt:lpstr>
      <vt:lpstr>Презентация PowerPoint</vt:lpstr>
      <vt:lpstr>Содержание </vt:lpstr>
      <vt:lpstr>Презентация PowerPoint</vt:lpstr>
      <vt:lpstr>Презентация PowerPoint</vt:lpstr>
      <vt:lpstr>Содержание </vt:lpstr>
      <vt:lpstr>Презентация PowerPoint</vt:lpstr>
      <vt:lpstr>Презентация PowerPoint</vt:lpstr>
      <vt:lpstr>Содержание </vt:lpstr>
      <vt:lpstr>Презентация PowerPoint</vt:lpstr>
      <vt:lpstr>Презентация PowerPoint</vt:lpstr>
      <vt:lpstr>Содержание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Рычева Ольга Александровна</cp:lastModifiedBy>
  <cp:revision>37</cp:revision>
  <dcterms:created xsi:type="dcterms:W3CDTF">2014-12-06T19:03:21Z</dcterms:created>
  <dcterms:modified xsi:type="dcterms:W3CDTF">2015-01-26T13:23:12Z</dcterms:modified>
</cp:coreProperties>
</file>