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8" r:id="rId4"/>
    <p:sldId id="25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BB260-39FC-4AE2-994A-6CFBA03A8D5A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3505-C26E-4955-91AE-51A509145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1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3505-C26E-4955-91AE-51A509145C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53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4">
                <a:lumMod val="60000"/>
                <a:lumOff val="40000"/>
              </a:schemeClr>
            </a:gs>
            <a:gs pos="5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Развитие связной 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 речи детей младшего возраста 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6040760" cy="124854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Лысова Анна Станиславовна , МБОУ «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Оксовская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средняя школа» филиал дошкольного образование   д/с «Сказка»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778" b="97167" l="96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383425" cy="27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9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Связная речь </a:t>
            </a:r>
            <a:r>
              <a:rPr lang="ru-RU" dirty="0"/>
              <a:t>– это единое смысловое и структурное целое, включающее связанные между собой и тематически объединенные, законченные отрезки</a:t>
            </a:r>
          </a:p>
          <a:p>
            <a:endParaRPr lang="ru-RU" dirty="0"/>
          </a:p>
        </p:txBody>
      </p:sp>
      <p:pic>
        <p:nvPicPr>
          <p:cNvPr id="1029" name="Picture 5" descr="C:\Users\ЗВЕРЬ-МАШИНА\Desktop\hello_html_1e3f52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00438"/>
            <a:ext cx="3286148" cy="3132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8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Виды связной речи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Монологическая речь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/>
          <a:p>
            <a:r>
              <a:rPr lang="ru-RU" dirty="0"/>
              <a:t>связное, логически последовательное высказывание, протекающее соотносительно долго во времени, не рассчитанное на немедленную реакцию слушателей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Диалогическая речь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r>
              <a:rPr lang="ru-RU" dirty="0" smtClean="0"/>
              <a:t>форма </a:t>
            </a:r>
            <a:r>
              <a:rPr lang="ru-RU" dirty="0"/>
              <a:t>речи, при которой происходит непосредственный обмен высказываниями между двумя или несколькими </a:t>
            </a:r>
            <a:r>
              <a:rPr lang="ru-RU" dirty="0" smtClean="0"/>
              <a:t>лицами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teacher\Downloads\диалог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1365" y1="88699" x2="31365" y2="88699"/>
                        <a14:foregroundMark x1="36900" y1="81507" x2="36900" y2="81507"/>
                        <a14:foregroundMark x1="26199" y1="90411" x2="26199" y2="90411"/>
                        <a14:foregroundMark x1="23985" y1="90753" x2="23985" y2="90753"/>
                        <a14:foregroundMark x1="35055" y1="90753" x2="35055" y2="90753"/>
                        <a14:foregroundMark x1="65314" y1="85616" x2="65314" y2="85616"/>
                        <a14:foregroundMark x1="70111" y1="90753" x2="70111" y2="90753"/>
                        <a14:foregroundMark x1="66790" y1="83219" x2="66790" y2="83219"/>
                        <a14:foregroundMark x1="75277" y1="91438" x2="75277" y2="91438"/>
                        <a14:foregroundMark x1="77122" y1="88014" x2="77122" y2="88014"/>
                        <a14:foregroundMark x1="83764" y1="32534" x2="83764" y2="32534"/>
                        <a14:foregroundMark x1="84133" y1="27740" x2="84133" y2="27740"/>
                        <a14:foregroundMark x1="84133" y1="23288" x2="84133" y2="23288"/>
                        <a14:foregroundMark x1="83764" y1="18493" x2="83764" y2="17123"/>
                        <a14:foregroundMark x1="83764" y1="14041" x2="83764" y2="14041"/>
                        <a14:foregroundMark x1="82288" y1="11986" x2="82288" y2="11986"/>
                        <a14:foregroundMark x1="80812" y1="9589" x2="79336" y2="8562"/>
                        <a14:foregroundMark x1="77860" y1="7534" x2="77860" y2="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5812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4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/>
              <a:t>Монологическая речь </a:t>
            </a:r>
            <a:r>
              <a:rPr lang="ru-RU" dirty="0"/>
              <a:t>– связное, логически последовательное высказывание, протекающее соотносительно долго во времени, не рассчитанное на немедленную реакцию слушателей.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eacher\Desktop\08bc878f761e31b97c27a548499003e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37112"/>
            <a:ext cx="1944216" cy="18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96752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Диалогическая </a:t>
            </a:r>
            <a:r>
              <a:rPr lang="ru-RU" sz="4000" b="1" dirty="0" smtClean="0"/>
              <a:t>речь - </a:t>
            </a:r>
            <a:r>
              <a:rPr lang="ru-RU" sz="4000" dirty="0"/>
              <a:t>форма речи, при которой происходит непосредственный обмен высказываниями между двумя или несколькими лицами</a:t>
            </a:r>
          </a:p>
          <a:p>
            <a:pPr algn="ctr"/>
            <a:endParaRPr lang="ru-RU" sz="4000" b="1" dirty="0"/>
          </a:p>
        </p:txBody>
      </p:sp>
      <p:pic>
        <p:nvPicPr>
          <p:cNvPr id="4098" name="Picture 2" descr="C:\Users\teacher\Desktop\5 Power Point\Картинки\211-2113586_girl-talking-cartoon-for-kids-mankirt-aulak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7" b="100000" l="0" r="100000">
                        <a14:foregroundMark x1="36310" y1="35616" x2="36310" y2="35616"/>
                        <a14:foregroundMark x1="36310" y1="35616" x2="36310" y2="35616"/>
                        <a14:foregroundMark x1="35476" y1="36758" x2="35476" y2="38584"/>
                        <a14:foregroundMark x1="35714" y1="41324" x2="35714" y2="42466"/>
                        <a14:foregroundMark x1="37143" y1="44521" x2="37143" y2="44521"/>
                        <a14:foregroundMark x1="43095" y1="44521" x2="43095" y2="43151"/>
                        <a14:foregroundMark x1="42619" y1="41324" x2="42619" y2="41324"/>
                        <a14:foregroundMark x1="42619" y1="41324" x2="42619" y2="41324"/>
                        <a14:foregroundMark x1="36071" y1="35616" x2="34643" y2="31963"/>
                        <a14:foregroundMark x1="34643" y1="30137" x2="34405" y2="27169"/>
                        <a14:foregroundMark x1="32738" y1="23516" x2="32738" y2="23516"/>
                        <a14:foregroundMark x1="30000" y1="27854" x2="29762" y2="29680"/>
                        <a14:foregroundMark x1="29167" y1="34475" x2="29167" y2="35616"/>
                        <a14:foregroundMark x1="29167" y1="38584" x2="29167" y2="40183"/>
                        <a14:foregroundMark x1="29524" y1="43379" x2="29762" y2="44521"/>
                        <a14:foregroundMark x1="30833" y1="56849" x2="30833" y2="56849"/>
                        <a14:foregroundMark x1="30833" y1="60046" x2="31905" y2="62785"/>
                        <a14:foregroundMark x1="31905" y1="63470" x2="31905" y2="66438"/>
                        <a14:foregroundMark x1="31667" y1="69863" x2="31667" y2="69863"/>
                        <a14:foregroundMark x1="22381" y1="63014" x2="22381" y2="63014"/>
                        <a14:foregroundMark x1="42857" y1="57534" x2="42857" y2="57534"/>
                        <a14:foregroundMark x1="36786" y1="59132" x2="36786" y2="59132"/>
                        <a14:foregroundMark x1="34643" y1="59132" x2="34643" y2="59132"/>
                        <a14:foregroundMark x1="28095" y1="68950" x2="28095" y2="68950"/>
                        <a14:foregroundMark x1="34167" y1="74201" x2="34167" y2="74201"/>
                        <a14:foregroundMark x1="32500" y1="83562" x2="32500" y2="83562"/>
                        <a14:foregroundMark x1="25357" y1="84932" x2="25357" y2="84932"/>
                        <a14:foregroundMark x1="27857" y1="80594" x2="27857" y2="80594"/>
                        <a14:foregroundMark x1="34167" y1="79452" x2="34167" y2="79452"/>
                        <a14:foregroundMark x1="35476" y1="86530" x2="35476" y2="86530"/>
                        <a14:foregroundMark x1="62976" y1="17123" x2="62976" y2="17123"/>
                        <a14:foregroundMark x1="65000" y1="18950" x2="65000" y2="18950"/>
                        <a14:foregroundMark x1="64643" y1="18721" x2="64643" y2="18721"/>
                        <a14:foregroundMark x1="67619" y1="20091" x2="67619" y2="20091"/>
                        <a14:foregroundMark x1="67619" y1="20091" x2="68452" y2="20548"/>
                        <a14:foregroundMark x1="68452" y1="20548" x2="70119" y2="21233"/>
                        <a14:foregroundMark x1="70119" y1="21233" x2="70119" y2="21233"/>
                        <a14:foregroundMark x1="73690" y1="23744" x2="73690" y2="23744"/>
                        <a14:foregroundMark x1="80238" y1="24201" x2="80238" y2="24201"/>
                        <a14:foregroundMark x1="81548" y1="27169" x2="82143" y2="29452"/>
                        <a14:foregroundMark x1="81071" y1="33105" x2="80714" y2="36073"/>
                        <a14:foregroundMark x1="80476" y1="38356" x2="80476" y2="40183"/>
                        <a14:foregroundMark x1="79643" y1="43151" x2="79405" y2="46804"/>
                        <a14:foregroundMark x1="79405" y1="46804" x2="79405" y2="49087"/>
                        <a14:foregroundMark x1="78095" y1="53881" x2="78095" y2="53881"/>
                        <a14:foregroundMark x1="77738" y1="57991" x2="77738" y2="57991"/>
                        <a14:foregroundMark x1="73690" y1="39498" x2="73690" y2="39498"/>
                        <a14:foregroundMark x1="68452" y1="38356" x2="68452" y2="38356"/>
                        <a14:foregroundMark x1="68452" y1="38356" x2="68452" y2="38356"/>
                        <a14:foregroundMark x1="64405" y1="34247" x2="63571" y2="31279"/>
                        <a14:foregroundMark x1="61429" y1="29680" x2="61429" y2="29680"/>
                        <a14:foregroundMark x1="58095" y1="27169" x2="58095" y2="27169"/>
                        <a14:foregroundMark x1="55357" y1="25571" x2="55714" y2="27169"/>
                        <a14:foregroundMark x1="54881" y1="29680" x2="54881" y2="31279"/>
                        <a14:foregroundMark x1="55357" y1="33105" x2="56429" y2="34932"/>
                        <a14:foregroundMark x1="59524" y1="36758" x2="62500" y2="38356"/>
                        <a14:foregroundMark x1="62500" y1="38356" x2="62500" y2="38356"/>
                        <a14:foregroundMark x1="70357" y1="44521" x2="70357" y2="44521"/>
                        <a14:foregroundMark x1="64405" y1="54338" x2="64405" y2="54338"/>
                        <a14:foregroundMark x1="58095" y1="55251" x2="58095" y2="55251"/>
                        <a14:foregroundMark x1="60595" y1="56393" x2="60595" y2="56393"/>
                        <a14:foregroundMark x1="61905" y1="63927" x2="61905" y2="63927"/>
                        <a14:foregroundMark x1="60833" y1="68037" x2="60833" y2="68037"/>
                        <a14:foregroundMark x1="67381" y1="62329" x2="67381" y2="62329"/>
                        <a14:foregroundMark x1="67381" y1="59132" x2="67381" y2="59132"/>
                        <a14:foregroundMark x1="68214" y1="65297" x2="68214" y2="65297"/>
                        <a14:foregroundMark x1="66905" y1="76484" x2="66905" y2="76484"/>
                        <a14:foregroundMark x1="67381" y1="80137" x2="67381" y2="80137"/>
                        <a14:foregroundMark x1="67143" y1="84247" x2="67143" y2="84247"/>
                        <a14:foregroundMark x1="66071" y1="84703" x2="66071" y2="84703"/>
                        <a14:foregroundMark x1="72857" y1="73059" x2="72857" y2="73059"/>
                        <a14:foregroundMark x1="74762" y1="73059" x2="74762" y2="73059"/>
                        <a14:foregroundMark x1="76905" y1="73516" x2="76905" y2="73516"/>
                        <a14:foregroundMark x1="27619" y1="71233" x2="27619" y2="71233"/>
                        <a14:foregroundMark x1="33571" y1="71233" x2="33571" y2="7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1318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0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119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Развитие связной   речи детей младшего возраста  </vt:lpstr>
      <vt:lpstr>Слайд 2</vt:lpstr>
      <vt:lpstr>Виды связной речи</vt:lpstr>
      <vt:lpstr> Монологическая речь – связное, логически последовательное высказывание, протекающее соотносительно долго во времени, не рассчитанное на немедленную реакцию слушателей.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 </dc:title>
  <dc:creator>Учебный класс</dc:creator>
  <cp:lastModifiedBy>ЗВЕРЬ-МАШИНА</cp:lastModifiedBy>
  <cp:revision>17</cp:revision>
  <dcterms:created xsi:type="dcterms:W3CDTF">2019-11-25T10:03:14Z</dcterms:created>
  <dcterms:modified xsi:type="dcterms:W3CDTF">2019-11-25T17:23:38Z</dcterms:modified>
</cp:coreProperties>
</file>