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65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1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6A1A-C01E-4CF0-A5F6-66C3EBEF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CCADE-344D-4C85-9CA6-75FDB726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3D81-9BC0-4DF7-8C6C-9C9D5294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7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A550D-0ADF-490D-9C28-D7E1EFA4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674E-BB9D-495E-8401-985D9D86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402D-EB71-40C8-A77A-6EC92E46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B7A0-C2FF-41BA-99DC-2113E62D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E8229-913C-4227-A268-A04A1418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4367-F756-4E4E-9712-7EFF2CA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4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B7D37E8-EAE7-477C-84FC-5A6F51D1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6869623-AFB4-4AB3-A636-4946A2B3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F0947B1-7FD5-4A9D-ABF6-354F890B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8DA8-C3C3-4533-BBA4-250BE74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5825A-441E-45C1-B185-416CD966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2674C-9F89-4D96-AFCD-2A54294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A273-204F-41AF-932A-C1247202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6333-07BB-403F-B07D-3358DE1D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7777-D773-4938-8751-D0DA7E6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7B4DC9-26C6-4B43-A86D-4976C24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FB4CF-84D0-43F0-824B-89A7BA95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6D461-F770-4865-854E-BDD13332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6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E04BDD-56D6-4754-A032-AC065F23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00E29C-DDD5-4220-85E9-11355194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4FF008-34D2-4F2E-A1A6-881EC019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9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818B7C-015B-48A9-9E57-B02E1D42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1A4EFF-85FE-4D98-83D8-00FB0F26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3FD1B-4700-4BDB-9986-480F0265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BE44E8-463C-4B55-99D6-A73D048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38E7A9-8315-4804-AFE7-680E3964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0D328-00F4-4424-AEC2-1BB15058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8D7FA2-01E7-4FF0-AA61-1BB7255D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11EE9-AD7E-49DD-8845-F5F8E340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981F38-3165-4CA4-9966-9AF9D959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90193C-8407-4A51-9C21-6A2DB445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896C66-7085-453D-A3F1-902C606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F9218-69C8-4A25-9934-2E812158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EB53F5-34C8-4211-937D-5DA39DF460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15D674-F0BA-4876-A4F0-BC886BAA5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0870-33E8-4829-B12D-E753B0431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74D3B0-87FE-4793-A97F-87EB5DC44C0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9C2F-406C-4503-B812-FBE9F925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CE69-6A9A-43F9-A284-8F280EC5B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DA0033-CA5B-47D4-BE1E-1BCB2EC0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2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E5CD7-8CAD-439E-9C64-E52855AE2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Математика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E34A47-F5E9-4FB5-8736-76228A093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10 декабря</a:t>
            </a:r>
            <a:endParaRPr lang="en-US" dirty="0"/>
          </a:p>
          <a:p>
            <a:r>
              <a:rPr lang="ru-RU" sz="2400" i="1" dirty="0">
                <a:solidFill>
                  <a:schemeClr val="tx2"/>
                </a:solidFill>
              </a:rPr>
              <a:t>Действия с многозначными числами на числовой прямой.</a:t>
            </a:r>
          </a:p>
        </p:txBody>
      </p:sp>
    </p:spTree>
    <p:extLst>
      <p:ext uri="{BB962C8B-B14F-4D97-AF65-F5344CB8AC3E}">
        <p14:creationId xmlns:p14="http://schemas.microsoft.com/office/powerpoint/2010/main" val="235495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>
            <a:extLst>
              <a:ext uri="{FF2B5EF4-FFF2-40B4-BE49-F238E27FC236}">
                <a16:creationId xmlns:a16="http://schemas.microsoft.com/office/drawing/2014/main" id="{AEF8D8BA-0E31-41A1-966F-BBE0C1CC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80D1DC8-AA40-45F1-B9C6-89D4EEE0E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7450">
            <a:off x="900113" y="2492375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3111541" y="4420656"/>
            <a:ext cx="4545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2 десятка 9 единиц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04CDB019-80A1-47A9-8D4F-A1226644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63" y="1601644"/>
            <a:ext cx="8131874" cy="2174804"/>
          </a:xfr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16200000">
            <a:off x="2276904" y="2476402"/>
            <a:ext cx="205955" cy="1011360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2590417" y="322403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>
            <a:cxnSpLocks/>
          </p:cNvCxnSpPr>
          <p:nvPr/>
        </p:nvCxnSpPr>
        <p:spPr>
          <a:xfrm flipV="1">
            <a:off x="506063" y="2796188"/>
            <a:ext cx="2144054" cy="47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205469" y="229422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D8BDFDB-11E2-4066-858B-FE75E3F3BB9B}"/>
              </a:ext>
            </a:extLst>
          </p:cNvPr>
          <p:cNvSpPr/>
          <p:nvPr/>
        </p:nvSpPr>
        <p:spPr>
          <a:xfrm>
            <a:off x="1764693" y="3113577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 animBg="1"/>
      <p:bldP spid="3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668124" y="456156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2999727" y="4402185"/>
            <a:ext cx="6204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2 десятка и 10 единиц – </a:t>
            </a:r>
          </a:p>
          <a:p>
            <a:r>
              <a:rPr lang="ru-RU" sz="3600" b="1" dirty="0">
                <a:ln/>
                <a:solidFill>
                  <a:schemeClr val="accent3"/>
                </a:solidFill>
              </a:rPr>
              <a:t>значит 3 десятка 0 единиц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04CDB019-80A1-47A9-8D4F-A1226644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63" y="1601644"/>
            <a:ext cx="8131874" cy="2174804"/>
          </a:xfr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16200000">
            <a:off x="2276904" y="2476402"/>
            <a:ext cx="205955" cy="1011360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2590417" y="322403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>
            <a:cxnSpLocks/>
          </p:cNvCxnSpPr>
          <p:nvPr/>
        </p:nvCxnSpPr>
        <p:spPr>
          <a:xfrm flipV="1">
            <a:off x="3386150" y="2732078"/>
            <a:ext cx="2144054" cy="47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205469" y="229422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D8BDFDB-11E2-4066-858B-FE75E3F3BB9B}"/>
              </a:ext>
            </a:extLst>
          </p:cNvPr>
          <p:cNvSpPr/>
          <p:nvPr/>
        </p:nvSpPr>
        <p:spPr>
          <a:xfrm>
            <a:off x="1764693" y="3113577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A72EB3-4442-4DB6-864E-398CA9952CB0}"/>
              </a:ext>
            </a:extLst>
          </p:cNvPr>
          <p:cNvSpPr/>
          <p:nvPr/>
        </p:nvSpPr>
        <p:spPr>
          <a:xfrm>
            <a:off x="4958138" y="2227381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30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E2B4472-873D-4B9C-A26C-01D7B675C38A}"/>
              </a:ext>
            </a:extLst>
          </p:cNvPr>
          <p:cNvSpPr/>
          <p:nvPr/>
        </p:nvSpPr>
        <p:spPr>
          <a:xfrm>
            <a:off x="3596107" y="319815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30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B1BC975-6F54-4D80-8354-52D0B3F94B23}"/>
              </a:ext>
            </a:extLst>
          </p:cNvPr>
          <p:cNvGrpSpPr/>
          <p:nvPr/>
        </p:nvGrpSpPr>
        <p:grpSpPr>
          <a:xfrm rot="16200000">
            <a:off x="3261461" y="2459105"/>
            <a:ext cx="205955" cy="1011360"/>
            <a:chOff x="-744661" y="1927358"/>
            <a:chExt cx="251871" cy="862382"/>
          </a:xfrm>
        </p:grpSpPr>
        <p:sp>
          <p:nvSpPr>
            <p:cNvPr id="18" name="Правая круглая скобка 17">
              <a:extLst>
                <a:ext uri="{FF2B5EF4-FFF2-40B4-BE49-F238E27FC236}">
                  <a16:creationId xmlns:a16="http://schemas.microsoft.com/office/drawing/2014/main" id="{289606B2-DCA5-49C9-9BC5-3DD9082DE55A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847679B-16C0-43D1-BACC-007747224E2B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48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0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3203516" y="4365170"/>
            <a:ext cx="4807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3 десятка 1 единица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04CDB019-80A1-47A9-8D4F-A1226644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63" y="1575509"/>
            <a:ext cx="8131874" cy="2174804"/>
          </a:xfr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5400000" flipH="1">
            <a:off x="5217992" y="2437539"/>
            <a:ext cx="205955" cy="1011360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2590417" y="322403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>
            <a:cxnSpLocks/>
          </p:cNvCxnSpPr>
          <p:nvPr/>
        </p:nvCxnSpPr>
        <p:spPr>
          <a:xfrm flipV="1">
            <a:off x="6198185" y="2732078"/>
            <a:ext cx="2144054" cy="47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205469" y="229422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29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D8BDFDB-11E2-4066-858B-FE75E3F3BB9B}"/>
              </a:ext>
            </a:extLst>
          </p:cNvPr>
          <p:cNvSpPr/>
          <p:nvPr/>
        </p:nvSpPr>
        <p:spPr>
          <a:xfrm>
            <a:off x="5822385" y="3048193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A72EB3-4442-4DB6-864E-398CA9952CB0}"/>
              </a:ext>
            </a:extLst>
          </p:cNvPr>
          <p:cNvSpPr/>
          <p:nvPr/>
        </p:nvSpPr>
        <p:spPr>
          <a:xfrm>
            <a:off x="7757957" y="2215068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31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E2B4472-873D-4B9C-A26C-01D7B675C38A}"/>
              </a:ext>
            </a:extLst>
          </p:cNvPr>
          <p:cNvSpPr/>
          <p:nvPr/>
        </p:nvSpPr>
        <p:spPr>
          <a:xfrm>
            <a:off x="4497766" y="3171360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31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4E2555-C01E-4231-A10A-9AFE96FF407E}"/>
              </a:ext>
            </a:extLst>
          </p:cNvPr>
          <p:cNvSpPr/>
          <p:nvPr/>
        </p:nvSpPr>
        <p:spPr>
          <a:xfrm>
            <a:off x="4958138" y="2227381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30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F9BFD7-B545-4249-BED6-1E192B1BCF1A}"/>
              </a:ext>
            </a:extLst>
          </p:cNvPr>
          <p:cNvSpPr/>
          <p:nvPr/>
        </p:nvSpPr>
        <p:spPr>
          <a:xfrm>
            <a:off x="5570806" y="3189169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32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FEEE73-4D90-4778-9E12-CF60584939D6}"/>
              </a:ext>
            </a:extLst>
          </p:cNvPr>
          <p:cNvSpPr/>
          <p:nvPr/>
        </p:nvSpPr>
        <p:spPr>
          <a:xfrm>
            <a:off x="3596107" y="3198155"/>
            <a:ext cx="61266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30</a:t>
            </a:r>
            <a:r>
              <a:rPr lang="ru-RU" sz="2400" b="1" cap="none" spc="0" dirty="0">
                <a:ln/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0" grpId="0" animBg="1"/>
      <p:bldP spid="14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>
            <a:extLst>
              <a:ext uri="{FF2B5EF4-FFF2-40B4-BE49-F238E27FC236}">
                <a16:creationId xmlns:a16="http://schemas.microsoft.com/office/drawing/2014/main" id="{AEF8D8BA-0E31-41A1-966F-BBE0C1CC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80D1DC8-AA40-45F1-B9C6-89D4EEE0E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7450">
            <a:off x="900113" y="2492375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97" y="-231929"/>
            <a:ext cx="8229600" cy="1143000"/>
          </a:xfrm>
        </p:spPr>
        <p:txBody>
          <a:bodyPr/>
          <a:lstStyle/>
          <a:p>
            <a:r>
              <a:rPr lang="ru-RU" dirty="0"/>
              <a:t>Работаем с учебником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65704" y="3146532"/>
            <a:ext cx="88308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Отступите 2 клетки вниз. Запишите номер задания. № 300</a:t>
            </a:r>
          </a:p>
        </p:txBody>
      </p:sp>
      <p:pic>
        <p:nvPicPr>
          <p:cNvPr id="36" name="Объект 35">
            <a:extLst>
              <a:ext uri="{FF2B5EF4-FFF2-40B4-BE49-F238E27FC236}">
                <a16:creationId xmlns:a16="http://schemas.microsoft.com/office/drawing/2014/main" id="{2502DCBC-C6F6-4C15-9D51-8245BC34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28" y="691569"/>
            <a:ext cx="5631042" cy="2343483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366305" y="3676931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какой системе счисления ведётся работа?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5576066" y="3991639"/>
            <a:ext cx="3338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В десятичной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с.87 № 300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35E3D9-F6C1-436E-9AE6-82C919874CEB}"/>
              </a:ext>
            </a:extLst>
          </p:cNvPr>
          <p:cNvSpPr/>
          <p:nvPr/>
        </p:nvSpPr>
        <p:spPr>
          <a:xfrm>
            <a:off x="1728780" y="4413527"/>
            <a:ext cx="68671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цифры для записи числа можем использовать?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FFFA848-C242-49B6-9080-3134D24C9487}"/>
              </a:ext>
            </a:extLst>
          </p:cNvPr>
          <p:cNvSpPr/>
          <p:nvPr/>
        </p:nvSpPr>
        <p:spPr>
          <a:xfrm>
            <a:off x="3825477" y="5220925"/>
            <a:ext cx="4929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0  1  2  3 4  5  6  7  8  9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10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97" y="-231929"/>
            <a:ext cx="8229600" cy="1143000"/>
          </a:xfrm>
        </p:spPr>
        <p:txBody>
          <a:bodyPr/>
          <a:lstStyle/>
          <a:p>
            <a:r>
              <a:rPr lang="ru-RU" dirty="0"/>
              <a:t>Работаем с учебником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42509" y="2690195"/>
            <a:ext cx="88308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Отступите 3 клетки, постройте числовую прямую. Пропускайте 4 клетки между числами.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Объект 35">
            <a:extLst>
              <a:ext uri="{FF2B5EF4-FFF2-40B4-BE49-F238E27FC236}">
                <a16:creationId xmlns:a16="http://schemas.microsoft.com/office/drawing/2014/main" id="{2502DCBC-C6F6-4C15-9D51-8245BC34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958"/>
          <a:stretch/>
        </p:blipFill>
        <p:spPr>
          <a:xfrm>
            <a:off x="419328" y="691569"/>
            <a:ext cx="5631042" cy="2039811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42509" y="3552584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Запишите данные числа </a:t>
            </a:r>
            <a:r>
              <a:rPr lang="ru-RU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десятков 6 единиц и </a:t>
            </a:r>
          </a:p>
          <a:p>
            <a:r>
              <a:rPr lang="ru-RU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7 десятков 7 единиц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с.87 № 300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99984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35E3D9-F6C1-436E-9AE6-82C919874CEB}"/>
              </a:ext>
            </a:extLst>
          </p:cNvPr>
          <p:cNvSpPr/>
          <p:nvPr/>
        </p:nvSpPr>
        <p:spPr>
          <a:xfrm>
            <a:off x="202041" y="4414973"/>
            <a:ext cx="6867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числа пропущены? Допишите.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4B573-81AB-4B69-90B5-EAE29C45400C}"/>
              </a:ext>
            </a:extLst>
          </p:cNvPr>
          <p:cNvSpPr/>
          <p:nvPr/>
        </p:nvSpPr>
        <p:spPr>
          <a:xfrm>
            <a:off x="368730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DFB18A-921E-4CB0-A909-515B9420916A}"/>
              </a:ext>
            </a:extLst>
          </p:cNvPr>
          <p:cNvSpPr/>
          <p:nvPr/>
        </p:nvSpPr>
        <p:spPr>
          <a:xfrm>
            <a:off x="4388463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35D486-48E6-45F7-BAD2-5A3C7817CF10}"/>
              </a:ext>
            </a:extLst>
          </p:cNvPr>
          <p:cNvSpPr/>
          <p:nvPr/>
        </p:nvSpPr>
        <p:spPr>
          <a:xfrm>
            <a:off x="5075923" y="1397028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81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8F5EFA-8FC0-4400-B16E-7B9FE6B2C531}"/>
              </a:ext>
            </a:extLst>
          </p:cNvPr>
          <p:cNvSpPr/>
          <p:nvPr/>
        </p:nvSpPr>
        <p:spPr>
          <a:xfrm>
            <a:off x="2277108" y="4860807"/>
            <a:ext cx="63576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Такие числа называются         		</a:t>
            </a:r>
            <a:r>
              <a:rPr lang="ru-RU" sz="3600" b="1" u="sng" dirty="0">
                <a:ln/>
                <a:solidFill>
                  <a:schemeClr val="tx2"/>
                </a:solidFill>
              </a:rPr>
              <a:t>двузначными.</a:t>
            </a:r>
            <a:endParaRPr lang="ru-RU" sz="3600" b="1" u="sng" cap="none" spc="0" dirty="0">
              <a:ln/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04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2" grpId="0" animBg="1"/>
      <p:bldP spid="39" grpId="0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97" y="-231929"/>
            <a:ext cx="8229600" cy="1143000"/>
          </a:xfrm>
        </p:spPr>
        <p:txBody>
          <a:bodyPr/>
          <a:lstStyle/>
          <a:p>
            <a:r>
              <a:rPr lang="ru-RU" dirty="0"/>
              <a:t>Работаем с учебником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156598" y="2730678"/>
            <a:ext cx="88308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Отступите 3 клетки, постройте новую числовую прямую.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Объект 35">
            <a:extLst>
              <a:ext uri="{FF2B5EF4-FFF2-40B4-BE49-F238E27FC236}">
                <a16:creationId xmlns:a16="http://schemas.microsoft.com/office/drawing/2014/main" id="{2502DCBC-C6F6-4C15-9D51-8245BC34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025"/>
          <a:stretch/>
        </p:blipFill>
        <p:spPr>
          <a:xfrm>
            <a:off x="419328" y="691570"/>
            <a:ext cx="5631042" cy="2014816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156598" y="3213650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Запишите данные числа </a:t>
            </a:r>
            <a:r>
              <a:rPr lang="ru-RU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сотни 7 десятков 6 единиц и    	                                3 сотни 7 десятков 7 единиц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с.87 № 300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99984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35E3D9-F6C1-436E-9AE6-82C919874CEB}"/>
              </a:ext>
            </a:extLst>
          </p:cNvPr>
          <p:cNvSpPr/>
          <p:nvPr/>
        </p:nvSpPr>
        <p:spPr>
          <a:xfrm>
            <a:off x="196839" y="4044647"/>
            <a:ext cx="6867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числа пропущены? Допишите.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4B573-81AB-4B69-90B5-EAE29C45400C}"/>
              </a:ext>
            </a:extLst>
          </p:cNvPr>
          <p:cNvSpPr/>
          <p:nvPr/>
        </p:nvSpPr>
        <p:spPr>
          <a:xfrm>
            <a:off x="368730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DFB18A-921E-4CB0-A909-515B9420916A}"/>
              </a:ext>
            </a:extLst>
          </p:cNvPr>
          <p:cNvSpPr/>
          <p:nvPr/>
        </p:nvSpPr>
        <p:spPr>
          <a:xfrm>
            <a:off x="4388463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35D486-48E6-45F7-BAD2-5A3C7817CF10}"/>
              </a:ext>
            </a:extLst>
          </p:cNvPr>
          <p:cNvSpPr/>
          <p:nvPr/>
        </p:nvSpPr>
        <p:spPr>
          <a:xfrm>
            <a:off x="5075923" y="1397028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81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5D35DE-79A9-405E-98C6-BF66A5073EFC}"/>
              </a:ext>
            </a:extLst>
          </p:cNvPr>
          <p:cNvSpPr/>
          <p:nvPr/>
        </p:nvSpPr>
        <p:spPr>
          <a:xfrm>
            <a:off x="2942942" y="1941938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7E95E6-08A0-4191-92CF-F0BB075FB311}"/>
              </a:ext>
            </a:extLst>
          </p:cNvPr>
          <p:cNvSpPr/>
          <p:nvPr/>
        </p:nvSpPr>
        <p:spPr>
          <a:xfrm>
            <a:off x="3630402" y="1901441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798247-5CE6-4CA6-842B-3FB3994903A3}"/>
              </a:ext>
            </a:extLst>
          </p:cNvPr>
          <p:cNvSpPr/>
          <p:nvPr/>
        </p:nvSpPr>
        <p:spPr>
          <a:xfrm>
            <a:off x="4331587" y="1901441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380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5A7324-C52B-4307-A797-F6CFB46A8E36}"/>
              </a:ext>
            </a:extLst>
          </p:cNvPr>
          <p:cNvSpPr/>
          <p:nvPr/>
        </p:nvSpPr>
        <p:spPr>
          <a:xfrm>
            <a:off x="5020419" y="1913852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381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43DDC8-0CC1-438F-9470-E12D156A6823}"/>
              </a:ext>
            </a:extLst>
          </p:cNvPr>
          <p:cNvSpPr/>
          <p:nvPr/>
        </p:nvSpPr>
        <p:spPr>
          <a:xfrm>
            <a:off x="2080036" y="4506312"/>
            <a:ext cx="63576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Такие числа называются         		</a:t>
            </a:r>
            <a:r>
              <a:rPr lang="ru-RU" sz="3600" b="1" u="sng" dirty="0">
                <a:ln/>
                <a:solidFill>
                  <a:schemeClr val="tx2"/>
                </a:solidFill>
              </a:rPr>
              <a:t>трёхзначными.</a:t>
            </a:r>
            <a:endParaRPr lang="ru-RU" sz="3600" b="1" u="sng" cap="none" spc="0" dirty="0">
              <a:ln/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03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9" grpId="0"/>
      <p:bldP spid="16" grpId="0" animBg="1"/>
      <p:bldP spid="18" grpId="0" animBg="1"/>
      <p:bldP spid="19" grpId="0" animBg="1"/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97" y="-231929"/>
            <a:ext cx="8229600" cy="1143000"/>
          </a:xfrm>
        </p:spPr>
        <p:txBody>
          <a:bodyPr/>
          <a:lstStyle/>
          <a:p>
            <a:r>
              <a:rPr lang="ru-RU" dirty="0"/>
              <a:t>Работаем с учебником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251865" y="2796996"/>
            <a:ext cx="88308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Отступите 3 клетки, постройте новую числовую прямую.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Объект 35">
            <a:extLst>
              <a:ext uri="{FF2B5EF4-FFF2-40B4-BE49-F238E27FC236}">
                <a16:creationId xmlns:a16="http://schemas.microsoft.com/office/drawing/2014/main" id="{2502DCBC-C6F6-4C15-9D51-8245BC34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79"/>
          <a:stretch/>
        </p:blipFill>
        <p:spPr>
          <a:xfrm>
            <a:off x="419328" y="691570"/>
            <a:ext cx="5631042" cy="2072138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273663" y="3231849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Запишите данные числа </a:t>
            </a:r>
          </a:p>
          <a:p>
            <a:r>
              <a:rPr lang="ru-RU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4 тысячи 3 сотни 7 десятков 6 единиц и </a:t>
            </a:r>
          </a:p>
          <a:p>
            <a:r>
              <a:rPr lang="ru-RU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4 тысячи 3 сотни 7 десятков 7 единиц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с.87 № 300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D65935A-95BB-4A7A-810A-06729E61750B}"/>
              </a:ext>
            </a:extLst>
          </p:cNvPr>
          <p:cNvSpPr/>
          <p:nvPr/>
        </p:nvSpPr>
        <p:spPr>
          <a:xfrm>
            <a:off x="299984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35E3D9-F6C1-436E-9AE6-82C919874CEB}"/>
              </a:ext>
            </a:extLst>
          </p:cNvPr>
          <p:cNvSpPr/>
          <p:nvPr/>
        </p:nvSpPr>
        <p:spPr>
          <a:xfrm>
            <a:off x="251865" y="4492254"/>
            <a:ext cx="6867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числа пропущены? Допишите.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4B573-81AB-4B69-90B5-EAE29C45400C}"/>
              </a:ext>
            </a:extLst>
          </p:cNvPr>
          <p:cNvSpPr/>
          <p:nvPr/>
        </p:nvSpPr>
        <p:spPr>
          <a:xfrm>
            <a:off x="3687309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DFB18A-921E-4CB0-A909-515B9420916A}"/>
              </a:ext>
            </a:extLst>
          </p:cNvPr>
          <p:cNvSpPr/>
          <p:nvPr/>
        </p:nvSpPr>
        <p:spPr>
          <a:xfrm>
            <a:off x="4388463" y="140625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35D486-48E6-45F7-BAD2-5A3C7817CF10}"/>
              </a:ext>
            </a:extLst>
          </p:cNvPr>
          <p:cNvSpPr/>
          <p:nvPr/>
        </p:nvSpPr>
        <p:spPr>
          <a:xfrm>
            <a:off x="5075923" y="1397028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/>
                <a:effectLst/>
              </a:rPr>
              <a:t>81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5D35DE-79A9-405E-98C6-BF66A5073EFC}"/>
              </a:ext>
            </a:extLst>
          </p:cNvPr>
          <p:cNvSpPr/>
          <p:nvPr/>
        </p:nvSpPr>
        <p:spPr>
          <a:xfrm>
            <a:off x="2942942" y="1903613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7E95E6-08A0-4191-92CF-F0BB075FB311}"/>
              </a:ext>
            </a:extLst>
          </p:cNvPr>
          <p:cNvSpPr/>
          <p:nvPr/>
        </p:nvSpPr>
        <p:spPr>
          <a:xfrm>
            <a:off x="3630402" y="1900753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798247-5CE6-4CA6-842B-3FB3994903A3}"/>
              </a:ext>
            </a:extLst>
          </p:cNvPr>
          <p:cNvSpPr/>
          <p:nvPr/>
        </p:nvSpPr>
        <p:spPr>
          <a:xfrm>
            <a:off x="4331587" y="1901441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380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5A7324-C52B-4307-A797-F6CFB46A8E36}"/>
              </a:ext>
            </a:extLst>
          </p:cNvPr>
          <p:cNvSpPr/>
          <p:nvPr/>
        </p:nvSpPr>
        <p:spPr>
          <a:xfrm>
            <a:off x="5020419" y="1913852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381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1A404B-88A4-4EAD-80A5-08368EAD40F0}"/>
              </a:ext>
            </a:extLst>
          </p:cNvPr>
          <p:cNvSpPr/>
          <p:nvPr/>
        </p:nvSpPr>
        <p:spPr>
          <a:xfrm>
            <a:off x="2968347" y="2447998"/>
            <a:ext cx="69762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4378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F0E6974-E3BF-4FC3-B521-D941BA22DB2B}"/>
              </a:ext>
            </a:extLst>
          </p:cNvPr>
          <p:cNvSpPr/>
          <p:nvPr/>
        </p:nvSpPr>
        <p:spPr>
          <a:xfrm>
            <a:off x="3630403" y="2425154"/>
            <a:ext cx="69762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4379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72C13C-69E3-4B68-BC6E-CEEC10D6A853}"/>
              </a:ext>
            </a:extLst>
          </p:cNvPr>
          <p:cNvSpPr/>
          <p:nvPr/>
        </p:nvSpPr>
        <p:spPr>
          <a:xfrm>
            <a:off x="4187135" y="2447998"/>
            <a:ext cx="69762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4380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CF02F8-6B11-4CAB-90AE-E38C7E4AEF25}"/>
              </a:ext>
            </a:extLst>
          </p:cNvPr>
          <p:cNvSpPr/>
          <p:nvPr/>
        </p:nvSpPr>
        <p:spPr>
          <a:xfrm>
            <a:off x="4905203" y="2399809"/>
            <a:ext cx="69762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</a:rPr>
              <a:t>4381</a:t>
            </a:r>
            <a:r>
              <a:rPr lang="ru-RU" sz="1600" b="1" cap="none" spc="0" dirty="0">
                <a:ln/>
                <a:effectLst/>
              </a:rPr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942B49-1AD0-45CA-8C16-0A6A901D89A1}"/>
              </a:ext>
            </a:extLst>
          </p:cNvPr>
          <p:cNvSpPr/>
          <p:nvPr/>
        </p:nvSpPr>
        <p:spPr>
          <a:xfrm>
            <a:off x="2075178" y="4796511"/>
            <a:ext cx="63576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Такие числа называются         		</a:t>
            </a:r>
            <a:r>
              <a:rPr lang="ru-RU" sz="3600" b="1" u="sng" dirty="0">
                <a:ln/>
                <a:solidFill>
                  <a:schemeClr val="tx2"/>
                </a:solidFill>
              </a:rPr>
              <a:t>четырёхзначными.</a:t>
            </a:r>
            <a:endParaRPr lang="ru-RU" sz="3600" b="1" u="sng" cap="none" spc="0" dirty="0">
              <a:ln/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9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9" grpId="0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FA2D6-8B83-4124-BF9C-86061254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Отдохнём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74A11E-F872-4C31-B745-7A3C21878523}"/>
              </a:ext>
            </a:extLst>
          </p:cNvPr>
          <p:cNvSpPr txBox="1">
            <a:spLocks/>
          </p:cNvSpPr>
          <p:nvPr/>
        </p:nvSpPr>
        <p:spPr bwMode="auto">
          <a:xfrm>
            <a:off x="457200" y="19930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i="1" dirty="0">
                <a:solidFill>
                  <a:schemeClr val="tx2"/>
                </a:solidFill>
              </a:rPr>
              <a:t>Ребята, встаньте и приготовьтесь выполнять движения  вместе со снеговиком. </a:t>
            </a:r>
          </a:p>
        </p:txBody>
      </p:sp>
    </p:spTree>
    <p:extLst>
      <p:ext uri="{BB962C8B-B14F-4D97-AF65-F5344CB8AC3E}">
        <p14:creationId xmlns:p14="http://schemas.microsoft.com/office/powerpoint/2010/main" val="72289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67C13-FD00-4370-BB6D-ABC780C6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A1EA4-5E3A-404B-BC41-24AB8AF7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6485D-6BEA-4510-9153-FCACB3E7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9D946-4C03-497E-813B-AEAACDA2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Физминутка</a:t>
            </a:r>
          </a:p>
        </p:txBody>
      </p:sp>
    </p:spTree>
    <p:extLst>
      <p:ext uri="{BB962C8B-B14F-4D97-AF65-F5344CB8AC3E}">
        <p14:creationId xmlns:p14="http://schemas.microsoft.com/office/powerpoint/2010/main" val="319753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6AC8-606A-4E71-B066-6BEE2E6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EF8767-FE61-4CF3-BBEB-7E97E1E86F6B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с.88 № 304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6CBDE-4818-45C5-83CB-67CFA752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4" y="1236948"/>
            <a:ext cx="7894590" cy="11854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BB8F4E-29EE-4ED7-8133-FE8A93EA7450}"/>
              </a:ext>
            </a:extLst>
          </p:cNvPr>
          <p:cNvSpPr/>
          <p:nvPr/>
        </p:nvSpPr>
        <p:spPr>
          <a:xfrm>
            <a:off x="439043" y="2598003"/>
            <a:ext cx="776317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/>
                <a:solidFill>
                  <a:schemeClr val="tx2"/>
                </a:solidFill>
              </a:rPr>
              <a:t>Вспомним!</a:t>
            </a:r>
          </a:p>
          <a:p>
            <a:pPr>
              <a:defRPr/>
            </a:pPr>
            <a:r>
              <a:rPr lang="ru-RU" sz="2400" b="1" dirty="0">
                <a:ln/>
                <a:solidFill>
                  <a:srgbClr val="C00000"/>
                </a:solidFill>
              </a:rPr>
              <a:t>		</a:t>
            </a:r>
            <a:r>
              <a:rPr lang="ru-RU" sz="2400" b="1" u="sng" dirty="0">
                <a:ln/>
                <a:solidFill>
                  <a:srgbClr val="C00000"/>
                </a:solidFill>
              </a:rPr>
              <a:t>Периметр многоугольника </a:t>
            </a:r>
            <a:r>
              <a:rPr lang="ru-RU" sz="2400" b="1" dirty="0">
                <a:ln/>
                <a:solidFill>
                  <a:schemeClr val="accent1">
                    <a:lumMod val="75000"/>
                  </a:schemeClr>
                </a:solidFill>
              </a:rPr>
              <a:t>– это 			длина его границы.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90601-AB05-434F-A2CB-D6837AEEEDD5}"/>
              </a:ext>
            </a:extLst>
          </p:cNvPr>
          <p:cNvSpPr/>
          <p:nvPr/>
        </p:nvSpPr>
        <p:spPr>
          <a:xfrm>
            <a:off x="439043" y="3798332"/>
            <a:ext cx="847873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Периметр в математике  обозначают буквой </a:t>
            </a:r>
            <a:r>
              <a:rPr lang="ru-RU" sz="3200" b="1" dirty="0">
                <a:ln/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7E7A17-201A-4E36-8453-99BF83586A54}"/>
              </a:ext>
            </a:extLst>
          </p:cNvPr>
          <p:cNvSpPr/>
          <p:nvPr/>
        </p:nvSpPr>
        <p:spPr>
          <a:xfrm>
            <a:off x="439043" y="4515674"/>
            <a:ext cx="88308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Отступите 3 клетки, запишите номер задания.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6AC8-606A-4E71-B066-6BEE2E6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EF8767-FE61-4CF3-BBEB-7E97E1E86F6B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с.88 № 304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6CBDE-4818-45C5-83CB-67CFA752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4" y="1236948"/>
            <a:ext cx="7894590" cy="11854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90601-AB05-434F-A2CB-D6837AEEEDD5}"/>
              </a:ext>
            </a:extLst>
          </p:cNvPr>
          <p:cNvSpPr/>
          <p:nvPr/>
        </p:nvSpPr>
        <p:spPr>
          <a:xfrm>
            <a:off x="439043" y="2674268"/>
            <a:ext cx="727038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Какой меркой измеряли длину сторон?</a:t>
            </a:r>
            <a:endParaRPr lang="ru-RU" sz="32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7E7A17-201A-4E36-8453-99BF83586A54}"/>
              </a:ext>
            </a:extLst>
          </p:cNvPr>
          <p:cNvSpPr/>
          <p:nvPr/>
        </p:nvSpPr>
        <p:spPr>
          <a:xfrm>
            <a:off x="570454" y="3633482"/>
            <a:ext cx="84804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Запишите выражение, с помощью которого найдём периметр нашего многоугольника. Вычислите удобным способом.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587D7A-BD8C-4AD9-8B5C-285CCAB93824}"/>
              </a:ext>
            </a:extLst>
          </p:cNvPr>
          <p:cNvSpPr/>
          <p:nvPr/>
        </p:nvSpPr>
        <p:spPr>
          <a:xfrm>
            <a:off x="5588535" y="3061542"/>
            <a:ext cx="3019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дециметром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C7D6A0-B65F-4F6E-8EBA-8CD65329D444}"/>
              </a:ext>
            </a:extLst>
          </p:cNvPr>
          <p:cNvSpPr/>
          <p:nvPr/>
        </p:nvSpPr>
        <p:spPr>
          <a:xfrm>
            <a:off x="1187260" y="4746585"/>
            <a:ext cx="7386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=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1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6AC8-606A-4E71-B066-6BEE2E6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EF8767-FE61-4CF3-BBEB-7E97E1E86F6B}"/>
              </a:ext>
            </a:extLst>
          </p:cNvPr>
          <p:cNvSpPr/>
          <p:nvPr/>
        </p:nvSpPr>
        <p:spPr>
          <a:xfrm>
            <a:off x="7245113" y="206675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с.88 № 304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6CBDE-4818-45C5-83CB-67CFA752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4" y="1236948"/>
            <a:ext cx="7894590" cy="11854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422B28-7619-4F69-8629-ABF33006BFFF}"/>
              </a:ext>
            </a:extLst>
          </p:cNvPr>
          <p:cNvSpPr/>
          <p:nvPr/>
        </p:nvSpPr>
        <p:spPr>
          <a:xfrm>
            <a:off x="752921" y="3020198"/>
            <a:ext cx="6376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 = 6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+ 5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+ 3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+ 7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+ 4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авая круглая скобка 11">
            <a:extLst>
              <a:ext uri="{FF2B5EF4-FFF2-40B4-BE49-F238E27FC236}">
                <a16:creationId xmlns:a16="http://schemas.microsoft.com/office/drawing/2014/main" id="{39B134EB-ACF7-4842-A9A3-84D430D94868}"/>
              </a:ext>
            </a:extLst>
          </p:cNvPr>
          <p:cNvSpPr/>
          <p:nvPr/>
        </p:nvSpPr>
        <p:spPr>
          <a:xfrm rot="5400000" flipH="1" flipV="1">
            <a:off x="3936788" y="733287"/>
            <a:ext cx="292367" cy="4487407"/>
          </a:xfrm>
          <a:prstGeom prst="rightBracket">
            <a:avLst>
              <a:gd name="adj" fmla="val 6931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круглая скобка 13">
            <a:extLst>
              <a:ext uri="{FF2B5EF4-FFF2-40B4-BE49-F238E27FC236}">
                <a16:creationId xmlns:a16="http://schemas.microsoft.com/office/drawing/2014/main" id="{BCA965C9-2571-4EDF-AED5-37ABC552E090}"/>
              </a:ext>
            </a:extLst>
          </p:cNvPr>
          <p:cNvSpPr/>
          <p:nvPr/>
        </p:nvSpPr>
        <p:spPr>
          <a:xfrm rot="5400000" flipH="1" flipV="1">
            <a:off x="4738727" y="2383747"/>
            <a:ext cx="292366" cy="1337628"/>
          </a:xfrm>
          <a:prstGeom prst="rightBracket">
            <a:avLst>
              <a:gd name="adj" fmla="val 6931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12994C-63CC-4FF1-9080-6D5D3BE85513}"/>
              </a:ext>
            </a:extLst>
          </p:cNvPr>
          <p:cNvSpPr/>
          <p:nvPr/>
        </p:nvSpPr>
        <p:spPr>
          <a:xfrm>
            <a:off x="6917366" y="3052561"/>
            <a:ext cx="16736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25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3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>
            <a:extLst>
              <a:ext uri="{FF2B5EF4-FFF2-40B4-BE49-F238E27FC236}">
                <a16:creationId xmlns:a16="http://schemas.microsoft.com/office/drawing/2014/main" id="{AEF8D8BA-0E31-41A1-966F-BBE0C1CC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80D1DC8-AA40-45F1-B9C6-89D4EEE0E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7450">
            <a:off x="900113" y="2492375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5108C-2C7B-455C-991B-2D9C5C99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Самостоятельная работа.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CED472-3FF6-4AFA-940C-83B9CFFDFE2B}"/>
              </a:ext>
            </a:extLst>
          </p:cNvPr>
          <p:cNvSpPr/>
          <p:nvPr/>
        </p:nvSpPr>
        <p:spPr>
          <a:xfrm>
            <a:off x="6516879" y="1217583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с.88 № 301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F923C-2986-4825-8FA9-B67A0ACC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0" y="1828369"/>
            <a:ext cx="3642834" cy="17451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0F04EB-D6DD-45BC-A96F-D4B3191CF005}"/>
              </a:ext>
            </a:extLst>
          </p:cNvPr>
          <p:cNvSpPr/>
          <p:nvPr/>
        </p:nvSpPr>
        <p:spPr>
          <a:xfrm>
            <a:off x="570454" y="3633482"/>
            <a:ext cx="84804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Запишите в тетради номер задания. Допишите пропущенные числа.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6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479FA-3252-4AE3-8C83-DCE5ED5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62F76-EA93-43FC-9188-12E292EA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8" y="5657"/>
            <a:ext cx="9074402" cy="68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A8E895F-7905-4052-8924-69485519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6250" l="10000" r="90761">
                        <a14:foregroundMark x1="40870" y1="6375" x2="47500" y2="38250"/>
                        <a14:foregroundMark x1="27717" y1="14750" x2="37500" y2="37625"/>
                        <a14:foregroundMark x1="37500" y1="37625" x2="43696" y2="42750"/>
                        <a14:foregroundMark x1="43696" y1="42750" x2="43913" y2="42750"/>
                        <a14:foregroundMark x1="16522" y1="25125" x2="49348" y2="42125"/>
                        <a14:foregroundMark x1="13261" y1="34500" x2="49674" y2="46000"/>
                        <a14:foregroundMark x1="49674" y1="46000" x2="50652" y2="46000"/>
                        <a14:foregroundMark x1="11087" y1="47000" x2="35978" y2="48375"/>
                        <a14:foregroundMark x1="35978" y1="48375" x2="56739" y2="48125"/>
                        <a14:foregroundMark x1="56739" y1="48125" x2="56848" y2="48000"/>
                        <a14:foregroundMark x1="45109" y1="92000" x2="70326" y2="52875"/>
                        <a14:foregroundMark x1="70326" y1="52875" x2="70000" y2="53125"/>
                        <a14:foregroundMark x1="61848" y1="6125" x2="54457" y2="40125"/>
                        <a14:foregroundMark x1="54457" y1="40125" x2="54457" y2="40125"/>
                        <a14:foregroundMark x1="88478" y1="35750" x2="89674" y2="40500"/>
                        <a14:foregroundMark x1="90435" y1="48125" x2="90761" y2="50125"/>
                        <a14:foregroundMark x1="49891" y1="5625" x2="53261" y2="3750"/>
                        <a14:foregroundMark x1="60326" y1="3875" x2="60326" y2="3875"/>
                        <a14:foregroundMark x1="44674" y1="76375" x2="44348" y2="96250"/>
                        <a14:backgroundMark x1="36304" y1="17250" x2="38478" y2="21375"/>
                        <a14:backgroundMark x1="28370" y1="26250" x2="28370" y2="26250"/>
                        <a14:backgroundMark x1="11413" y1="42250" x2="18804" y2="43500"/>
                        <a14:backgroundMark x1="18804" y1="43500" x2="12609" y2="39875"/>
                        <a14:backgroundMark x1="12609" y1="39875" x2="12500" y2="39750"/>
                        <a14:backgroundMark x1="9674" y1="44125" x2="15652" y2="42750"/>
                        <a14:backgroundMark x1="15652" y1="42750" x2="15652" y2="42750"/>
                        <a14:backgroundMark x1="17391" y1="55625" x2="23913" y2="55500"/>
                        <a14:backgroundMark x1="23913" y1="55500" x2="13370" y2="59500"/>
                        <a14:backgroundMark x1="22391" y1="79500" x2="27609" y2="75500"/>
                        <a14:backgroundMark x1="27609" y1="75500" x2="23370" y2="81500"/>
                        <a14:backgroundMark x1="27609" y1="75625" x2="31413" y2="72375"/>
                        <a14:backgroundMark x1="43614" y1="76352" x2="43804" y2="74750"/>
                        <a14:backgroundMark x1="43804" y1="74750" x2="43940" y2="76359"/>
                        <a14:backgroundMark x1="49674" y1="95125" x2="51304" y2="87500"/>
                        <a14:backgroundMark x1="51304" y1="87500" x2="53696" y2="9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49" y="4445392"/>
            <a:ext cx="2617292" cy="2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B42889-A505-416D-9373-5511DC67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6250" l="10000" r="90761">
                        <a14:foregroundMark x1="40870" y1="6375" x2="47500" y2="38250"/>
                        <a14:foregroundMark x1="27717" y1="14750" x2="37500" y2="37625"/>
                        <a14:foregroundMark x1="37500" y1="37625" x2="43696" y2="42750"/>
                        <a14:foregroundMark x1="43696" y1="42750" x2="43913" y2="42750"/>
                        <a14:foregroundMark x1="16522" y1="25125" x2="49348" y2="42125"/>
                        <a14:foregroundMark x1="13261" y1="34500" x2="49674" y2="46000"/>
                        <a14:foregroundMark x1="49674" y1="46000" x2="50652" y2="46000"/>
                        <a14:foregroundMark x1="11087" y1="47000" x2="35978" y2="48375"/>
                        <a14:foregroundMark x1="35978" y1="48375" x2="56739" y2="48125"/>
                        <a14:foregroundMark x1="56739" y1="48125" x2="56848" y2="48000"/>
                        <a14:foregroundMark x1="45109" y1="92000" x2="70326" y2="52875"/>
                        <a14:foregroundMark x1="70326" y1="52875" x2="70000" y2="53125"/>
                        <a14:foregroundMark x1="61848" y1="6125" x2="54457" y2="40125"/>
                        <a14:foregroundMark x1="54457" y1="40125" x2="54457" y2="40125"/>
                        <a14:foregroundMark x1="88478" y1="35750" x2="89674" y2="40500"/>
                        <a14:foregroundMark x1="90435" y1="48125" x2="90761" y2="50125"/>
                        <a14:foregroundMark x1="49891" y1="5625" x2="53261" y2="3750"/>
                        <a14:foregroundMark x1="60326" y1="3875" x2="60326" y2="3875"/>
                        <a14:foregroundMark x1="44674" y1="76375" x2="44348" y2="96250"/>
                        <a14:backgroundMark x1="36304" y1="17250" x2="38478" y2="21375"/>
                        <a14:backgroundMark x1="28370" y1="26250" x2="28370" y2="26250"/>
                        <a14:backgroundMark x1="11413" y1="42250" x2="18804" y2="43500"/>
                        <a14:backgroundMark x1="18804" y1="43500" x2="12609" y2="39875"/>
                        <a14:backgroundMark x1="12609" y1="39875" x2="12500" y2="39750"/>
                        <a14:backgroundMark x1="9674" y1="44125" x2="15652" y2="42750"/>
                        <a14:backgroundMark x1="15652" y1="42750" x2="15652" y2="42750"/>
                        <a14:backgroundMark x1="17391" y1="55625" x2="23913" y2="55500"/>
                        <a14:backgroundMark x1="23913" y1="55500" x2="13370" y2="59500"/>
                        <a14:backgroundMark x1="22391" y1="79500" x2="27609" y2="75500"/>
                        <a14:backgroundMark x1="27609" y1="75500" x2="23370" y2="81500"/>
                        <a14:backgroundMark x1="27609" y1="75625" x2="31413" y2="72375"/>
                        <a14:backgroundMark x1="43614" y1="76352" x2="43804" y2="74750"/>
                        <a14:backgroundMark x1="43804" y1="74750" x2="43940" y2="76359"/>
                        <a14:backgroundMark x1="49674" y1="95125" x2="51304" y2="87500"/>
                        <a14:backgroundMark x1="51304" y1="87500" x2="53696" y2="9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9420"/>
            <a:ext cx="2617292" cy="2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CAC2B2-2B54-46D4-B984-1C1A7E0F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6250" l="10000" r="90761">
                        <a14:foregroundMark x1="40870" y1="6375" x2="47500" y2="38250"/>
                        <a14:foregroundMark x1="27717" y1="14750" x2="37500" y2="37625"/>
                        <a14:foregroundMark x1="37500" y1="37625" x2="43696" y2="42750"/>
                        <a14:foregroundMark x1="43696" y1="42750" x2="43913" y2="42750"/>
                        <a14:foregroundMark x1="16522" y1="25125" x2="49348" y2="42125"/>
                        <a14:foregroundMark x1="13261" y1="34500" x2="49674" y2="46000"/>
                        <a14:foregroundMark x1="49674" y1="46000" x2="50652" y2="46000"/>
                        <a14:foregroundMark x1="11087" y1="47000" x2="35978" y2="48375"/>
                        <a14:foregroundMark x1="35978" y1="48375" x2="56739" y2="48125"/>
                        <a14:foregroundMark x1="56739" y1="48125" x2="56848" y2="48000"/>
                        <a14:foregroundMark x1="45109" y1="92000" x2="70326" y2="52875"/>
                        <a14:foregroundMark x1="70326" y1="52875" x2="70000" y2="53125"/>
                        <a14:foregroundMark x1="61848" y1="6125" x2="54457" y2="40125"/>
                        <a14:foregroundMark x1="54457" y1="40125" x2="54457" y2="40125"/>
                        <a14:foregroundMark x1="88478" y1="35750" x2="89674" y2="40500"/>
                        <a14:foregroundMark x1="90435" y1="48125" x2="90761" y2="50125"/>
                        <a14:foregroundMark x1="49891" y1="5625" x2="53261" y2="3750"/>
                        <a14:foregroundMark x1="60326" y1="3875" x2="60326" y2="3875"/>
                        <a14:foregroundMark x1="44674" y1="76375" x2="44348" y2="96250"/>
                        <a14:backgroundMark x1="36304" y1="17250" x2="38478" y2="21375"/>
                        <a14:backgroundMark x1="28370" y1="26250" x2="28370" y2="26250"/>
                        <a14:backgroundMark x1="11413" y1="42250" x2="18804" y2="43500"/>
                        <a14:backgroundMark x1="18804" y1="43500" x2="12609" y2="39875"/>
                        <a14:backgroundMark x1="12609" y1="39875" x2="12500" y2="39750"/>
                        <a14:backgroundMark x1="9674" y1="44125" x2="15652" y2="42750"/>
                        <a14:backgroundMark x1="15652" y1="42750" x2="15652" y2="42750"/>
                        <a14:backgroundMark x1="17391" y1="55625" x2="23913" y2="55500"/>
                        <a14:backgroundMark x1="23913" y1="55500" x2="13370" y2="59500"/>
                        <a14:backgroundMark x1="22391" y1="79500" x2="27609" y2="75500"/>
                        <a14:backgroundMark x1="27609" y1="75500" x2="23370" y2="81500"/>
                        <a14:backgroundMark x1="27609" y1="75625" x2="31413" y2="72375"/>
                        <a14:backgroundMark x1="43614" y1="76352" x2="43804" y2="74750"/>
                        <a14:backgroundMark x1="43804" y1="74750" x2="43940" y2="76359"/>
                        <a14:backgroundMark x1="49674" y1="95125" x2="51304" y2="87500"/>
                        <a14:backgroundMark x1="51304" y1="87500" x2="53696" y2="9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92" y="2544499"/>
            <a:ext cx="2617292" cy="2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E048F-8D93-4623-8F38-EF45208A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Запишите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43E3-B498-407F-BE4B-095098A0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299"/>
            <a:ext cx="8229600" cy="126893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10 декабря. </a:t>
            </a:r>
          </a:p>
          <a:p>
            <a:pPr marL="0" indent="0" algn="ctr">
              <a:buNone/>
            </a:pPr>
            <a:r>
              <a:rPr lang="ru-RU" i="1" dirty="0"/>
              <a:t>Классная работа.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C296E4-0BB6-4BF2-AA1B-8B67C989D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548" r="61661" b="54550"/>
          <a:stretch/>
        </p:blipFill>
        <p:spPr bwMode="auto">
          <a:xfrm>
            <a:off x="2861203" y="3074003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50064-BC9B-4BC4-BE20-268F457FB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548" r="61661" b="54550"/>
          <a:stretch/>
        </p:blipFill>
        <p:spPr bwMode="auto">
          <a:xfrm>
            <a:off x="4842403" y="3074002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404B088-5989-4C4B-99A8-F67AB253D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50407" r="42404" b="7691"/>
          <a:stretch/>
        </p:blipFill>
        <p:spPr bwMode="auto">
          <a:xfrm>
            <a:off x="2861203" y="4786907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3234C2E-38C7-4877-B5EE-7377E6357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50407" r="42404" b="7691"/>
          <a:stretch/>
        </p:blipFill>
        <p:spPr bwMode="auto">
          <a:xfrm>
            <a:off x="4842403" y="4829798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784020" y="3651766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Давайте вспомним, куда мы «шагаем» по числовой прямой, если прибавляем?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7DBF04-62FE-4FC8-83DD-7691781E976B}"/>
              </a:ext>
            </a:extLst>
          </p:cNvPr>
          <p:cNvSpPr/>
          <p:nvPr/>
        </p:nvSpPr>
        <p:spPr>
          <a:xfrm>
            <a:off x="5714981" y="3936489"/>
            <a:ext cx="1973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</a:rPr>
              <a:t>вправо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уда мы «шагаем» по числовой прямой, если вычитаем?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5854922" y="4898064"/>
            <a:ext cx="1694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</a:rPr>
              <a:t>влево </a:t>
            </a:r>
          </a:p>
        </p:txBody>
      </p:sp>
    </p:spTree>
    <p:extLst>
      <p:ext uri="{BB962C8B-B14F-4D97-AF65-F5344CB8AC3E}">
        <p14:creationId xmlns:p14="http://schemas.microsoft.com/office/powerpoint/2010/main" val="1976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723790" y="3797989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какой системе счисления работаем?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7DBF04-62FE-4FC8-83DD-7691781E976B}"/>
              </a:ext>
            </a:extLst>
          </p:cNvPr>
          <p:cNvSpPr/>
          <p:nvPr/>
        </p:nvSpPr>
        <p:spPr>
          <a:xfrm>
            <a:off x="4836373" y="4113232"/>
            <a:ext cx="3731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</a:rPr>
              <a:t>В четверичной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678956" y="4574897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цифры можно использовать в данной системе?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4935143" y="4969245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0 1 2 3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83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3483954" y="4839202"/>
            <a:ext cx="59611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</a:rPr>
              <a:t>Один три в четверичной системе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A447C12-4434-462C-98DA-7A042466EF78}"/>
              </a:ext>
            </a:extLst>
          </p:cNvPr>
          <p:cNvSpPr/>
          <p:nvPr/>
        </p:nvSpPr>
        <p:spPr>
          <a:xfrm>
            <a:off x="4637705" y="3106177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16200000">
            <a:off x="4838925" y="2741107"/>
            <a:ext cx="169739" cy="435297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3241186" y="175398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13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DD44F99-B306-44A6-80D7-6CA7930FEBDE}"/>
              </a:ext>
            </a:extLst>
          </p:cNvPr>
          <p:cNvCxnSpPr/>
          <p:nvPr/>
        </p:nvCxnSpPr>
        <p:spPr>
          <a:xfrm flipV="1">
            <a:off x="1757619" y="2111127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3241187" y="4775224"/>
            <a:ext cx="58317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</a:rPr>
              <a:t>Два ноль в четверичной системе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A447C12-4434-462C-98DA-7A042466EF78}"/>
              </a:ext>
            </a:extLst>
          </p:cNvPr>
          <p:cNvSpPr/>
          <p:nvPr/>
        </p:nvSpPr>
        <p:spPr>
          <a:xfrm>
            <a:off x="5081538" y="3114839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16200000">
            <a:off x="5269071" y="2766088"/>
            <a:ext cx="169739" cy="435297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3241186" y="175398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13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DD44F99-B306-44A6-80D7-6CA7930FEBDE}"/>
              </a:ext>
            </a:extLst>
          </p:cNvPr>
          <p:cNvCxnSpPr/>
          <p:nvPr/>
        </p:nvCxnSpPr>
        <p:spPr>
          <a:xfrm flipV="1">
            <a:off x="1757619" y="2100146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800E70-D13E-447B-9FBB-A38900F6D56E}"/>
              </a:ext>
            </a:extLst>
          </p:cNvPr>
          <p:cNvSpPr/>
          <p:nvPr/>
        </p:nvSpPr>
        <p:spPr>
          <a:xfrm>
            <a:off x="3300504" y="2159571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20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/>
          <p:nvPr/>
        </p:nvCxnSpPr>
        <p:spPr>
          <a:xfrm flipV="1">
            <a:off x="1757619" y="2573131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A447C12-4434-462C-98DA-7A042466EF78}"/>
              </a:ext>
            </a:extLst>
          </p:cNvPr>
          <p:cNvSpPr/>
          <p:nvPr/>
        </p:nvSpPr>
        <p:spPr>
          <a:xfrm>
            <a:off x="5451989" y="3085060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5400000" flipH="1">
            <a:off x="5241142" y="2782541"/>
            <a:ext cx="169739" cy="435297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3241186" y="175398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13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DD44F99-B306-44A6-80D7-6CA7930FEBDE}"/>
              </a:ext>
            </a:extLst>
          </p:cNvPr>
          <p:cNvCxnSpPr/>
          <p:nvPr/>
        </p:nvCxnSpPr>
        <p:spPr>
          <a:xfrm flipV="1">
            <a:off x="1757619" y="2100146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800E70-D13E-447B-9FBB-A38900F6D56E}"/>
              </a:ext>
            </a:extLst>
          </p:cNvPr>
          <p:cNvSpPr/>
          <p:nvPr/>
        </p:nvSpPr>
        <p:spPr>
          <a:xfrm>
            <a:off x="3300504" y="2159571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20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/>
          <p:nvPr/>
        </p:nvCxnSpPr>
        <p:spPr>
          <a:xfrm flipV="1">
            <a:off x="1757619" y="2573131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DA02E77-2A76-4CD2-8288-55FB79E10034}"/>
              </a:ext>
            </a:extLst>
          </p:cNvPr>
          <p:cNvCxnSpPr/>
          <p:nvPr/>
        </p:nvCxnSpPr>
        <p:spPr>
          <a:xfrm flipV="1">
            <a:off x="4833909" y="2093582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6331217" y="167813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12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155BAE-CE5C-4DDB-913B-80A5FCBD8741}"/>
              </a:ext>
            </a:extLst>
          </p:cNvPr>
          <p:cNvSpPr/>
          <p:nvPr/>
        </p:nvSpPr>
        <p:spPr>
          <a:xfrm>
            <a:off x="3182803" y="4641255"/>
            <a:ext cx="59611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</a:rPr>
              <a:t>Один два в четверичной системе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0AC701E-E8BC-4C1F-98BF-8811EAE7DEE3}"/>
              </a:ext>
            </a:extLst>
          </p:cNvPr>
          <p:cNvGrpSpPr/>
          <p:nvPr/>
        </p:nvGrpSpPr>
        <p:grpSpPr>
          <a:xfrm rot="5400000" flipH="1">
            <a:off x="4794569" y="2810946"/>
            <a:ext cx="169739" cy="435297"/>
            <a:chOff x="-744661" y="1927358"/>
            <a:chExt cx="251871" cy="862382"/>
          </a:xfrm>
        </p:grpSpPr>
        <p:sp>
          <p:nvSpPr>
            <p:cNvPr id="20" name="Правая круглая скобка 19">
              <a:extLst>
                <a:ext uri="{FF2B5EF4-FFF2-40B4-BE49-F238E27FC236}">
                  <a16:creationId xmlns:a16="http://schemas.microsoft.com/office/drawing/2014/main" id="{9544D4BF-1891-423C-AA5D-3632ABA82B8E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AE2A8B47-EDF6-4BE6-A53B-92D299D3FEE3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19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B17D-13EA-44A9-A335-D32C4DC2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06679-3CEF-4090-9A99-8A707195C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4" y="1313605"/>
            <a:ext cx="5710893" cy="24226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E23757-07C2-4BAE-8CA6-BD315AB42993}"/>
              </a:ext>
            </a:extLst>
          </p:cNvPr>
          <p:cNvSpPr/>
          <p:nvPr/>
        </p:nvSpPr>
        <p:spPr>
          <a:xfrm>
            <a:off x="843338" y="3751823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Выполним задание.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6B128-E7C6-4FE8-94A5-2A2DAFAB1C8A}"/>
              </a:ext>
            </a:extLst>
          </p:cNvPr>
          <p:cNvSpPr/>
          <p:nvPr/>
        </p:nvSpPr>
        <p:spPr>
          <a:xfrm>
            <a:off x="843338" y="4549836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Назовём ответ.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8293F6-0AC1-48FA-9644-30A95E581B2C}"/>
              </a:ext>
            </a:extLst>
          </p:cNvPr>
          <p:cNvSpPr/>
          <p:nvPr/>
        </p:nvSpPr>
        <p:spPr>
          <a:xfrm>
            <a:off x="3254652" y="4775224"/>
            <a:ext cx="56977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</a:rPr>
              <a:t>Два один в четверичной системе 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A447C12-4434-462C-98DA-7A042466EF78}"/>
              </a:ext>
            </a:extLst>
          </p:cNvPr>
          <p:cNvSpPr/>
          <p:nvPr/>
        </p:nvSpPr>
        <p:spPr>
          <a:xfrm>
            <a:off x="6690998" y="3085060"/>
            <a:ext cx="109509" cy="107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5A955F-37C1-41BA-8E49-FC571A0CAC36}"/>
              </a:ext>
            </a:extLst>
          </p:cNvPr>
          <p:cNvGrpSpPr/>
          <p:nvPr/>
        </p:nvGrpSpPr>
        <p:grpSpPr>
          <a:xfrm rot="5400000" flipH="1">
            <a:off x="6463996" y="2801341"/>
            <a:ext cx="169739" cy="435297"/>
            <a:chOff x="-744661" y="1927358"/>
            <a:chExt cx="251871" cy="862382"/>
          </a:xfrm>
        </p:grpSpPr>
        <p:sp>
          <p:nvSpPr>
            <p:cNvPr id="4" name="Правая круглая скобка 3">
              <a:extLst>
                <a:ext uri="{FF2B5EF4-FFF2-40B4-BE49-F238E27FC236}">
                  <a16:creationId xmlns:a16="http://schemas.microsoft.com/office/drawing/2014/main" id="{41033B63-3445-40BD-802F-4056A85F093B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7465D90D-3224-4407-8333-6E13AACDC189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EA5B6-A635-42AB-BF83-C28A3D4F82B0}"/>
              </a:ext>
            </a:extLst>
          </p:cNvPr>
          <p:cNvSpPr/>
          <p:nvPr/>
        </p:nvSpPr>
        <p:spPr>
          <a:xfrm>
            <a:off x="3241186" y="175398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13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DD44F99-B306-44A6-80D7-6CA7930FEBDE}"/>
              </a:ext>
            </a:extLst>
          </p:cNvPr>
          <p:cNvCxnSpPr/>
          <p:nvPr/>
        </p:nvCxnSpPr>
        <p:spPr>
          <a:xfrm flipV="1">
            <a:off x="1757619" y="2100146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800E70-D13E-447B-9FBB-A38900F6D56E}"/>
              </a:ext>
            </a:extLst>
          </p:cNvPr>
          <p:cNvSpPr/>
          <p:nvPr/>
        </p:nvSpPr>
        <p:spPr>
          <a:xfrm>
            <a:off x="3300504" y="2159571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20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65B5A63-5AF5-4C40-90F8-327555C95B64}"/>
              </a:ext>
            </a:extLst>
          </p:cNvPr>
          <p:cNvCxnSpPr/>
          <p:nvPr/>
        </p:nvCxnSpPr>
        <p:spPr>
          <a:xfrm flipV="1">
            <a:off x="1757619" y="2573131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DA02E77-2A76-4CD2-8288-55FB79E10034}"/>
              </a:ext>
            </a:extLst>
          </p:cNvPr>
          <p:cNvCxnSpPr/>
          <p:nvPr/>
        </p:nvCxnSpPr>
        <p:spPr>
          <a:xfrm flipV="1">
            <a:off x="4833909" y="2082632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45F770-CC13-49BC-AA07-0C533117CE86}"/>
              </a:ext>
            </a:extLst>
          </p:cNvPr>
          <p:cNvSpPr/>
          <p:nvPr/>
        </p:nvSpPr>
        <p:spPr>
          <a:xfrm>
            <a:off x="6331217" y="1678136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12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08A3D78-800A-4DB5-A31B-915F21A0EE9E}"/>
              </a:ext>
            </a:extLst>
          </p:cNvPr>
          <p:cNvCxnSpPr/>
          <p:nvPr/>
        </p:nvCxnSpPr>
        <p:spPr>
          <a:xfrm flipV="1">
            <a:off x="4833909" y="2541594"/>
            <a:ext cx="2600838" cy="40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6C98D82-7733-4595-808A-8CC0FA818C9F}"/>
              </a:ext>
            </a:extLst>
          </p:cNvPr>
          <p:cNvSpPr/>
          <p:nvPr/>
        </p:nvSpPr>
        <p:spPr>
          <a:xfrm>
            <a:off x="6276461" y="2132418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i="1" cap="none" spc="0" dirty="0">
                <a:ln/>
                <a:effectLst/>
              </a:rPr>
              <a:t>21 </a:t>
            </a:r>
            <a:r>
              <a:rPr lang="ru-RU" sz="1400" i="1" cap="none" spc="0" dirty="0">
                <a:ln/>
                <a:effectLst/>
              </a:rPr>
              <a:t>(4)</a:t>
            </a:r>
            <a:r>
              <a:rPr lang="ru-RU" sz="2000" i="1" cap="none" spc="0" dirty="0">
                <a:ln/>
                <a:effectLst/>
              </a:rPr>
              <a:t>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038818-2208-4C43-A583-F8B729019E39}"/>
              </a:ext>
            </a:extLst>
          </p:cNvPr>
          <p:cNvGrpSpPr/>
          <p:nvPr/>
        </p:nvGrpSpPr>
        <p:grpSpPr>
          <a:xfrm rot="5400000" flipH="1">
            <a:off x="6041424" y="2789526"/>
            <a:ext cx="169739" cy="435297"/>
            <a:chOff x="-744661" y="1927358"/>
            <a:chExt cx="251871" cy="862382"/>
          </a:xfrm>
        </p:grpSpPr>
        <p:sp>
          <p:nvSpPr>
            <p:cNvPr id="24" name="Правая круглая скобка 23">
              <a:extLst>
                <a:ext uri="{FF2B5EF4-FFF2-40B4-BE49-F238E27FC236}">
                  <a16:creationId xmlns:a16="http://schemas.microsoft.com/office/drawing/2014/main" id="{DB78C47E-B2ED-4120-843F-54FE17A3DD56}"/>
                </a:ext>
              </a:extLst>
            </p:cNvPr>
            <p:cNvSpPr/>
            <p:nvPr/>
          </p:nvSpPr>
          <p:spPr>
            <a:xfrm>
              <a:off x="-744661" y="1927358"/>
              <a:ext cx="251871" cy="804891"/>
            </a:xfrm>
            <a:prstGeom prst="rightBracket">
              <a:avLst>
                <a:gd name="adj" fmla="val 3597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056E1086-D29D-4818-9828-7A8F48944668}"/>
                </a:ext>
              </a:extLst>
            </p:cNvPr>
            <p:cNvSpPr/>
            <p:nvPr/>
          </p:nvSpPr>
          <p:spPr>
            <a:xfrm rot="14838766">
              <a:off x="-746386" y="2680231"/>
              <a:ext cx="114985" cy="104034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937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тематика" id="{A4F5FA57-4E2F-4691-A493-D2EFEBF2D5BB}" vid="{29D84CC0-8E8B-47F4-A6C7-5D3A435166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230</TotalTime>
  <Words>566</Words>
  <Application>Microsoft Office PowerPoint</Application>
  <PresentationFormat>Экран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математика</vt:lpstr>
      <vt:lpstr>Математика</vt:lpstr>
      <vt:lpstr>Презентация PowerPoint</vt:lpstr>
      <vt:lpstr>Запишите</vt:lpstr>
      <vt:lpstr>Работаем устно</vt:lpstr>
      <vt:lpstr>Работаем устно</vt:lpstr>
      <vt:lpstr>Работаем устно</vt:lpstr>
      <vt:lpstr>Работаем устно</vt:lpstr>
      <vt:lpstr>Работаем устно</vt:lpstr>
      <vt:lpstr>Работаем устно</vt:lpstr>
      <vt:lpstr>Презентация PowerPoint</vt:lpstr>
      <vt:lpstr>Работаем устно</vt:lpstr>
      <vt:lpstr>Работаем устно</vt:lpstr>
      <vt:lpstr>Работаем устно</vt:lpstr>
      <vt:lpstr>Презентация PowerPoint</vt:lpstr>
      <vt:lpstr>Работаем с учебником</vt:lpstr>
      <vt:lpstr>Работаем с учебником</vt:lpstr>
      <vt:lpstr>Работаем с учебником</vt:lpstr>
      <vt:lpstr>Работаем с учебником</vt:lpstr>
      <vt:lpstr>Отдохнём </vt:lpstr>
      <vt:lpstr>Физминутка</vt:lpstr>
      <vt:lpstr>Работа с учебником</vt:lpstr>
      <vt:lpstr>Работа с учебником</vt:lpstr>
      <vt:lpstr>Проверь себя</vt:lpstr>
      <vt:lpstr>Презентация PowerPoint</vt:lpstr>
      <vt:lpstr>Самостоятельная работа.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User</dc:creator>
  <cp:lastModifiedBy>User</cp:lastModifiedBy>
  <cp:revision>3</cp:revision>
  <dcterms:created xsi:type="dcterms:W3CDTF">2021-12-09T09:30:02Z</dcterms:created>
  <dcterms:modified xsi:type="dcterms:W3CDTF">2021-12-21T13:08:14Z</dcterms:modified>
</cp:coreProperties>
</file>