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7" r:id="rId2"/>
    <p:sldId id="276" r:id="rId3"/>
    <p:sldId id="279" r:id="rId4"/>
    <p:sldId id="280" r:id="rId5"/>
    <p:sldId id="281" r:id="rId6"/>
    <p:sldId id="282" r:id="rId7"/>
    <p:sldId id="283" r:id="rId8"/>
    <p:sldId id="257" r:id="rId9"/>
    <p:sldId id="267" r:id="rId10"/>
    <p:sldId id="284" r:id="rId11"/>
    <p:sldId id="262" r:id="rId12"/>
    <p:sldId id="268" r:id="rId13"/>
    <p:sldId id="285" r:id="rId14"/>
    <p:sldId id="261" r:id="rId15"/>
    <p:sldId id="286" r:id="rId16"/>
    <p:sldId id="260" r:id="rId17"/>
    <p:sldId id="266" r:id="rId18"/>
    <p:sldId id="287" r:id="rId19"/>
    <p:sldId id="259" r:id="rId20"/>
    <p:sldId id="269" r:id="rId21"/>
    <p:sldId id="288" r:id="rId22"/>
    <p:sldId id="258" r:id="rId23"/>
    <p:sldId id="270" r:id="rId24"/>
    <p:sldId id="289" r:id="rId25"/>
    <p:sldId id="263" r:id="rId26"/>
    <p:sldId id="271" r:id="rId27"/>
    <p:sldId id="290" r:id="rId28"/>
    <p:sldId id="264" r:id="rId29"/>
    <p:sldId id="272" r:id="rId30"/>
    <p:sldId id="291" r:id="rId31"/>
    <p:sldId id="265" r:id="rId32"/>
    <p:sldId id="273" r:id="rId33"/>
    <p:sldId id="292" r:id="rId34"/>
    <p:sldId id="293" r:id="rId35"/>
    <p:sldId id="294" r:id="rId36"/>
    <p:sldId id="27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07B44-000E-45FF-879E-AF658D31F719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2ABC9-7B03-44A1-91C8-5211CD0ACA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1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4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ABC9-7B03-44A1-91C8-5211CD0ACA3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4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ABC9-7B03-44A1-91C8-5211CD0ACA34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4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ABC9-7B03-44A1-91C8-5211CD0ACA34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4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ABC9-7B03-44A1-91C8-5211CD0ACA34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4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ABC9-7B03-44A1-91C8-5211CD0ACA34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4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ABC9-7B03-44A1-91C8-5211CD0ACA34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4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ABC9-7B03-44A1-91C8-5211CD0ACA34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4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ABC9-7B03-44A1-91C8-5211CD0ACA3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4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ABC9-7B03-44A1-91C8-5211CD0ACA3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4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ABC9-7B03-44A1-91C8-5211CD0ACA3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ааа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ABC9-7B03-44A1-91C8-5211CD0ACA3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4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ABC9-7B03-44A1-91C8-5211CD0ACA3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4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ABC9-7B03-44A1-91C8-5211CD0ACA3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4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ABC9-7B03-44A1-91C8-5211CD0ACA3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4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ABC9-7B03-44A1-91C8-5211CD0ACA3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66B4-8F2C-4333-82C1-CEF128A6646B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1F46-FE25-452D-A8AA-2E0C8A3E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66B4-8F2C-4333-82C1-CEF128A6646B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1F46-FE25-452D-A8AA-2E0C8A3E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66B4-8F2C-4333-82C1-CEF128A6646B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1F46-FE25-452D-A8AA-2E0C8A3E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66B4-8F2C-4333-82C1-CEF128A6646B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1F46-FE25-452D-A8AA-2E0C8A3E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66B4-8F2C-4333-82C1-CEF128A6646B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1F46-FE25-452D-A8AA-2E0C8A3E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66B4-8F2C-4333-82C1-CEF128A6646B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1F46-FE25-452D-A8AA-2E0C8A3E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66B4-8F2C-4333-82C1-CEF128A6646B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1F46-FE25-452D-A8AA-2E0C8A3E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66B4-8F2C-4333-82C1-CEF128A6646B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1F46-FE25-452D-A8AA-2E0C8A3E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66B4-8F2C-4333-82C1-CEF128A6646B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1F46-FE25-452D-A8AA-2E0C8A3E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66B4-8F2C-4333-82C1-CEF128A6646B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1F46-FE25-452D-A8AA-2E0C8A3E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66B4-8F2C-4333-82C1-CEF128A6646B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1F46-FE25-452D-A8AA-2E0C8A3E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B66B4-8F2C-4333-82C1-CEF128A6646B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61F46-FE25-452D-A8AA-2E0C8A3E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Наши подземные богатства\6097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735" y="0"/>
            <a:ext cx="9460735" cy="7077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5365"/>
            <a:ext cx="665431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подземные богатства</a:t>
            </a:r>
            <a:endParaRPr lang="ru-RU" sz="6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14338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Окружающий мир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72206"/>
            <a:ext cx="16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4 класс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16735" y="0"/>
            <a:ext cx="9460735" cy="7077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Наши подземные богатства\6097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735" y="0"/>
            <a:ext cx="9460735" cy="7077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5365"/>
            <a:ext cx="665431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подземные богатства</a:t>
            </a:r>
            <a:endParaRPr lang="ru-RU" sz="6600" b="1" spc="50" dirty="0">
              <a:ln w="11430"/>
              <a:solidFill>
                <a:srgbClr val="1F497D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14338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Окружающий мир 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72206"/>
            <a:ext cx="16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4 класс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16735" y="0"/>
            <a:ext cx="9460735" cy="7077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y\Documents\Фото Наши подземные богатства\minerals.big.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430" y="1285860"/>
            <a:ext cx="3936380" cy="35719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3615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известняк</a:t>
            </a:r>
            <a:endParaRPr lang="ru-RU" sz="54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214290"/>
            <a:ext cx="4786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/>
              <a:t>Известня́к </a:t>
            </a:r>
            <a:r>
              <a:rPr lang="vi-VN" sz="2400" dirty="0" smtClean="0"/>
              <a:t> — осадочная горная порода</a:t>
            </a:r>
            <a:r>
              <a:rPr lang="ru-RU" sz="2400" dirty="0" smtClean="0"/>
              <a:t>, состоящая</a:t>
            </a:r>
          </a:p>
          <a:p>
            <a:r>
              <a:rPr lang="ru-RU" sz="2400" dirty="0" smtClean="0"/>
              <a:t>преимущественно из раковин морских животных и их обломков.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189435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У известняка </a:t>
            </a:r>
            <a:r>
              <a:rPr lang="ru-RU" sz="2400" dirty="0" smtClean="0"/>
              <a:t>нет блеска, он обычно светло-серого цвета, но может быть белым или тёмным, почти чёрным; голубоватым, желтоватым или </a:t>
            </a:r>
            <a:r>
              <a:rPr lang="ru-RU" sz="2400" dirty="0" err="1" smtClean="0"/>
              <a:t>розовым</a:t>
            </a:r>
            <a:r>
              <a:rPr lang="ru-RU" sz="2400" dirty="0" smtClean="0"/>
              <a:t>, в зависимости от состава примесей.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072074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Известняк</a:t>
            </a:r>
            <a:r>
              <a:rPr lang="ru-RU" sz="2400" dirty="0" smtClean="0"/>
              <a:t> широко применяется в качестве строительного материала. Из него получают известь. Особая разновидность известняка- мел. Мелом пишут на доске, из него делают побелку,  зубной порошок.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4610409"/>
            <a:ext cx="4567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Известняк </a:t>
            </a:r>
            <a:r>
              <a:rPr lang="ru-RU" sz="2400" dirty="0" smtClean="0"/>
              <a:t>добывают в карьерах.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y\Documents\Фото Наши подземные богатства\IMG_6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2852"/>
            <a:ext cx="5143536" cy="34290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3" name="Picture 3" descr="C:\Users\Sony\Documents\Фото Наши подземные богатства\tack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82602"/>
            <a:ext cx="4214810" cy="31611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4" name="Picture 4" descr="C:\Users\Sony\Documents\Фото Наши подземные богатства\1291749649_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19502"/>
            <a:ext cx="4322000" cy="28813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72098" y="857232"/>
            <a:ext cx="4000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Добыча известняка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Наши подземные богатства\6097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735" y="0"/>
            <a:ext cx="9460735" cy="7077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5365"/>
            <a:ext cx="665431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подземные богатства</a:t>
            </a:r>
            <a:endParaRPr lang="ru-RU" sz="6600" b="1" spc="50" dirty="0">
              <a:ln w="11430"/>
              <a:solidFill>
                <a:srgbClr val="1F497D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14338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Окружающий мир 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72206"/>
            <a:ext cx="16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4 класс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16735" y="0"/>
            <a:ext cx="9460735" cy="7077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y\Documents\Фото Наши подземные богатства\phoca_thumb_l_toprak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357298"/>
            <a:ext cx="4070083" cy="45720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5008" y="214290"/>
            <a:ext cx="2168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песок</a:t>
            </a:r>
            <a:endParaRPr lang="ru-RU" sz="54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Песо́к</a:t>
            </a:r>
            <a:r>
              <a:rPr lang="ru-RU" sz="2400" b="1" dirty="0" smtClean="0"/>
              <a:t> </a:t>
            </a:r>
            <a:r>
              <a:rPr lang="ru-RU" sz="2400" dirty="0" smtClean="0"/>
              <a:t>— осадочная горная порода, состоящая из зёрен горных пород 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8586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Речной песок </a:t>
            </a:r>
            <a:r>
              <a:rPr lang="ru-RU" sz="2400" dirty="0" smtClean="0"/>
              <a:t>— это строительный песок, добытый из русла рек, отличающийся высокой степенью очистки и отсутствием посторонних включений, глинистых примесей и камешков.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8576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Карьерный песок </a:t>
            </a:r>
            <a:r>
              <a:rPr lang="ru-RU" sz="2400" dirty="0" smtClean="0"/>
              <a:t>— это песок, добытый в карьере путём промывки большим количеством воды, в результате чего из него вымывается глина и пылевидные частицы.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143644"/>
            <a:ext cx="8363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Песок</a:t>
            </a:r>
            <a:r>
              <a:rPr lang="ru-RU" sz="2400" dirty="0" smtClean="0"/>
              <a:t> используется в строительстве, для изготовления стекла.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Наши подземные богатства\6097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735" y="0"/>
            <a:ext cx="9460735" cy="7077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5365"/>
            <a:ext cx="665431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подземные богатства</a:t>
            </a:r>
            <a:endParaRPr lang="ru-RU" sz="6600" b="1" spc="50" dirty="0">
              <a:ln w="11430"/>
              <a:solidFill>
                <a:srgbClr val="1F497D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14338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Окружающий мир 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72206"/>
            <a:ext cx="16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4 класс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16735" y="0"/>
            <a:ext cx="9460735" cy="7077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y\Documents\Фото Наши подземные богатства\2-glina-dnepropetrov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57298"/>
            <a:ext cx="3923164" cy="40005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86446" y="214290"/>
            <a:ext cx="2181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Глина</a:t>
            </a:r>
            <a:endParaRPr lang="ru-RU" sz="54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90" y="3591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Гли́на</a:t>
            </a:r>
            <a:r>
              <a:rPr lang="ru-RU" sz="2400" dirty="0" smtClean="0"/>
              <a:t> — мелкозернистая осадочная горная порода, пылевидная в сухом состоянии, пластичная при увлажнении.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615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Большинство</a:t>
            </a:r>
            <a:r>
              <a:rPr lang="ru-RU" sz="2400" dirty="0" smtClean="0"/>
              <a:t> </a:t>
            </a:r>
            <a:r>
              <a:rPr lang="ru-RU" sz="2400" b="1" dirty="0" smtClean="0"/>
              <a:t>глин</a:t>
            </a:r>
            <a:r>
              <a:rPr lang="ru-RU" sz="2400" dirty="0" smtClean="0"/>
              <a:t> — серого цвета, но встречаются глины белого, красного, жёлтого, коричневого, синего, зелёного, лилового и даже чёрного цветов.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08605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Свойства глины</a:t>
            </a:r>
            <a:r>
              <a:rPr lang="ru-RU" sz="2400" dirty="0" smtClean="0"/>
              <a:t>: пластичность,, огнеупорность, вязкость, усушка, пористость, набухание.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396227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Глина </a:t>
            </a:r>
            <a:r>
              <a:rPr lang="ru-RU" sz="2400" dirty="0" smtClean="0"/>
              <a:t>является основой гончарного, кирпичного производства, используется в медицине, косметологии,  применяется при изготовлении посуды, игрушек. 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Documents\Фото Наши подземные богатства\4e7dd1e2a8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0760" cy="45005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C:\Users\Sony\Documents\Фото Наши подземные богатства\0017-008-Saprop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3687323" cy="335756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6" name="Picture 4" descr="C:\Users\Sony\Documents\Фото Наши подземные богатства\qIMG_0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48"/>
            <a:ext cx="4572000" cy="3429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31425" y="357166"/>
            <a:ext cx="29697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Добыча песка и глины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Наши подземные богатства\6097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735" y="0"/>
            <a:ext cx="9460735" cy="7077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5365"/>
            <a:ext cx="665431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подземные богатства</a:t>
            </a:r>
            <a:endParaRPr lang="ru-RU" sz="6600" b="1" spc="50" dirty="0">
              <a:ln w="11430"/>
              <a:solidFill>
                <a:srgbClr val="1F497D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14338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Окружающий мир 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72206"/>
            <a:ext cx="16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4 класс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16735" y="0"/>
            <a:ext cx="9460735" cy="7077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ocuments\Фото Наши подземные богатства\35_25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08" y="1500174"/>
            <a:ext cx="4571968" cy="392907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1538" y="285728"/>
            <a:ext cx="2034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торф</a:t>
            </a:r>
            <a:endParaRPr lang="ru-RU" sz="60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94" y="357166"/>
            <a:ext cx="50006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Торф</a:t>
            </a:r>
            <a:r>
              <a:rPr lang="ru-RU" sz="2400" dirty="0" smtClean="0"/>
              <a:t>  — горючее полезное ископаемое; образовано скоплением остатков растений, подвергшихся неполному разложению в условиях болот.</a:t>
            </a:r>
          </a:p>
          <a:p>
            <a:r>
              <a:rPr lang="ru-RU" sz="2400" b="1" dirty="0" smtClean="0"/>
              <a:t>Торф</a:t>
            </a:r>
            <a:r>
              <a:rPr lang="ru-RU" sz="2400" dirty="0" smtClean="0"/>
              <a:t> тёмно-коричневого цвета, рыхлый, непрочный, легче воды.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06" y="3143248"/>
            <a:ext cx="4500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Торф </a:t>
            </a:r>
            <a:r>
              <a:rPr lang="ru-RU" sz="2400" dirty="0" smtClean="0"/>
              <a:t>используется как топливо в жилых домах, это хорошее удобрение на полях,  из него получают лекарства,  это теплоизоляционный материал, на фермах служит подстилкой для животных.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741275"/>
            <a:ext cx="81439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Торф </a:t>
            </a:r>
            <a:r>
              <a:rPr lang="ru-RU" sz="2400" dirty="0" smtClean="0"/>
              <a:t>добывают в болотах.  Использовать надо экономно</a:t>
            </a:r>
          </a:p>
          <a:p>
            <a:r>
              <a:rPr lang="ru-RU" sz="2800" b="1" dirty="0" smtClean="0"/>
              <a:t>Важно оберегать залежи торфа от пожаров.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такое полезные ископаемые ?</a:t>
            </a:r>
            <a:endParaRPr lang="ru-RU" sz="5400" b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21495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Полезные ископаемые </a:t>
            </a:r>
            <a:r>
              <a:rPr lang="ru-RU" sz="2400" dirty="0" smtClean="0"/>
              <a:t>– это горные породы и минералы, которые добывают в недрах земли  и широко используют в народном хозяйстве.</a:t>
            </a:r>
            <a:endParaRPr lang="ru-RU" sz="2400" dirty="0"/>
          </a:p>
        </p:txBody>
      </p:sp>
      <p:pic>
        <p:nvPicPr>
          <p:cNvPr id="1026" name="Picture 2" descr="C:\Users\Sony\Documents\Фото Наши подземные богатства\96381294_mord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89626"/>
            <a:ext cx="4357718" cy="28824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Users\Sony\Documents\Фото Наши подземные богатства\0013656050.f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4286280" cy="291043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ony\Documents\Фото Наши подземные богатства\EmOm07uLu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5643602" cy="32930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8" name="Picture 4" descr="C:\Users\Sony\Documents\Фото Наши подземные богатства\rad_moh-200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429000"/>
            <a:ext cx="4286281" cy="32861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9" name="Picture 5" descr="C:\Users\Sony\Documents\Фото Наши подземные богатства\item_15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4643470" cy="32799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929322" y="817418"/>
            <a:ext cx="30003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Добыча торфа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Наши подземные богатства\6097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735" y="0"/>
            <a:ext cx="9460735" cy="7077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5365"/>
            <a:ext cx="665431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подземные богатства</a:t>
            </a:r>
            <a:endParaRPr lang="ru-RU" sz="6600" b="1" spc="50" dirty="0">
              <a:ln w="11430"/>
              <a:solidFill>
                <a:srgbClr val="1F497D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14338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Окружающий мир 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72206"/>
            <a:ext cx="16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4 класс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16735" y="0"/>
            <a:ext cx="9460735" cy="7077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Наши подземные богатства\11909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3714776" cy="392909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15743" y="214290"/>
            <a:ext cx="23274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уголь</a:t>
            </a:r>
            <a:endParaRPr lang="ru-RU" sz="60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02" y="214290"/>
            <a:ext cx="4857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Уголь —</a:t>
            </a:r>
            <a:r>
              <a:rPr lang="ru-RU" sz="2400" dirty="0" smtClean="0"/>
              <a:t>горная порода, образовавшаяся из частей древних растений под землей без доступа кислорода. </a:t>
            </a:r>
          </a:p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714488"/>
            <a:ext cx="50720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Уголь образуется </a:t>
            </a:r>
            <a:r>
              <a:rPr lang="ru-RU" sz="2400" dirty="0" smtClean="0"/>
              <a:t>в условиях, когда гниющий растительный материал накапливается быстрее, чем происходит его бактериальное разложение. </a:t>
            </a:r>
          </a:p>
          <a:p>
            <a:r>
              <a:rPr lang="ru-RU" sz="2400" dirty="0" smtClean="0"/>
              <a:t>Идеальная обстановка для этого создаётся в болотах.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371943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Различают несколько типов </a:t>
            </a:r>
            <a:r>
              <a:rPr lang="ru-RU" sz="2400" dirty="0" smtClean="0"/>
              <a:t>: бурый уголь, каменный уголь, антрацит и графит.  </a:t>
            </a:r>
          </a:p>
          <a:p>
            <a:r>
              <a:rPr lang="ru-RU" sz="2400" b="1" dirty="0" smtClean="0"/>
              <a:t>Уголь добывают </a:t>
            </a:r>
            <a:r>
              <a:rPr lang="ru-RU" sz="2400" dirty="0" smtClean="0"/>
              <a:t>в шахтах и карьерах.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4429132"/>
            <a:ext cx="5500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Уголь – горючее полезное ископаемое, </a:t>
            </a:r>
            <a:r>
              <a:rPr lang="ru-RU" sz="2400" dirty="0" smtClean="0"/>
              <a:t>при горении даёт много тепла</a:t>
            </a:r>
            <a:r>
              <a:rPr lang="ru-RU" sz="2400" b="1" dirty="0" smtClean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y\Documents\Фото Наши подземные богатства\6667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857784" cy="329849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1" name="Picture 3" descr="C:\Users\Sony\Documents\Фото Наши подземные богатства\604_image_very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14620"/>
            <a:ext cx="3466146" cy="39114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2" name="Picture 4" descr="C:\Users\Sony\Documents\Фото Наши подземные богатства\img_1238494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37452"/>
            <a:ext cx="4714908" cy="31308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14942" y="0"/>
            <a:ext cx="35507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Добыча каменного угля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Наши подземные богатства\6097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735" y="0"/>
            <a:ext cx="9460735" cy="7077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5365"/>
            <a:ext cx="665431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подземные богатства</a:t>
            </a:r>
            <a:endParaRPr lang="ru-RU" sz="6600" b="1" spc="50" dirty="0">
              <a:ln w="11430"/>
              <a:solidFill>
                <a:srgbClr val="1F497D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14338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Окружающий мир 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72206"/>
            <a:ext cx="16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4 класс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16735" y="0"/>
            <a:ext cx="9460735" cy="7077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142852"/>
            <a:ext cx="5190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Железная руда</a:t>
            </a:r>
            <a:endParaRPr lang="ru-RU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C:\Users\Sony\Documents\Фото Наши подземные богатства\03776c36c2cce2d05b06fcd35cc008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4217998" cy="378621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071546"/>
            <a:ext cx="4357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Желе́зные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ру́ды</a:t>
            </a:r>
            <a:r>
              <a:rPr lang="ru-RU" sz="2400" b="1" dirty="0" smtClean="0"/>
              <a:t> </a:t>
            </a:r>
            <a:r>
              <a:rPr lang="ru-RU" sz="2400" dirty="0" smtClean="0"/>
              <a:t>— природные минеральные образования, содержащие железо.</a:t>
            </a:r>
          </a:p>
          <a:p>
            <a:r>
              <a:rPr lang="ru-RU" sz="2400" b="1" dirty="0" smtClean="0"/>
              <a:t>Они</a:t>
            </a:r>
            <a:r>
              <a:rPr lang="ru-RU" sz="2400" dirty="0" smtClean="0"/>
              <a:t> бывают чёрного, бурого, желтоватого или красноватого цвета.</a:t>
            </a:r>
          </a:p>
          <a:p>
            <a:r>
              <a:rPr lang="ru-RU" sz="2400" b="1" dirty="0" smtClean="0"/>
              <a:t>Главное свойство </a:t>
            </a:r>
            <a:r>
              <a:rPr lang="ru-RU" sz="2400" dirty="0" smtClean="0"/>
              <a:t>железной руды- </a:t>
            </a:r>
            <a:r>
              <a:rPr lang="ru-RU" sz="2400" b="1" dirty="0" smtClean="0"/>
              <a:t>плавкость.</a:t>
            </a:r>
          </a:p>
          <a:p>
            <a:r>
              <a:rPr lang="ru-RU" sz="2400" b="1" dirty="0" smtClean="0"/>
              <a:t>Из железной руды </a:t>
            </a:r>
            <a:r>
              <a:rPr lang="ru-RU" sz="2400" dirty="0" smtClean="0"/>
              <a:t>выплавляют </a:t>
            </a:r>
            <a:r>
              <a:rPr lang="ru-RU" sz="2400" b="1" dirty="0" smtClean="0"/>
              <a:t>чугун</a:t>
            </a:r>
            <a:r>
              <a:rPr lang="ru-RU" sz="2400" dirty="0" smtClean="0"/>
              <a:t>, а из чугуна – </a:t>
            </a:r>
            <a:r>
              <a:rPr lang="ru-RU" sz="2400" b="1" dirty="0" smtClean="0"/>
              <a:t>сталь.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572140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Железную руду</a:t>
            </a:r>
            <a:r>
              <a:rPr lang="ru-RU" sz="2400" dirty="0" smtClean="0"/>
              <a:t> добывают в шахтах или карьерах. Её нужно расходовать экономно</a:t>
            </a:r>
            <a:r>
              <a:rPr lang="ru-RU" sz="2400" b="1" dirty="0" smtClean="0"/>
              <a:t> 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636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Чугун и сталь – </a:t>
            </a:r>
            <a:r>
              <a:rPr lang="ru-RU" sz="2400" dirty="0" smtClean="0"/>
              <a:t>это сплавы железа с углеродом.</a:t>
            </a:r>
            <a:endParaRPr lang="ru-RU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ny\Documents\Фото Наши подземные богатства\post-16-1185798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248046"/>
            <a:ext cx="4983906" cy="33242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5" name="Picture 3" descr="C:\Users\Sony\Documents\Фото Наши подземные богатства\mina-de-carbu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330416"/>
            <a:ext cx="3965826" cy="32418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6" name="Picture 4" descr="C:\Users\Sony\Documents\Фото Наши подземные богатства\4fb1f81d91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92388"/>
            <a:ext cx="5286412" cy="29508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6314" y="500042"/>
            <a:ext cx="470794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Добыча железной руды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Наши подземные богатства\6097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735" y="0"/>
            <a:ext cx="9460735" cy="7077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5365"/>
            <a:ext cx="665431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подземные богатства</a:t>
            </a:r>
            <a:endParaRPr lang="ru-RU" sz="6600" b="1" spc="50" dirty="0">
              <a:ln w="11430"/>
              <a:solidFill>
                <a:srgbClr val="1F497D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14338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Окружающий мир 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72206"/>
            <a:ext cx="16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4 класс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16735" y="0"/>
            <a:ext cx="9460735" cy="7077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85728"/>
            <a:ext cx="2145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нефть</a:t>
            </a:r>
            <a:endParaRPr lang="ru-RU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Sony\Documents\Фото Наши подземные богатства\Капля неф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660" y="1357298"/>
            <a:ext cx="3745836" cy="29008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71966" y="142852"/>
            <a:ext cx="52149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Нефть</a:t>
            </a:r>
            <a:r>
              <a:rPr lang="ru-RU" sz="2400" dirty="0" smtClean="0"/>
              <a:t>— природная  густая маслянистая горючая жидкость тёмного цвета со специфическим запахом.</a:t>
            </a:r>
          </a:p>
          <a:p>
            <a:r>
              <a:rPr lang="ru-RU" sz="2400" dirty="0" smtClean="0"/>
              <a:t>Главное свойство нефти – </a:t>
            </a:r>
            <a:r>
              <a:rPr lang="ru-RU" sz="2400" b="1" dirty="0" smtClean="0"/>
              <a:t>горючесть.</a:t>
            </a:r>
          </a:p>
          <a:p>
            <a:r>
              <a:rPr lang="ru-RU" sz="2400" b="1" dirty="0" smtClean="0"/>
              <a:t>Нефть </a:t>
            </a:r>
            <a:r>
              <a:rPr lang="ru-RU" sz="2400" dirty="0" smtClean="0"/>
              <a:t>образовалась из остатков растений и животных, которые жили много миллионов лет назад.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3071810"/>
            <a:ext cx="5072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свойствам </a:t>
            </a:r>
            <a:r>
              <a:rPr lang="ru-RU" sz="2400" b="1" dirty="0" smtClean="0"/>
              <a:t> нефть </a:t>
            </a:r>
            <a:r>
              <a:rPr lang="ru-RU" sz="2400" dirty="0" smtClean="0"/>
              <a:t>легче воды и в ней не растворяется, а растекается тонкой плёнкой по  её поверхности.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357694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Путем перегонки из </a:t>
            </a:r>
            <a:r>
              <a:rPr lang="ru-RU" sz="2400" b="1" dirty="0" smtClean="0"/>
              <a:t>нефти</a:t>
            </a:r>
            <a:r>
              <a:rPr lang="ru-RU" sz="2400" dirty="0" smtClean="0"/>
              <a:t> получают различные продукты : бензин, реактивное топливо, керосин, дизельное топливо, мазут, смазочное масло, вазелин, различные краски, лаки, пластмассы.</a:t>
            </a:r>
          </a:p>
          <a:p>
            <a:r>
              <a:rPr lang="ru-RU" sz="2400" b="1" dirty="0" smtClean="0"/>
              <a:t>Для добычи нефти </a:t>
            </a:r>
            <a:r>
              <a:rPr lang="ru-RU" sz="2400" dirty="0" smtClean="0"/>
              <a:t>строят буровые вышки , бурят глубокие скважины, выкачивают её мощными насосами.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29256" y="214290"/>
            <a:ext cx="27795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Добыча нефти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 descr="C:\Users\Sony\Documents\Фото Наши подземные богатства\8126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000240"/>
            <a:ext cx="4071934" cy="47148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Users\Sony\Documents\Фото Наши подземные богатства\n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3838"/>
            <a:ext cx="4923393" cy="383379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Users\Sony\Documents\Фото Наши подземные богатства\102j6e2ol8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4143404" cy="300037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Наши подземные богатства\6097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735" y="0"/>
            <a:ext cx="9460735" cy="7077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5365"/>
            <a:ext cx="665431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подземные богатства</a:t>
            </a:r>
            <a:endParaRPr lang="ru-RU" sz="6600" b="1" spc="50" dirty="0">
              <a:ln w="11430"/>
              <a:solidFill>
                <a:srgbClr val="1F497D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14338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Окружающий мир 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72206"/>
            <a:ext cx="16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4 класс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16735" y="0"/>
            <a:ext cx="9460735" cy="7077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Наши подземные богатства\6097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735" y="0"/>
            <a:ext cx="9460735" cy="7077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5365"/>
            <a:ext cx="665431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подземные богатства</a:t>
            </a:r>
            <a:endParaRPr lang="ru-RU" sz="6600" b="1" spc="50" dirty="0">
              <a:ln w="11430"/>
              <a:solidFill>
                <a:srgbClr val="1F497D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14338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Окружающий мир 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72206"/>
            <a:ext cx="16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4 класс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16735" y="0"/>
            <a:ext cx="9460735" cy="7077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8992" y="214290"/>
            <a:ext cx="532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Природный газ</a:t>
            </a:r>
            <a:endParaRPr lang="ru-RU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218" name="Picture 2" descr="C:\Users\Sony\Documents\Фото Наши подземные богатства\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357586" cy="294726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86214" y="128586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Приро́дный</a:t>
            </a:r>
            <a:r>
              <a:rPr lang="ru-RU" sz="2400" b="1" dirty="0" smtClean="0"/>
              <a:t> газ </a:t>
            </a:r>
            <a:r>
              <a:rPr lang="ru-RU" sz="2400" dirty="0" smtClean="0"/>
              <a:t>— смесь газов, образовавшихся в недрах Земли при разложении органических веществ.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71810"/>
            <a:ext cx="7858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Природный газ </a:t>
            </a:r>
            <a:r>
              <a:rPr lang="ru-RU" sz="2400" dirty="0" smtClean="0"/>
              <a:t>находится в газообразном состоянии. Он бесцветный, лёгкий, горит </a:t>
            </a:r>
            <a:r>
              <a:rPr lang="ru-RU" sz="2400" dirty="0" err="1" smtClean="0"/>
              <a:t>голубым</a:t>
            </a:r>
            <a:r>
              <a:rPr lang="ru-RU" sz="2400" dirty="0" smtClean="0"/>
              <a:t>  пламенем 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000504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Природный газ </a:t>
            </a:r>
            <a:r>
              <a:rPr lang="ru-RU" sz="2400" dirty="0" smtClean="0"/>
              <a:t>– очень хорошее топливо.</a:t>
            </a:r>
            <a:r>
              <a:rPr lang="ru-RU" sz="2400" b="1" dirty="0" smtClean="0"/>
              <a:t> </a:t>
            </a:r>
            <a:r>
              <a:rPr lang="ru-RU" sz="2400" dirty="0" smtClean="0"/>
              <a:t>Его используют на электростанциях, в котельных, на заводах, в быту.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92919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Природный газ </a:t>
            </a:r>
            <a:r>
              <a:rPr lang="ru-RU" sz="2400" dirty="0" smtClean="0"/>
              <a:t>находится в земле на глубине от 1000 метров до нескольких километров. Газ добывают из недр земли с помощью скважин. По газопроводам газ поступает в разные районы нашей страны и за границу.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ocuments\Фото Наши подземные богатства\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98" y="1071546"/>
            <a:ext cx="4226040" cy="27146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Users\Sony\Documents\Фото Наши подземные богатства\environment2006-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1000108"/>
            <a:ext cx="4034800" cy="56803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C:\Users\Sony\Documents\Фото Наши подземные богатства\201936_artic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33834"/>
            <a:ext cx="4214814" cy="28098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142852"/>
            <a:ext cx="771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Добыча природного газа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Наши подземные богатства\6097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735" y="0"/>
            <a:ext cx="9460735" cy="7077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5365"/>
            <a:ext cx="665431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подземные богатства</a:t>
            </a:r>
            <a:endParaRPr lang="ru-RU" sz="6600" b="1" spc="50" dirty="0">
              <a:ln w="11430"/>
              <a:solidFill>
                <a:srgbClr val="1F497D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14338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Окружающий мир 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72206"/>
            <a:ext cx="16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4 класс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16735" y="0"/>
            <a:ext cx="9460735" cy="7077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4" descr="https://prezentacii.org/uploads/files/19/04/143642/data/pres/screen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prezentacii.org/uploads/files/19/04/143642/data/pres/screen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8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3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Наши подземные богатства\6097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735" y="0"/>
            <a:ext cx="9460735" cy="7077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5365"/>
            <a:ext cx="665431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подземные богатства</a:t>
            </a:r>
            <a:endParaRPr lang="ru-RU" sz="6600" b="1" spc="50" dirty="0">
              <a:ln w="11430"/>
              <a:solidFill>
                <a:srgbClr val="1F497D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14338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Окружающий мир 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72206"/>
            <a:ext cx="16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4 класс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16735" y="0"/>
            <a:ext cx="9460735" cy="7077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207" y="500042"/>
            <a:ext cx="87609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Охрана подземных богатств</a:t>
            </a:r>
            <a:endParaRPr lang="ru-RU" sz="48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610013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Комплекс мер по сохранению природных богатств: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370134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Бережно добывать и перевозить  подземные ископаемые.                            </a:t>
            </a:r>
          </a:p>
          <a:p>
            <a:pPr marL="457200" indent="-457200"/>
            <a:r>
              <a:rPr lang="ru-RU" sz="2400" dirty="0" smtClean="0"/>
              <a:t>2. Необходимо экономично использовать подземные богатства.</a:t>
            </a:r>
          </a:p>
          <a:p>
            <a:pPr marL="457200" indent="-457200"/>
            <a:r>
              <a:rPr lang="ru-RU" sz="2400" dirty="0" smtClean="0"/>
              <a:t>3. Заботиться о восстановлении природных ресурсов.</a:t>
            </a:r>
          </a:p>
          <a:p>
            <a:pPr marL="457200" indent="-457200"/>
            <a:r>
              <a:rPr lang="ru-RU" sz="2400" dirty="0" smtClean="0"/>
              <a:t>4. Заменять подземные богатства более дешёвыми (использовать металлолом, пластмассы и другие).</a:t>
            </a:r>
          </a:p>
          <a:p>
            <a:pPr marL="457200" indent="-457200"/>
            <a:r>
              <a:rPr lang="ru-RU" sz="2400" dirty="0" smtClean="0"/>
              <a:t>5. Следить за тем, чтобы попусту не горел газ в плите. Остерегаться утечки газа.</a:t>
            </a:r>
          </a:p>
          <a:p>
            <a:pPr marL="457200" indent="-457200"/>
            <a:r>
              <a:rPr lang="ru-RU" sz="2400" dirty="0" smtClean="0"/>
              <a:t>6. Не оставлять открытой  входную дверь – беречь тепло!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275"/>
            <a:ext cx="9118849" cy="406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676275"/>
            <a:ext cx="1944216" cy="282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4927" y="679905"/>
            <a:ext cx="1800200" cy="282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40352" y="695048"/>
            <a:ext cx="1800200" cy="3454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Наши подземные богатства\6097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735" y="0"/>
            <a:ext cx="9460735" cy="7077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5365"/>
            <a:ext cx="665431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подземные богатства</a:t>
            </a:r>
            <a:endParaRPr lang="ru-RU" sz="6600" b="1" spc="50" dirty="0">
              <a:ln w="11430"/>
              <a:solidFill>
                <a:srgbClr val="1F497D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14338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Окружающий мир 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72206"/>
            <a:ext cx="16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4 класс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16735" y="0"/>
            <a:ext cx="9460735" cy="7077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3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Фото Наши подземные богатства\6097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735" y="0"/>
            <a:ext cx="9460735" cy="7077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5365"/>
            <a:ext cx="665431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подземные богатства</a:t>
            </a:r>
            <a:endParaRPr lang="ru-RU" sz="6600" b="1" spc="50" dirty="0">
              <a:ln w="11430"/>
              <a:solidFill>
                <a:srgbClr val="1F497D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14338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Окружающий мир 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72206"/>
            <a:ext cx="16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4 класс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16735" y="0"/>
            <a:ext cx="9460735" cy="7077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6380" y="285728"/>
            <a:ext cx="27178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Гранит</a:t>
            </a:r>
            <a:endParaRPr lang="ru-RU" sz="60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5" name="Picture 3" descr="C:\Users\Sony\Documents\Фото Наши подземные богатства\52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892" y="1571612"/>
            <a:ext cx="4373432" cy="32861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4427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Грани́т</a:t>
            </a:r>
            <a:r>
              <a:rPr lang="ru-RU" sz="2400" dirty="0" smtClean="0"/>
              <a:t> - магматическая горная порода. Состоит из </a:t>
            </a:r>
            <a:r>
              <a:rPr lang="ru-RU" sz="2400" b="1" dirty="0" smtClean="0"/>
              <a:t>кварца</a:t>
            </a:r>
            <a:r>
              <a:rPr lang="ru-RU" sz="2400" dirty="0" smtClean="0"/>
              <a:t>, </a:t>
            </a:r>
            <a:r>
              <a:rPr lang="ru-RU" sz="2400" b="1" dirty="0" smtClean="0"/>
              <a:t>полевого шпата </a:t>
            </a:r>
            <a:r>
              <a:rPr lang="ru-RU" sz="2400" dirty="0" smtClean="0"/>
              <a:t>и </a:t>
            </a:r>
            <a:r>
              <a:rPr lang="ru-RU" sz="2400" b="1" dirty="0" smtClean="0"/>
              <a:t>слюды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8000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Гранит</a:t>
            </a:r>
            <a:r>
              <a:rPr lang="ru-RU" sz="2400" dirty="0" smtClean="0"/>
              <a:t> является одной из самых плотных, твёрдых и прочных пород.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06" y="313308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 Используется</a:t>
            </a:r>
            <a:r>
              <a:rPr lang="ru-RU" sz="2400" dirty="0" smtClean="0"/>
              <a:t> для строительства набережных рек, станций метро, памятников, лестниц, создания столешниц и колонн, в  качестве облицовочного материала.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21495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Гранит </a:t>
            </a:r>
            <a:r>
              <a:rPr lang="ru-RU" sz="2400" dirty="0" smtClean="0"/>
              <a:t>залегает глубоко в земле, в некоторых местах на  поверхность выдаются глыбы, скалы, даже целые горы.  </a:t>
            </a:r>
          </a:p>
          <a:p>
            <a:r>
              <a:rPr lang="ru-RU" sz="2400" dirty="0" smtClean="0"/>
              <a:t>Здесь и добывают гранит.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ocuments\Фото Наши подземные богатства\karier_scheb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813" y="3549659"/>
            <a:ext cx="4336905" cy="30940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9" name="Picture 3" descr="C:\Users\Sony\Documents\Фото Наши подземные богатства\18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929190" cy="356544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0" name="Picture 4" descr="C:\Users\Sony\Documents\Фото Наши подземные богатства\111560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4000528" cy="30003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57818" y="785794"/>
            <a:ext cx="34289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Добыча гранита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993</Words>
  <Application>Microsoft Office PowerPoint</Application>
  <PresentationFormat>Экран (4:3)</PresentationFormat>
  <Paragraphs>144</Paragraphs>
  <Slides>36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1</cp:lastModifiedBy>
  <cp:revision>88</cp:revision>
  <dcterms:created xsi:type="dcterms:W3CDTF">2013-08-13T13:51:01Z</dcterms:created>
  <dcterms:modified xsi:type="dcterms:W3CDTF">2019-12-01T02:01:00Z</dcterms:modified>
</cp:coreProperties>
</file>