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9" r:id="rId4"/>
    <p:sldId id="260" r:id="rId5"/>
    <p:sldId id="263" r:id="rId6"/>
    <p:sldId id="261" r:id="rId7"/>
    <p:sldId id="264" r:id="rId8"/>
    <p:sldId id="268" r:id="rId9"/>
    <p:sldId id="270" r:id="rId10"/>
    <p:sldId id="265" r:id="rId11"/>
    <p:sldId id="266" r:id="rId12"/>
    <p:sldId id="267" r:id="rId13"/>
    <p:sldId id="269"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66" autoAdjust="0"/>
    <p:restoredTop sz="94203" autoAdjust="0"/>
  </p:normalViewPr>
  <p:slideViewPr>
    <p:cSldViewPr>
      <p:cViewPr varScale="1">
        <p:scale>
          <a:sx n="86" d="100"/>
          <a:sy n="86" d="100"/>
        </p:scale>
        <p:origin x="-15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3804C-3626-4FCB-9282-89B6DE25CD8A}" type="datetimeFigureOut">
              <a:rPr lang="ru-RU" smtClean="0"/>
              <a:pPr/>
              <a:t>16.05.2014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FC27E-3392-4E83-80F7-9FDFC3522DD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0833557-1A34-4B94-A171-D63B67FBDD7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833557-1A34-4B94-A171-D63B67FBDD7A}" type="slidenum">
              <a:rPr lang="ru-RU" smtClean="0"/>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833557-1A34-4B94-A171-D63B67FBDD7A}" type="slidenum">
              <a:rPr lang="ru-RU" smtClean="0"/>
              <a:pPr/>
              <a:t>‹#›</a:t>
            </a:fld>
            <a:endParaRPr lang="ru-RU"/>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833557-1A34-4B94-A171-D63B67FBDD7A}" type="slidenum">
              <a:rPr lang="ru-RU" smtClean="0"/>
              <a:pPr/>
              <a:t>‹#›</a:t>
            </a:fld>
            <a:endParaRPr lang="ru-RU"/>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833557-1A34-4B94-A171-D63B67FBDD7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833557-1A34-4B94-A171-D63B67FBDD7A}" type="slidenum">
              <a:rPr lang="ru-RU" smtClean="0"/>
              <a:pPr/>
              <a:t>‹#›</a:t>
            </a:fld>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833557-1A34-4B94-A171-D63B67FBDD7A}" type="slidenum">
              <a:rPr lang="ru-RU" smtClean="0"/>
              <a:pPr/>
              <a:t>‹#›</a:t>
            </a:fld>
            <a:endParaRPr lang="ru-RU"/>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833557-1A34-4B94-A171-D63B67FBDD7A}" type="slidenum">
              <a:rPr lang="ru-RU" smtClean="0"/>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833557-1A34-4B94-A171-D63B67FBDD7A}" type="slidenum">
              <a:rPr lang="ru-RU" smtClean="0"/>
              <a:pPr/>
              <a:t>‹#›</a:t>
            </a:fld>
            <a:endParaRPr lang="ru-RU"/>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833557-1A34-4B94-A171-D63B67FBDD7A}" type="slidenum">
              <a:rPr lang="ru-RU" smtClean="0"/>
              <a:pPr/>
              <a:t>‹#›</a:t>
            </a:fld>
            <a:endParaRPr lang="ru-RU"/>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0100FAE-A769-4754-BB72-F8D28C6AD0A4}"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0833557-1A34-4B94-A171-D63B67FBDD7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100FAE-A769-4754-BB72-F8D28C6AD0A4}" type="datetimeFigureOut">
              <a:rPr lang="ru-RU" smtClean="0"/>
              <a:pPr/>
              <a:t>16.05.2014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833557-1A34-4B94-A171-D63B67FBDD7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heel spokes="8"/>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K:\&#1055;&#1088;&#1086;&#1077;&#1082;&#1090;%20&#1087;&#1086;%20&#1093;&#1080;&#1084;&#1080;&#1080;%20&#1091;&#1095;&#1077;&#1085;&#1080;&#1094;&#1099;%209%20&#1082;&#1083;&#1072;&#1089;&#1089;&#1072;%20&#1040;%20&#1057;&#1072;&#1075;&#1085;&#1072;&#1082;%20&#1070;&#1083;&#1080;&#1080;%20(13.05.2014)\&#1052;&#1091;&#1079;&#1099;&#1082;&#1072;%20%5b&#1087;&#1088;&#1080;&#1083;&#1086;&#1078;&#1077;&#1085;&#1080;&#1077;%202%5d.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K:\&#1055;&#1088;&#1086;&#1077;&#1082;&#1090;%20&#1087;&#1086;%20&#1093;&#1080;&#1084;&#1080;&#1080;%20&#1091;&#1095;&#1077;&#1085;&#1080;&#1094;&#1099;%209%20&#1082;&#1083;&#1072;&#1089;&#1089;&#1072;%20&#1040;%20&#1057;&#1072;&#1075;&#1085;&#1072;&#1082;%20&#1070;&#1083;&#1080;&#1080;%20(13.05.2014)\&#1052;&#1091;&#1079;&#1099;&#1082;&#1072;%20%5b&#1087;&#1088;&#1080;&#1083;&#1086;&#1078;&#1077;&#1085;&#1080;&#1077;%202%5d.mp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K:\&#1055;&#1088;&#1086;&#1077;&#1082;&#1090;%20&#1087;&#1086;%20&#1093;&#1080;&#1084;&#1080;&#1080;%20&#1091;&#1095;&#1077;&#1085;&#1080;&#1094;&#1099;%209%20&#1082;&#1083;&#1072;&#1089;&#1089;&#1072;%20&#1040;%20&#1057;&#1072;&#1075;&#1085;&#1072;&#1082;%20&#1070;&#1083;&#1080;&#1080;%20(13.05.2014)\&#1042;&#1080;&#1076;&#1077;&#1086;%20%5b&#1087;&#1088;&#1080;&#1083;&#1086;&#1078;&#1077;&#1085;&#1080;&#1077;%204%5d.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 name="Рисунок 9" descr="art-загрязнение-окружающей-среды-511582.jpg"/>
          <p:cNvPicPr>
            <a:picLocks noChangeAspect="1"/>
          </p:cNvPicPr>
          <p:nvPr/>
        </p:nvPicPr>
        <p:blipFill>
          <a:blip r:embed="rId3"/>
          <a:stretch>
            <a:fillRect/>
          </a:stretch>
        </p:blipFill>
        <p:spPr>
          <a:xfrm>
            <a:off x="-357222" y="0"/>
            <a:ext cx="9858444" cy="6858000"/>
          </a:xfrm>
          <a:prstGeom prst="rect">
            <a:avLst/>
          </a:prstGeom>
        </p:spPr>
      </p:pic>
      <p:sp>
        <p:nvSpPr>
          <p:cNvPr id="13" name="Прямоугольник 12"/>
          <p:cNvSpPr/>
          <p:nvPr/>
        </p:nvSpPr>
        <p:spPr>
          <a:xfrm>
            <a:off x="357158" y="1071546"/>
            <a:ext cx="8501122" cy="4154984"/>
          </a:xfrm>
          <a:prstGeom prst="rect">
            <a:avLst/>
          </a:prstGeom>
          <a:noFill/>
        </p:spPr>
        <p:txBody>
          <a:bodyPr wrap="square" lIns="91440" tIns="45720" rIns="91440" bIns="45720">
            <a:spAutoFit/>
          </a:bodyPr>
          <a:lstStyle/>
          <a:p>
            <a:pPr algn="ctr"/>
            <a:r>
              <a:rPr lang="ru-RU" sz="6600" b="1" dirty="0" smtClean="0">
                <a:ln w="19050">
                  <a:solidFill>
                    <a:schemeClr val="tx1"/>
                  </a:solidFill>
                  <a:prstDash val="solid"/>
                </a:ln>
                <a:solidFill>
                  <a:schemeClr val="accent3"/>
                </a:solidFill>
                <a:effectLst>
                  <a:glow rad="63500">
                    <a:schemeClr val="accent2">
                      <a:satMod val="175000"/>
                      <a:alpha val="40000"/>
                    </a:schemeClr>
                  </a:glow>
                  <a:outerShdw blurRad="50000" dist="50800" dir="7500000" algn="tl">
                    <a:srgbClr val="000000">
                      <a:shade val="5000"/>
                      <a:alpha val="35000"/>
                    </a:srgbClr>
                  </a:outerShdw>
                  <a:reflection blurRad="6350" stA="60000" endA="900" endPos="58000" dir="5400000" sy="-100000" algn="bl" rotWithShape="0"/>
                </a:effectLst>
              </a:rPr>
              <a:t>Химическое загрязнение окружающей среды и его последствия</a:t>
            </a:r>
            <a:endParaRPr lang="ru-RU" sz="6600" b="1" dirty="0">
              <a:ln w="19050">
                <a:solidFill>
                  <a:schemeClr val="tx1"/>
                </a:solidFill>
                <a:prstDash val="solid"/>
              </a:ln>
              <a:solidFill>
                <a:schemeClr val="accent3"/>
              </a:solidFill>
              <a:effectLst>
                <a:glow rad="63500">
                  <a:schemeClr val="accent2">
                    <a:satMod val="175000"/>
                    <a:alpha val="40000"/>
                  </a:schemeClr>
                </a:glow>
                <a:outerShdw blurRad="50000" dist="50800" dir="7500000" algn="tl">
                  <a:srgbClr val="000000">
                    <a:shade val="5000"/>
                    <a:alpha val="35000"/>
                  </a:srgbClr>
                </a:outerShdw>
                <a:reflection blurRad="6350" stA="60000" endA="900" endPos="58000" dir="5400000" sy="-100000" algn="bl" rotWithShape="0"/>
              </a:effectLst>
            </a:endParaRPr>
          </a:p>
        </p:txBody>
      </p:sp>
      <p:pic>
        <p:nvPicPr>
          <p:cNvPr id="9" name="Музыка [приложение 2].mp3">
            <a:hlinkClick r:id="" action="ppaction://media"/>
          </p:cNvPr>
          <p:cNvPicPr>
            <a:picLocks noRot="1" noChangeAspect="1"/>
          </p:cNvPicPr>
          <p:nvPr>
            <a:audioFile r:link="rId1"/>
          </p:nvPr>
        </p:nvPicPr>
        <p:blipFill>
          <a:blip r:embed="rId4"/>
          <a:stretch>
            <a:fillRect/>
          </a:stretch>
        </p:blipFill>
        <p:spPr>
          <a:xfrm>
            <a:off x="8001024" y="6286520"/>
            <a:ext cx="304800" cy="304800"/>
          </a:xfrm>
          <a:prstGeom prst="rect">
            <a:avLst/>
          </a:prstGeom>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1"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08" y="428604"/>
            <a:ext cx="9286908" cy="1143000"/>
          </a:xfrm>
        </p:spPr>
        <p:txBody>
          <a:bodyPr>
            <a:no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Химическое загрязнение природных вод</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4" name="TextBox 3"/>
          <p:cNvSpPr txBox="1"/>
          <p:nvPr/>
        </p:nvSpPr>
        <p:spPr>
          <a:xfrm>
            <a:off x="0" y="1428736"/>
            <a:ext cx="9144000" cy="2246769"/>
          </a:xfrm>
          <a:prstGeom prst="rect">
            <a:avLst/>
          </a:prstGeom>
          <a:noFill/>
        </p:spPr>
        <p:txBody>
          <a:bodyPr wrap="square" rtlCol="0">
            <a:spAutoFit/>
          </a:bodyPr>
          <a:lstStyle/>
          <a:p>
            <a:pPr algn="ctr"/>
            <a:endParaRPr lang="ru-RU" sz="1400" dirty="0" smtClean="0">
              <a:latin typeface="Century Gothic" pitchFamily="34" charset="0"/>
            </a:endParaRPr>
          </a:p>
          <a:p>
            <a:pPr algn="ctr"/>
            <a:r>
              <a:rPr lang="ru-RU" sz="1400" dirty="0" smtClean="0">
                <a:latin typeface="Century Gothic" pitchFamily="34" charset="0"/>
              </a:rPr>
              <a:t>-это изменение естественных химических свойств воды за счет увеличения содержания в ней вредных примесей как неорганической, так и органической природы.</a:t>
            </a:r>
            <a:endParaRPr lang="ru-RU" sz="900" dirty="0" smtClean="0">
              <a:latin typeface="Century Gothic" pitchFamily="34" charset="0"/>
            </a:endParaRPr>
          </a:p>
          <a:p>
            <a:pPr algn="ctr"/>
            <a:r>
              <a:rPr lang="ru-RU" sz="1400" dirty="0" smtClean="0">
                <a:latin typeface="Century Gothic" pitchFamily="34" charset="0"/>
              </a:rPr>
              <a:t>Всякий водоем или водный источник связан с окружающей его внешней средой. На него оказывают влияние условия формирования поверхностного или подземного водного стока, разнообразные природные явления, индустрия, промышленное и коммунальное строительство, транспорт, хозяйственная и бытовая деятельность человека. Последствием этих влияний является привнесение в водную среду новых, несвойственных ей веществ - загрязнителей, ухудшающих качество воды. Загрязнения, поступающие в водную среду, классифицируют по разному, в зависимости от подходов, критериев и задач.</a:t>
            </a:r>
            <a:endParaRPr lang="ru-RU" sz="1400" dirty="0">
              <a:latin typeface="Century Gothic" pitchFamily="34" charset="0"/>
            </a:endParaRPr>
          </a:p>
        </p:txBody>
      </p:sp>
      <p:sp>
        <p:nvSpPr>
          <p:cNvPr id="5" name="TextBox 4"/>
          <p:cNvSpPr txBox="1"/>
          <p:nvPr/>
        </p:nvSpPr>
        <p:spPr>
          <a:xfrm>
            <a:off x="2714612" y="3714752"/>
            <a:ext cx="3643338" cy="646331"/>
          </a:xfrm>
          <a:prstGeom prst="rect">
            <a:avLst/>
          </a:prstGeom>
          <a:noFill/>
        </p:spPr>
        <p:txBody>
          <a:bodyPr wrap="square" rtlCol="0">
            <a:spAutoFit/>
          </a:bodyPr>
          <a:lstStyle/>
          <a:p>
            <a:pPr algn="ctr"/>
            <a:r>
              <a:rPr lang="ru-RU" dirty="0" smtClean="0">
                <a:latin typeface="Century Gothic" pitchFamily="34" charset="0"/>
              </a:rPr>
              <a:t>Химическое загрязнение воды</a:t>
            </a:r>
            <a:endParaRPr lang="ru-RU" dirty="0">
              <a:latin typeface="Century Gothic" pitchFamily="34" charset="0"/>
            </a:endParaRPr>
          </a:p>
        </p:txBody>
      </p:sp>
      <p:sp>
        <p:nvSpPr>
          <p:cNvPr id="6" name="TextBox 5"/>
          <p:cNvSpPr txBox="1"/>
          <p:nvPr/>
        </p:nvSpPr>
        <p:spPr>
          <a:xfrm>
            <a:off x="357158" y="4357694"/>
            <a:ext cx="8396850" cy="369332"/>
          </a:xfrm>
          <a:prstGeom prst="rect">
            <a:avLst/>
          </a:prstGeom>
          <a:noFill/>
        </p:spPr>
        <p:txBody>
          <a:bodyPr wrap="none" rtlCol="0">
            <a:spAutoFit/>
          </a:bodyPr>
          <a:lstStyle/>
          <a:p>
            <a:r>
              <a:rPr lang="ru-RU" dirty="0" smtClean="0">
                <a:latin typeface="Century Gothic" pitchFamily="34" charset="0"/>
              </a:rPr>
              <a:t>    Органическое                                                                   Неорганическое</a:t>
            </a:r>
            <a:endParaRPr lang="ru-RU" dirty="0">
              <a:latin typeface="Century Gothic" pitchFamily="34" charset="0"/>
            </a:endParaRPr>
          </a:p>
        </p:txBody>
      </p:sp>
      <p:pic>
        <p:nvPicPr>
          <p:cNvPr id="7" name="Picture 1046" descr="Нефть"/>
          <p:cNvPicPr>
            <a:picLocks noChangeAspect="1" noChangeArrowheads="1"/>
          </p:cNvPicPr>
          <p:nvPr/>
        </p:nvPicPr>
        <p:blipFill>
          <a:blip r:embed="rId2"/>
          <a:srcRect/>
          <a:stretch>
            <a:fillRect/>
          </a:stretch>
        </p:blipFill>
        <p:spPr bwMode="auto">
          <a:xfrm>
            <a:off x="357158" y="4857760"/>
            <a:ext cx="2619393"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3e9f3ecb8caeca2ff179ccde4d9418511.jpg"/>
          <p:cNvPicPr>
            <a:picLocks noChangeAspect="1"/>
          </p:cNvPicPr>
          <p:nvPr/>
        </p:nvPicPr>
        <p:blipFill>
          <a:blip r:embed="rId3"/>
          <a:stretch>
            <a:fillRect/>
          </a:stretch>
        </p:blipFill>
        <p:spPr>
          <a:xfrm>
            <a:off x="3286116" y="4857760"/>
            <a:ext cx="2643206" cy="1785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045" descr="image_7_1_3495"/>
          <p:cNvPicPr>
            <a:picLocks noChangeAspect="1" noChangeArrowheads="1"/>
          </p:cNvPicPr>
          <p:nvPr/>
        </p:nvPicPr>
        <p:blipFill>
          <a:blip r:embed="rId4"/>
          <a:srcRect/>
          <a:stretch>
            <a:fillRect/>
          </a:stretch>
        </p:blipFill>
        <p:spPr bwMode="auto">
          <a:xfrm>
            <a:off x="6215074" y="4857760"/>
            <a:ext cx="2643206" cy="177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 name="Прямая со стрелкой 12"/>
          <p:cNvCxnSpPr/>
          <p:nvPr/>
        </p:nvCxnSpPr>
        <p:spPr>
          <a:xfrm rot="10800000" flipV="1">
            <a:off x="1928794" y="3929066"/>
            <a:ext cx="1000132" cy="4286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8" name="Прямая со стрелкой 17"/>
          <p:cNvCxnSpPr/>
          <p:nvPr/>
        </p:nvCxnSpPr>
        <p:spPr>
          <a:xfrm>
            <a:off x="6143636" y="3929066"/>
            <a:ext cx="857256" cy="4286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ppt_w</p:attrName>
                                        </p:attrNameLst>
                                      </p:cBhvr>
                                      <p:tavLst>
                                        <p:tav tm="0" fmla="#ppt_w*sin(2.5*pi*$)">
                                          <p:val>
                                            <p:fltVal val="0"/>
                                          </p:val>
                                        </p:tav>
                                        <p:tav tm="100000">
                                          <p:val>
                                            <p:fltVal val="1"/>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ppt_w</p:attrName>
                                        </p:attrNameLst>
                                      </p:cBhvr>
                                      <p:tavLst>
                                        <p:tav tm="0" fmla="#ppt_w*sin(2.5*pi*$)">
                                          <p:val>
                                            <p:fltVal val="0"/>
                                          </p:val>
                                        </p:tav>
                                        <p:tav tm="100000">
                                          <p:val>
                                            <p:fltVal val="1"/>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randombar(horizontal)">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142900"/>
            <a:ext cx="9572660" cy="928710"/>
          </a:xfrm>
        </p:spPr>
        <p:txBody>
          <a:bodyPr>
            <a:noAutofit/>
          </a:bodyP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Неорганическое загрязнение</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6" name="TextBox 5"/>
          <p:cNvSpPr txBox="1"/>
          <p:nvPr/>
        </p:nvSpPr>
        <p:spPr>
          <a:xfrm>
            <a:off x="0" y="714356"/>
            <a:ext cx="9144000" cy="1477328"/>
          </a:xfrm>
          <a:prstGeom prst="rect">
            <a:avLst/>
          </a:prstGeom>
          <a:noFill/>
        </p:spPr>
        <p:txBody>
          <a:bodyPr wrap="square" rtlCol="0">
            <a:spAutoFit/>
          </a:bodyPr>
          <a:lstStyle/>
          <a:p>
            <a:pPr algn="ctr"/>
            <a:r>
              <a:rPr lang="ru-RU" dirty="0" smtClean="0">
                <a:latin typeface="Century Gothic" pitchFamily="34" charset="0"/>
              </a:rPr>
              <a:t>Основными неорганическими (минеральными) загрязнителями пресных и морских вод являются разнообразные химические соединения, токсичные для обитателей водной среды. Это соединения мышьяка, свинца, кадмия, ртути, хрома, меди, фтора. Большинство из них попадает в воду в результате человеческой деятельности.</a:t>
            </a:r>
            <a:endParaRPr lang="ru-RU" dirty="0">
              <a:latin typeface="Century Gothic" pitchFamily="34" charset="0"/>
            </a:endParaRPr>
          </a:p>
        </p:txBody>
      </p:sp>
      <p:pic>
        <p:nvPicPr>
          <p:cNvPr id="8" name="Picture 1375" descr="image004"/>
          <p:cNvPicPr>
            <a:picLocks noChangeAspect="1" noChangeArrowheads="1"/>
          </p:cNvPicPr>
          <p:nvPr/>
        </p:nvPicPr>
        <p:blipFill>
          <a:blip r:embed="rId2"/>
          <a:srcRect l="3775" t="5814" r="4361" b="5038"/>
          <a:stretch>
            <a:fillRect/>
          </a:stretch>
        </p:blipFill>
        <p:spPr bwMode="auto">
          <a:xfrm>
            <a:off x="928662" y="2217862"/>
            <a:ext cx="8215338" cy="4640138"/>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5834"/>
          </a:xfrm>
        </p:spPr>
        <p:txBody>
          <a:bodyPr>
            <a:noAutofit/>
          </a:bodyP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Органические соединения</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6" name="TextBox 5"/>
          <p:cNvSpPr txBox="1"/>
          <p:nvPr/>
        </p:nvSpPr>
        <p:spPr>
          <a:xfrm>
            <a:off x="0" y="857232"/>
            <a:ext cx="9143999" cy="1754326"/>
          </a:xfrm>
          <a:prstGeom prst="rect">
            <a:avLst/>
          </a:prstGeom>
          <a:noFill/>
        </p:spPr>
        <p:txBody>
          <a:bodyPr wrap="square" rtlCol="0">
            <a:spAutoFit/>
          </a:bodyPr>
          <a:lstStyle/>
          <a:p>
            <a:pPr algn="ctr"/>
            <a:r>
              <a:rPr lang="ru-RU" dirty="0" smtClean="0">
                <a:latin typeface="Century Gothic" pitchFamily="34" charset="0"/>
              </a:rPr>
              <a:t>Среди вносимых в океан с суши растворимых веществ, большое значение для обитателей водной среды имеют не только минеральные, биогенные элементы, но и органические остатки. Вынос в океан органического вещества оценивается в 300 - 380 млн.т./год. Сточные воды, содержащие суспензии органического происхождения или растворенное органическое вещество, пагубно влияют на состояние водоемов. </a:t>
            </a:r>
            <a:endParaRPr lang="ru-RU" dirty="0">
              <a:latin typeface="Century Gothic" pitchFamily="34" charset="0"/>
            </a:endParaRPr>
          </a:p>
        </p:txBody>
      </p:sp>
      <p:graphicFrame>
        <p:nvGraphicFramePr>
          <p:cNvPr id="8" name="Group 44"/>
          <p:cNvGraphicFramePr>
            <a:graphicFrameLocks noGrp="1"/>
          </p:cNvGraphicFramePr>
          <p:nvPr>
            <p:ph idx="1"/>
          </p:nvPr>
        </p:nvGraphicFramePr>
        <p:xfrm>
          <a:off x="0" y="2714619"/>
          <a:ext cx="9144000" cy="4143381"/>
        </p:xfrm>
        <a:graphic>
          <a:graphicData uri="http://schemas.openxmlformats.org/drawingml/2006/table">
            <a:tbl>
              <a:tblPr>
                <a:tableStyleId>{69C7853C-536D-4A76-A0AE-DD22124D55A5}</a:tableStyleId>
              </a:tblPr>
              <a:tblGrid>
                <a:gridCol w="4572942"/>
                <a:gridCol w="4571058"/>
              </a:tblGrid>
              <a:tr h="814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u="none" strike="noStrike" cap="none" normalizeH="0" baseline="0" dirty="0" smtClean="0">
                          <a:ln>
                            <a:noFill/>
                          </a:ln>
                          <a:effectLst/>
                          <a:latin typeface="Century Gothic" pitchFamily="34" charset="0"/>
                        </a:rPr>
                        <a:t>Загрязняющие вещества</a:t>
                      </a:r>
                      <a:endParaRPr kumimoji="0" lang="ru-RU" sz="1800" b="0" i="0" u="none" strike="noStrike" cap="none" normalizeH="0" baseline="0" dirty="0" smtClean="0">
                        <a:ln>
                          <a:noFill/>
                        </a:ln>
                        <a:solidFill>
                          <a:schemeClr val="tx1"/>
                        </a:solidFill>
                        <a:effectLst/>
                        <a:latin typeface="Century Gothic" pitchFamily="34" charset="0"/>
                      </a:endParaRPr>
                    </a:p>
                  </a:txBody>
                  <a:tcP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u="none" strike="noStrike" cap="none" normalizeH="0" baseline="0" dirty="0" smtClean="0">
                          <a:ln>
                            <a:noFill/>
                          </a:ln>
                          <a:effectLst/>
                          <a:latin typeface="Century Gothic" pitchFamily="34" charset="0"/>
                        </a:rPr>
                        <a:t>Количество в мировом стоке, млн.т/год</a:t>
                      </a:r>
                      <a:endParaRPr kumimoji="0" lang="ru-RU" sz="1800" b="0"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r>
              <a:tr h="6566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1. Нефтепродукты</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26, 563</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586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2. Фенолы</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0,460</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982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3. Отходы производств синтетических волокон</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5,500</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566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4. Растительные органические остатки</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0,170</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586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5. Всего</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0" u="none" strike="noStrike" cap="none" normalizeH="0" baseline="0" dirty="0" smtClean="0">
                          <a:ln>
                            <a:noFill/>
                          </a:ln>
                          <a:effectLst/>
                          <a:latin typeface="Century Gothic" pitchFamily="34" charset="0"/>
                        </a:rPr>
                        <a:t>33, 273</a:t>
                      </a:r>
                      <a:endParaRPr kumimoji="0" lang="ru-RU" sz="1500" b="0"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solidFill>
                  </a:tcPr>
                </a:tc>
              </a:tr>
            </a:tbl>
          </a:graphicData>
        </a:graphic>
      </p:graphicFrame>
      <p:pic>
        <p:nvPicPr>
          <p:cNvPr id="7" name="Музыка [приложение 2].mp3">
            <a:hlinkClick r:id="" action="ppaction://media"/>
          </p:cNvPr>
          <p:cNvPicPr>
            <a:picLocks noRot="1" noChangeAspect="1"/>
          </p:cNvPicPr>
          <p:nvPr>
            <a:audioFile r:link="rId1"/>
          </p:nvPr>
        </p:nvPicPr>
        <p:blipFill>
          <a:blip r:embed="rId3"/>
          <a:stretch>
            <a:fillRect/>
          </a:stretch>
        </p:blipFill>
        <p:spPr>
          <a:xfrm>
            <a:off x="8643966" y="6357958"/>
            <a:ext cx="304800" cy="304800"/>
          </a:xfrm>
          <a:prstGeom prst="rect">
            <a:avLst/>
          </a:prstGeom>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childTnLst>
                          </p:cTn>
                        </p:par>
                        <p:par>
                          <p:cTn id="20" fill="hold">
                            <p:stCondLst>
                              <p:cond delay="2000"/>
                            </p:stCondLst>
                            <p:childTnLst>
                              <p:par>
                                <p:cTn id="21" presetID="1" presetClass="mediacall" presetSubtype="0" fill="hold" nodeType="afterEffect">
                                  <p:stCondLst>
                                    <p:cond delay="0"/>
                                  </p:stCondLst>
                                  <p:childTnLst>
                                    <p:cmd type="call" cmd="playFrom(0.0)">
                                      <p:cBhvr>
                                        <p:cTn id="22"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3"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143000"/>
          </a:xfrm>
        </p:spPr>
        <p:txBody>
          <a:bodyPr>
            <a:noAutofit/>
          </a:bodyPr>
          <a:lstStyle/>
          <a:p>
            <a:pPr algn="ct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Проблема загрязнения Мирового океана (на примере ряда органических соединений)</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6" name="TextBox 5"/>
          <p:cNvSpPr txBox="1"/>
          <p:nvPr/>
        </p:nvSpPr>
        <p:spPr>
          <a:xfrm>
            <a:off x="0" y="1810464"/>
            <a:ext cx="9144000" cy="4955203"/>
          </a:xfrm>
          <a:prstGeom prst="rect">
            <a:avLst/>
          </a:prstGeom>
          <a:noFill/>
        </p:spPr>
        <p:txBody>
          <a:bodyPr wrap="square" rtlCol="0">
            <a:spAutoFit/>
          </a:bodyPr>
          <a:lstStyle/>
          <a:p>
            <a:r>
              <a:rPr lang="ru-RU" b="1" dirty="0" smtClean="0">
                <a:latin typeface="Century Gothic" pitchFamily="34" charset="0"/>
              </a:rPr>
              <a:t>Нефть и нефтепродукты.</a:t>
            </a:r>
          </a:p>
          <a:p>
            <a:endParaRPr lang="ru-RU" b="1" dirty="0" smtClean="0">
              <a:latin typeface="Century Gothic" pitchFamily="34" charset="0"/>
            </a:endParaRPr>
          </a:p>
          <a:p>
            <a:r>
              <a:rPr lang="ru-RU" dirty="0" smtClean="0">
                <a:latin typeface="Century Gothic" pitchFamily="34" charset="0"/>
              </a:rPr>
              <a:t>Нефть представляет собой вязкую маслянистую жидкость, имеющую темно-коричневый цвет и обладающую слабой </a:t>
            </a:r>
            <a:r>
              <a:rPr lang="ru-RU" dirty="0" err="1" smtClean="0">
                <a:latin typeface="Century Gothic" pitchFamily="34" charset="0"/>
              </a:rPr>
              <a:t>флуорисценцией</a:t>
            </a:r>
            <a:r>
              <a:rPr lang="ru-RU" dirty="0" smtClean="0">
                <a:latin typeface="Century Gothic" pitchFamily="34" charset="0"/>
              </a:rPr>
              <a:t>. Нефть состоит преимущественно из насыщенных </a:t>
            </a:r>
            <a:r>
              <a:rPr lang="ru-RU" dirty="0" err="1" smtClean="0">
                <a:latin typeface="Century Gothic" pitchFamily="34" charset="0"/>
              </a:rPr>
              <a:t>алифвтических</a:t>
            </a:r>
            <a:r>
              <a:rPr lang="ru-RU" dirty="0" smtClean="0">
                <a:latin typeface="Century Gothic" pitchFamily="34" charset="0"/>
              </a:rPr>
              <a:t> и гидроароматических углеводородов. Основные компоненты нефти - углеводороды (до 98%) - подразделяются на 4 класса:</a:t>
            </a:r>
          </a:p>
          <a:p>
            <a:endParaRPr lang="ru-RU" sz="1600" b="1" dirty="0" smtClean="0">
              <a:latin typeface="Century Gothic" pitchFamily="34" charset="0"/>
            </a:endParaRPr>
          </a:p>
          <a:p>
            <a:r>
              <a:rPr lang="ru-RU" sz="1600" b="1" u="sng" dirty="0" smtClean="0">
                <a:latin typeface="Century Gothic" pitchFamily="34" charset="0"/>
              </a:rPr>
              <a:t>а) Парафины (</a:t>
            </a:r>
            <a:r>
              <a:rPr lang="ru-RU" sz="1600" b="1" u="sng" dirty="0" err="1" smtClean="0">
                <a:latin typeface="Century Gothic" pitchFamily="34" charset="0"/>
              </a:rPr>
              <a:t>алкены</a:t>
            </a:r>
            <a:r>
              <a:rPr lang="ru-RU" sz="1600" b="1" dirty="0" smtClean="0">
                <a:latin typeface="Century Gothic" pitchFamily="34" charset="0"/>
              </a:rPr>
              <a:t>) </a:t>
            </a:r>
            <a:r>
              <a:rPr lang="ru-RU" sz="1600" dirty="0" smtClean="0">
                <a:latin typeface="Century Gothic" pitchFamily="34" charset="0"/>
              </a:rPr>
              <a:t>- (до 90% от общего состава) - устойчивые вещества, молекулы которых выражены прямой и разветвленной цепью атомов углерода. </a:t>
            </a:r>
          </a:p>
          <a:p>
            <a:r>
              <a:rPr lang="ru-RU" sz="1600" b="1" u="sng" dirty="0" smtClean="0">
                <a:latin typeface="Century Gothic" pitchFamily="34" charset="0"/>
              </a:rPr>
              <a:t>б) </a:t>
            </a:r>
            <a:r>
              <a:rPr lang="ru-RU" sz="1600" b="1" u="sng" dirty="0" err="1" smtClean="0">
                <a:latin typeface="Century Gothic" pitchFamily="34" charset="0"/>
              </a:rPr>
              <a:t>Циклопарафины</a:t>
            </a:r>
            <a:r>
              <a:rPr lang="ru-RU" sz="1600" b="1" dirty="0" smtClean="0">
                <a:latin typeface="Century Gothic" pitchFamily="34" charset="0"/>
              </a:rPr>
              <a:t>  </a:t>
            </a:r>
            <a:r>
              <a:rPr lang="ru-RU" sz="1600" dirty="0" smtClean="0">
                <a:latin typeface="Century Gothic" pitchFamily="34" charset="0"/>
              </a:rPr>
              <a:t>- ( 30 - 60% от общего состава) - насыщенные циклические соединения с 5-6 атомами углерода в кольце. </a:t>
            </a:r>
          </a:p>
          <a:p>
            <a:r>
              <a:rPr lang="ru-RU" sz="1600" b="1" u="sng" dirty="0" smtClean="0">
                <a:latin typeface="Century Gothic" pitchFamily="34" charset="0"/>
              </a:rPr>
              <a:t>в) Ароматические углеводороды</a:t>
            </a:r>
            <a:r>
              <a:rPr lang="ru-RU" sz="1600" b="1" dirty="0" smtClean="0">
                <a:latin typeface="Century Gothic" pitchFamily="34" charset="0"/>
              </a:rPr>
              <a:t> </a:t>
            </a:r>
            <a:r>
              <a:rPr lang="ru-RU" sz="1600" dirty="0" smtClean="0">
                <a:latin typeface="Century Gothic" pitchFamily="34" charset="0"/>
              </a:rPr>
              <a:t>- (20 - 40% от общего состава) - ненасыщенные циклические соединения ряда бензола, содержащие в кольце на 6 атомов углерода меньше, чем </a:t>
            </a:r>
            <a:r>
              <a:rPr lang="ru-RU" sz="1600" dirty="0" err="1" smtClean="0">
                <a:latin typeface="Century Gothic" pitchFamily="34" charset="0"/>
              </a:rPr>
              <a:t>циклопарафины</a:t>
            </a:r>
            <a:r>
              <a:rPr lang="ru-RU" sz="1600" dirty="0" smtClean="0">
                <a:latin typeface="Century Gothic" pitchFamily="34" charset="0"/>
              </a:rPr>
              <a:t>. </a:t>
            </a:r>
          </a:p>
          <a:p>
            <a:r>
              <a:rPr lang="ru-RU" sz="1600" b="1" u="sng" dirty="0" smtClean="0">
                <a:latin typeface="Century Gothic" pitchFamily="34" charset="0"/>
              </a:rPr>
              <a:t>г) Олефины (</a:t>
            </a:r>
            <a:r>
              <a:rPr lang="ru-RU" sz="1600" b="1" u="sng" dirty="0" err="1" smtClean="0">
                <a:latin typeface="Century Gothic" pitchFamily="34" charset="0"/>
              </a:rPr>
              <a:t>алкены</a:t>
            </a:r>
            <a:r>
              <a:rPr lang="ru-RU" sz="1600" b="1" u="sng" dirty="0" smtClean="0">
                <a:latin typeface="Century Gothic" pitchFamily="34" charset="0"/>
              </a:rPr>
              <a:t>)</a:t>
            </a:r>
            <a:r>
              <a:rPr lang="ru-RU" sz="1600" b="1" dirty="0" smtClean="0">
                <a:latin typeface="Century Gothic" pitchFamily="34" charset="0"/>
              </a:rPr>
              <a:t> </a:t>
            </a:r>
            <a:r>
              <a:rPr lang="ru-RU" sz="1600" dirty="0" smtClean="0">
                <a:latin typeface="Century Gothic" pitchFamily="34" charset="0"/>
              </a:rPr>
              <a:t>- (до 10% от общего состава) - ненасыщенные нециклические соединения с одним или двумя атомами водорода у каждого атома углерода в молекуле, имеющей прямую или разветвленную цепь.</a:t>
            </a:r>
          </a:p>
          <a:p>
            <a:endParaRPr lang="ru-RU" sz="1400" dirty="0">
              <a:latin typeface="Century Gothic"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0" y="0"/>
            <a:ext cx="9286908" cy="7078861"/>
          </a:xfrm>
          <a:prstGeom prst="rect">
            <a:avLst/>
          </a:prstGeom>
          <a:noFill/>
        </p:spPr>
        <p:txBody>
          <a:bodyPr wrap="square" rtlCol="0">
            <a:spAutoFit/>
          </a:bodyPr>
          <a:lstStyle/>
          <a:p>
            <a:r>
              <a:rPr lang="ru-RU" b="1" dirty="0" smtClean="0">
                <a:latin typeface="Century Gothic" pitchFamily="34" charset="0"/>
              </a:rPr>
              <a:t>Тяжелые металлы.</a:t>
            </a:r>
          </a:p>
          <a:p>
            <a:r>
              <a:rPr lang="ru-RU" sz="1600" dirty="0" smtClean="0">
                <a:latin typeface="Century Gothic" pitchFamily="34" charset="0"/>
              </a:rPr>
              <a:t>Тяжелые металлы (ртуть, свинец, кадмий, цинк, медь, мышьяк,) относятся к числу распространенных и весьма токсичных загрязняющих веществ. Они широко применяются в различных промышленных производствах, поэтому, несмотря на очистные мероприятия, содержание соединения тяжелых металлов в промышленных сточных водах довольно высокое. Большие массы этих соединений поступают в океан через атмосферу.</a:t>
            </a:r>
          </a:p>
          <a:p>
            <a:endParaRPr lang="ru-RU" sz="1600" dirty="0" smtClean="0">
              <a:latin typeface="Century Gothic" pitchFamily="34" charset="0"/>
            </a:endParaRPr>
          </a:p>
          <a:p>
            <a:r>
              <a:rPr lang="ru-RU" b="1" dirty="0" smtClean="0">
                <a:latin typeface="Century Gothic" pitchFamily="34" charset="0"/>
              </a:rPr>
              <a:t>Соединения с канцерогенными свойствами.</a:t>
            </a:r>
          </a:p>
          <a:p>
            <a:r>
              <a:rPr lang="ru-RU" sz="1600" dirty="0" smtClean="0">
                <a:latin typeface="Century Gothic" pitchFamily="34" charset="0"/>
              </a:rPr>
              <a:t>Канцерогенные вещества - это химически однородные соединения, проявляющие трансформирующую активность и способность вызывать канцерогенные, </a:t>
            </a:r>
            <a:r>
              <a:rPr lang="ru-RU" sz="1600" dirty="0" err="1" smtClean="0">
                <a:latin typeface="Century Gothic" pitchFamily="34" charset="0"/>
              </a:rPr>
              <a:t>тератогенные</a:t>
            </a:r>
            <a:r>
              <a:rPr lang="ru-RU" sz="1600" dirty="0" smtClean="0">
                <a:latin typeface="Century Gothic" pitchFamily="34" charset="0"/>
              </a:rPr>
              <a:t> (нарушение процессов эмбрионального развития) или мутагенные изменения в организмах. В зависимости от условий воздействия они могут приводить к ингибированию роста, ускорению старения, нарушению индивидуального развития и изменению генофонда организмов. </a:t>
            </a:r>
          </a:p>
          <a:p>
            <a:endParaRPr lang="ru-RU" sz="1600" dirty="0" smtClean="0">
              <a:latin typeface="Century Gothic" pitchFamily="34" charset="0"/>
            </a:endParaRPr>
          </a:p>
          <a:p>
            <a:r>
              <a:rPr lang="ru-RU" b="1" dirty="0" smtClean="0">
                <a:latin typeface="Century Gothic" pitchFamily="34" charset="0"/>
              </a:rPr>
              <a:t>Пестициды.</a:t>
            </a:r>
          </a:p>
          <a:p>
            <a:r>
              <a:rPr lang="ru-RU" sz="1600" dirty="0" smtClean="0">
                <a:latin typeface="Century Gothic" pitchFamily="34" charset="0"/>
              </a:rPr>
              <a:t>Пестициды составляют группу искусственно созданных веществ, используемых для борьбы с вредителями и болезнями растений. Пестициды делятся на следующие группы: инсектициды - для борьбы с вредными насекомыми, фунгициды и бактерициды - для борьбы с бактериальными болезнями растений, гербициды - против сорных растений. Установлено, что пестициды уничтожая вредителей, наносят вред многим полезным организмам и подрывают здоровье биоценозов. В сельском хозяйстве давно уже стоит проблема перехода от химических (загрязняющих среду) к биологическим (экологически чистым) методам борьбы с вредителями. В настоящее время более 5 млн.т. пестицидов поступает на мировой рынок. Около 1,5 млн.т. этих веществ уже вошло в состав наземных и морских экосистем </a:t>
            </a:r>
            <a:r>
              <a:rPr lang="ru-RU" sz="1600" dirty="0" err="1" smtClean="0">
                <a:latin typeface="Century Gothic" pitchFamily="34" charset="0"/>
              </a:rPr>
              <a:t>золовым</a:t>
            </a:r>
            <a:r>
              <a:rPr lang="ru-RU" sz="1600" dirty="0" smtClean="0">
                <a:latin typeface="Century Gothic" pitchFamily="34" charset="0"/>
              </a:rPr>
              <a:t> и водным путем. </a:t>
            </a:r>
            <a:endParaRPr lang="ru-RU" sz="1600" dirty="0">
              <a:latin typeface="Century Gothic"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443914" cy="928670"/>
          </a:xfrm>
        </p:spPr>
        <p:txBody>
          <a:bodyPr>
            <a:normAutofit fontScale="90000"/>
          </a:bodyPr>
          <a:lstStyle/>
          <a:p>
            <a:pPr algn="ctr"/>
            <a:r>
              <a:rPr lang="ru-RU"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Загрязнение почвы</a:t>
            </a:r>
            <a:endParaRPr lang="ru-RU"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4" name="Содержимое 3" descr="pustynja9.jpg"/>
          <p:cNvPicPr>
            <a:picLocks noGrp="1" noChangeAspect="1"/>
          </p:cNvPicPr>
          <p:nvPr>
            <p:ph idx="1"/>
          </p:nvPr>
        </p:nvPicPr>
        <p:blipFill>
          <a:blip r:embed="rId2"/>
          <a:stretch>
            <a:fillRect/>
          </a:stretch>
        </p:blipFill>
        <p:spPr>
          <a:xfrm>
            <a:off x="4286248" y="1428736"/>
            <a:ext cx="4676182" cy="4532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42844" y="928670"/>
            <a:ext cx="4500594" cy="6247864"/>
          </a:xfrm>
          <a:prstGeom prst="rect">
            <a:avLst/>
          </a:prstGeom>
          <a:noFill/>
        </p:spPr>
        <p:txBody>
          <a:bodyPr wrap="square" rtlCol="0">
            <a:spAutoFit/>
          </a:bodyPr>
          <a:lstStyle/>
          <a:p>
            <a:r>
              <a:rPr lang="ru-RU" sz="1600" dirty="0" smtClean="0">
                <a:latin typeface="Century Gothic" pitchFamily="34" charset="0"/>
              </a:rPr>
              <a:t>Почвенный покров Земли представляет собой важнейший компонент биосферы Земли. Именно почвенная оболочка определяет многие процессы, происходящие в биосфере.</a:t>
            </a:r>
          </a:p>
          <a:p>
            <a:r>
              <a:rPr lang="ru-RU" sz="1600" dirty="0" smtClean="0">
                <a:latin typeface="Century Gothic" pitchFamily="34" charset="0"/>
              </a:rPr>
              <a:t>Важнейшее значение почв состоит в аккумулировании органического вещества, различных химических элементов, а также энергии. </a:t>
            </a:r>
          </a:p>
          <a:p>
            <a:r>
              <a:rPr lang="ru-RU" sz="1600" dirty="0" smtClean="0">
                <a:latin typeface="Century Gothic" pitchFamily="34" charset="0"/>
              </a:rPr>
              <a:t>Почвенный покров выполняет функции биологического поглотителя, разрушителя и нейтрализатора различных загрязнений. Если это звено биосферы будет разрушено, то сложившееся функционирование биосферы необратимо нарушится. Именно поэтому чрезвычайно важно изучение глобального биохимического значения почвенного покрова, его современного состояния и изменения под влиянием антропогенной деятельности. Одним из видов антропогенного воздействия является загрязнение пестицидами.</a:t>
            </a:r>
          </a:p>
          <a:p>
            <a:endParaRPr lang="ru-RU" sz="1600" dirty="0">
              <a:latin typeface="Century Gothic"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144000" cy="1143000"/>
          </a:xfrm>
        </p:spPr>
        <p:txBody>
          <a:bodyPr>
            <a:normAutofit fontScale="90000"/>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Последствия загрязнений и их влияние на жизнь человека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7" name="TextBox 6"/>
          <p:cNvSpPr txBox="1"/>
          <p:nvPr/>
        </p:nvSpPr>
        <p:spPr>
          <a:xfrm>
            <a:off x="214282" y="1357298"/>
            <a:ext cx="8715436" cy="6324808"/>
          </a:xfrm>
          <a:prstGeom prst="rect">
            <a:avLst/>
          </a:prstGeom>
          <a:noFill/>
        </p:spPr>
        <p:txBody>
          <a:bodyPr wrap="square" rtlCol="0">
            <a:spAutoFit/>
          </a:bodyPr>
          <a:lstStyle/>
          <a:p>
            <a:pPr algn="just"/>
            <a:r>
              <a:rPr lang="ru-RU" sz="1500" dirty="0" smtClean="0">
                <a:latin typeface="Century Gothic" pitchFamily="34" charset="0"/>
              </a:rPr>
              <a:t>Двадцатый век породил множество проблем, в том числе связанные с охраной окружающей среды. Все экологические проблемы можно подразделить на локальные, которые актуальны только для какой-либо данной местности, и глобальные, представляющие опасность в масштабе Земли.</a:t>
            </a:r>
          </a:p>
          <a:p>
            <a:pPr algn="just"/>
            <a:r>
              <a:rPr lang="ru-RU" sz="1500" dirty="0" smtClean="0">
                <a:latin typeface="Century Gothic" pitchFamily="34" charset="0"/>
              </a:rPr>
              <a:t>Например, от загрязнения воздуха страдает не только человек, но также животные и растения. Загрязнение атмосферы таит в себе угрозу здоровью людей, ведь в  атмосферу, воду и почву каждый год выбрасывается 980 миллионов тонн отходов, среди которых есть токсичные вещества, вызывающие онкологические и другие тяжелые заболевания людей и животных. Из-за чрезмерного загрязнения воздуха городов ежегодно преждевременно умирают миллионы людей, а половина детей имеют хронические недуги.  Выпадающие с дождем и снегом окислы азота, серы и различные кислоты наносят непоправимый ущерб лесам и водоемам; тысячи озер Канады, США, Северной Европы оказались за последние десятилетия подкисленными. </a:t>
            </a:r>
          </a:p>
          <a:p>
            <a:pPr algn="just"/>
            <a:r>
              <a:rPr lang="ru-RU" sz="1500" dirty="0" smtClean="0">
                <a:latin typeface="Century Gothic" pitchFamily="34" charset="0"/>
              </a:rPr>
              <a:t>Другой глобальной экологической проблемой человечества является проблема экологии городов. Сейчас в городах проживает около 60% населения Земли и с каждым годом доля городского населения неуклонно возрастает - это процесс урбанизации. (</a:t>
            </a:r>
            <a:r>
              <a:rPr lang="ru-RU" sz="1500" dirty="0" err="1" smtClean="0">
                <a:latin typeface="Century Gothic" pitchFamily="34" charset="0"/>
              </a:rPr>
              <a:t>Машбиц</a:t>
            </a:r>
            <a:r>
              <a:rPr lang="ru-RU" sz="1500" dirty="0" smtClean="0">
                <a:latin typeface="Century Gothic" pitchFamily="34" charset="0"/>
              </a:rPr>
              <a:t> Я.Г., 1985)</a:t>
            </a:r>
          </a:p>
          <a:p>
            <a:pPr algn="just"/>
            <a:r>
              <a:rPr lang="ru-RU" sz="1500" dirty="0" smtClean="0">
                <a:latin typeface="Century Gothic" pitchFamily="34" charset="0"/>
              </a:rPr>
              <a:t>Считается, что ухудшение экологической ситуации в городах - феномен новый, с которым человечество столкнулось лишь в последние десятилетия как с результатом бурного развития промышленного производства. Но это заблуждение. Экологические проблемы, связанные с взаимоотношениями городов и окружающей среды, так же стары, как и сами города.</a:t>
            </a:r>
          </a:p>
          <a:p>
            <a:endParaRPr lang="ru-RU" sz="1500" dirty="0" smtClean="0"/>
          </a:p>
          <a:p>
            <a:endParaRPr lang="ru-RU" sz="1500" dirty="0" smtClean="0"/>
          </a:p>
          <a:p>
            <a:endParaRPr lang="ru-RU" sz="1500" dirty="0" smtClean="0"/>
          </a:p>
          <a:p>
            <a:endParaRPr lang="ru-RU" sz="1500"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144000" cy="1143000"/>
          </a:xfrm>
        </p:spPr>
        <p:txBody>
          <a:bodyPr>
            <a:normAutofit fontScale="90000"/>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Последствия загрязнений и их влияние на жизнь человека</a:t>
            </a:r>
            <a:endParaRPr lang="ru-RU" dirty="0">
              <a:latin typeface="+mn-lt"/>
            </a:endParaRPr>
          </a:p>
        </p:txBody>
      </p:sp>
      <p:sp>
        <p:nvSpPr>
          <p:cNvPr id="4" name="TextBox 3"/>
          <p:cNvSpPr txBox="1"/>
          <p:nvPr/>
        </p:nvSpPr>
        <p:spPr>
          <a:xfrm>
            <a:off x="285720" y="1571612"/>
            <a:ext cx="8572560" cy="4708981"/>
          </a:xfrm>
          <a:prstGeom prst="rect">
            <a:avLst/>
          </a:prstGeom>
          <a:noFill/>
        </p:spPr>
        <p:txBody>
          <a:bodyPr wrap="square" rtlCol="0">
            <a:spAutoFit/>
          </a:bodyPr>
          <a:lstStyle/>
          <a:p>
            <a:pPr algn="just"/>
            <a:r>
              <a:rPr lang="ru-RU" sz="1500" dirty="0" smtClean="0">
                <a:latin typeface="Century Gothic" pitchFamily="34" charset="0"/>
              </a:rPr>
              <a:t>Все необходимое для ускорения научно-технического прогресса человечество черпает непосредственно из биосферы. Поэтому и сформировалось унизительное отношение к природе как к некому рабу, которого можно эксплуатировать бесконечно. Человек почувствовал себя «хозяином» на Земле. Выросли несколько поколений людей-«технократов». Но природа не осталась безответной. Человеку стало тяжело дышать, уже трудно найти чистую воду, и новые поколения людей не похожи на предыдущие. Человечество стало обращать внимание на то, что его окружает. Именно в ХХ веке развилась такая наука как экология и сформировались основные ее законы: принцип </a:t>
            </a:r>
            <a:r>
              <a:rPr lang="ru-RU" sz="1500" dirty="0" err="1" smtClean="0">
                <a:latin typeface="Century Gothic" pitchFamily="34" charset="0"/>
              </a:rPr>
              <a:t>Ле</a:t>
            </a:r>
            <a:r>
              <a:rPr lang="ru-RU" sz="1500" dirty="0" smtClean="0">
                <a:latin typeface="Century Gothic" pitchFamily="34" charset="0"/>
              </a:rPr>
              <a:t> </a:t>
            </a:r>
            <a:r>
              <a:rPr lang="ru-RU" sz="1500" dirty="0" err="1" smtClean="0">
                <a:latin typeface="Century Gothic" pitchFamily="34" charset="0"/>
              </a:rPr>
              <a:t>Шателье-Брауна</a:t>
            </a:r>
            <a:r>
              <a:rPr lang="ru-RU" sz="1500" dirty="0" smtClean="0">
                <a:latin typeface="Century Gothic" pitchFamily="34" charset="0"/>
              </a:rPr>
              <a:t> и закон Вернадского. Принцип </a:t>
            </a:r>
            <a:r>
              <a:rPr lang="ru-RU" sz="1500" dirty="0" err="1" smtClean="0">
                <a:latin typeface="Century Gothic" pitchFamily="34" charset="0"/>
              </a:rPr>
              <a:t>Ле</a:t>
            </a:r>
            <a:r>
              <a:rPr lang="ru-RU" sz="1500" dirty="0" smtClean="0">
                <a:latin typeface="Century Gothic" pitchFamily="34" charset="0"/>
              </a:rPr>
              <a:t> </a:t>
            </a:r>
            <a:r>
              <a:rPr lang="ru-RU" sz="1500" dirty="0" err="1" smtClean="0">
                <a:latin typeface="Century Gothic" pitchFamily="34" charset="0"/>
              </a:rPr>
              <a:t>Шателье-Брауна</a:t>
            </a:r>
            <a:r>
              <a:rPr lang="ru-RU" sz="1500" dirty="0" smtClean="0">
                <a:latin typeface="Century Gothic" pitchFamily="34" charset="0"/>
              </a:rPr>
              <a:t> заключается в том, что при внешнем воздействии, выводящем систему из состояния устойчивого равновесия, равновесие смещается в том направлении, в котором эффект внешнего воздействия ослабляется. Закон Вернадского (закон биогенной миграции атомов) говорит о том, что в биосфере миграция химических элементов происходит при обязательном непосредственном или опосредованном участии живых организмов.</a:t>
            </a:r>
          </a:p>
          <a:p>
            <a:pPr algn="just"/>
            <a:r>
              <a:rPr lang="ru-RU" sz="1500" dirty="0" smtClean="0">
                <a:latin typeface="Century Gothic" pitchFamily="34" charset="0"/>
              </a:rPr>
              <a:t>В настоящее время под влиянием хозяйственной деятельности человека происходит быстрое исчезновение многих видов живого на планете. Причем этот процесс идет в десять, а в некоторых случаях и в 100 тысяч раз интенсивней, чем 65 миллионов лет назад шло вымирание динозавров.</a:t>
            </a:r>
          </a:p>
          <a:p>
            <a:endParaRPr lang="ru-RU" sz="1500"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0"/>
            <a:ext cx="8572560" cy="7340471"/>
          </a:xfrm>
          <a:prstGeom prst="rect">
            <a:avLst/>
          </a:prstGeom>
          <a:noFill/>
        </p:spPr>
        <p:txBody>
          <a:bodyPr wrap="square" rtlCol="0">
            <a:spAutoFit/>
          </a:bodyPr>
          <a:lstStyle/>
          <a:p>
            <a:pPr algn="just"/>
            <a:r>
              <a:rPr lang="ru-RU" sz="1500" dirty="0" smtClean="0">
                <a:latin typeface="Century Gothic" pitchFamily="34" charset="0"/>
              </a:rPr>
              <a:t>Виды не просто изменяются, меняется вся структура живого вещества. Крупных животных и растений сменяют более мелкие: копытных - грызуны, грызунов - растительноядные насекомые и т.п. Эволюционно изменчивые организмы вытесняют менее функционально подвижных организмов. Таким образом, одни виды дублируют другие. Но при этом меняются энергетические свойства системы. Мелкие особи требуют для жизни относительно больше энергии, чем крупные. Вместе с тем зрелые экосистемы для своего поддержания потребляют больше энергии, чем развивающиеся, находящиеся в переходных фазах.</a:t>
            </a:r>
          </a:p>
          <a:p>
            <a:pPr algn="just"/>
            <a:r>
              <a:rPr lang="ru-RU" sz="1500" dirty="0" smtClean="0">
                <a:latin typeface="Century Gothic" pitchFamily="34" charset="0"/>
              </a:rPr>
              <a:t>Эти изменения энергопотребления вместе с изменением концентрации углекислого газа или плотности озонового слоя, несомненно, влияют на изменения климата Земли. Их результат (в совокупности с прямым антропогенным влиянием) - нарастающее глобальное опустынивание. Под угрозой опустынивания находится </a:t>
            </a:r>
            <a:r>
              <a:rPr lang="ru-RU" sz="1500" dirty="0" err="1" smtClean="0">
                <a:latin typeface="Century Gothic" pitchFamily="34" charset="0"/>
              </a:rPr>
              <a:t>при¬мерно</a:t>
            </a:r>
            <a:r>
              <a:rPr lang="ru-RU" sz="1500" dirty="0" smtClean="0">
                <a:latin typeface="Century Gothic" pitchFamily="34" charset="0"/>
              </a:rPr>
              <a:t> 19% поверхности суши. Около 7% площади континентов уже превратилось в пустыню. Покров живого вещества на планете резко меняется. Он сжимается подобно шагреневой коже. Да и сама кожа истончается, даже чисто в механическом смысле - исчезают леса, идет процесс деградации черноземов и т.п. Из-под ног человечества уходит фундамент, как непосредственной среды его жизни, так и </a:t>
            </a:r>
            <a:r>
              <a:rPr lang="ru-RU" sz="1500" dirty="0" err="1" smtClean="0">
                <a:latin typeface="Century Gothic" pitchFamily="34" charset="0"/>
              </a:rPr>
              <a:t>экономи¬ческого</a:t>
            </a:r>
            <a:r>
              <a:rPr lang="ru-RU" sz="1500" dirty="0" smtClean="0">
                <a:latin typeface="Century Gothic" pitchFamily="34" charset="0"/>
              </a:rPr>
              <a:t> развития.</a:t>
            </a:r>
          </a:p>
          <a:p>
            <a:pPr algn="just"/>
            <a:r>
              <a:rPr lang="ru-RU" sz="1500" dirty="0" smtClean="0">
                <a:latin typeface="Century Gothic" pitchFamily="34" charset="0"/>
              </a:rPr>
              <a:t>Каждый биологический вид (и человек тут не исключение) может жить в довольно узких рамках той среды, к которой он </a:t>
            </a:r>
            <a:r>
              <a:rPr lang="ru-RU" sz="1500" dirty="0" err="1" smtClean="0">
                <a:latin typeface="Century Gothic" pitchFamily="34" charset="0"/>
              </a:rPr>
              <a:t>ге¬нетически</a:t>
            </a:r>
            <a:r>
              <a:rPr lang="ru-RU" sz="1500" dirty="0" smtClean="0">
                <a:latin typeface="Century Gothic" pitchFamily="34" charset="0"/>
              </a:rPr>
              <a:t> приспособлен. Если среда жизни изменяется быстрее, чем может наступить адаптация или переформирование вида в </a:t>
            </a:r>
            <a:r>
              <a:rPr lang="ru-RU" sz="1500" dirty="0" err="1" smtClean="0">
                <a:latin typeface="Century Gothic" pitchFamily="34" charset="0"/>
              </a:rPr>
              <a:t>но¬вое</a:t>
            </a:r>
            <a:r>
              <a:rPr lang="ru-RU" sz="1500" dirty="0" smtClean="0">
                <a:latin typeface="Century Gothic" pitchFamily="34" charset="0"/>
              </a:rPr>
              <a:t> образование, организм неизбежно вымирает.</a:t>
            </a:r>
          </a:p>
          <a:p>
            <a:pPr algn="just"/>
            <a:r>
              <a:rPr lang="ru-RU" sz="1500" dirty="0" smtClean="0">
                <a:latin typeface="Century Gothic" pitchFamily="34" charset="0"/>
              </a:rPr>
              <a:t>Возрастающие темпы изменения среды обитания приводят к нарушению взаимосвязи между ней и человеком, снижению адаптационных возможностей организма. Среда обитания может содержать такие вещества, с которыми организм в ходе эволюции не сталкивался и поэтому не имеет соответствующих анализаторных систем, сигнализирующих об их наличии. В связи с этим оценить состояние здоровья человека, понять характер патологии в отрыве от анализа происходящих изменений в окружающей среде невозможно.</a:t>
            </a:r>
          </a:p>
          <a:p>
            <a:endParaRPr lang="ru-RU" dirty="0" smtClean="0"/>
          </a:p>
          <a:p>
            <a:endParaRPr lang="ru-RU"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Видео [приложение 4].wmv">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ransition spd="med">
    <p:wheel spokes="8"/>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88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reflection blurRad="6350" stA="55000" endA="300" endPos="45500" dir="5400000" sy="-100000" algn="bl" rotWithShape="0"/>
                </a:effectLst>
                <a:latin typeface="+mn-lt"/>
              </a:rPr>
              <a:t>План</a:t>
            </a:r>
            <a:endParaRPr lang="ru-RU" sz="8800" b="1" dirty="0">
              <a:ln/>
              <a:solidFill>
                <a:schemeClr val="accent3"/>
              </a:solidFill>
              <a:effectLst>
                <a:outerShdw blurRad="50800" dist="38100" dir="2700000" algn="tl" rotWithShape="0">
                  <a:prstClr val="black">
                    <a:alpha val="40000"/>
                  </a:prstClr>
                </a:outerShdw>
                <a:reflection blurRad="6350" stA="55000" endA="300" endPos="45500" dir="5400000" sy="-100000" algn="bl" rotWithShape="0"/>
              </a:effectLst>
              <a:latin typeface="+mn-lt"/>
            </a:endParaRPr>
          </a:p>
        </p:txBody>
      </p:sp>
      <p:sp>
        <p:nvSpPr>
          <p:cNvPr id="3" name="Содержимое 2"/>
          <p:cNvSpPr>
            <a:spLocks noGrp="1"/>
          </p:cNvSpPr>
          <p:nvPr>
            <p:ph idx="1"/>
          </p:nvPr>
        </p:nvSpPr>
        <p:spPr>
          <a:xfrm>
            <a:off x="357158" y="1714488"/>
            <a:ext cx="8572560" cy="4929222"/>
          </a:xfrm>
        </p:spPr>
        <p:txBody>
          <a:bodyPr>
            <a:noAutofit/>
          </a:bodyPr>
          <a:lstStyle/>
          <a:p>
            <a:pPr>
              <a:buBlip>
                <a:blip r:embed="rId2"/>
              </a:buBlip>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Введение</a:t>
            </a:r>
          </a:p>
          <a:p>
            <a:pPr>
              <a:buBlip>
                <a:blip r:embed="rId2"/>
              </a:buBlip>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Химическое загрязнение атмосферы</a:t>
            </a:r>
          </a:p>
          <a:p>
            <a:pPr>
              <a:buBlip>
                <a:blip r:embed="rId2"/>
              </a:buBlip>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Химическое загрязнение природных вод</a:t>
            </a:r>
          </a:p>
          <a:p>
            <a:pPr>
              <a:buBlip>
                <a:blip r:embed="rId2"/>
              </a:buBlip>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Загрязнение Мирового океана</a:t>
            </a:r>
          </a:p>
          <a:p>
            <a:pPr>
              <a:buBlip>
                <a:blip r:embed="rId2"/>
              </a:buBlip>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Загрязнение почвы</a:t>
            </a:r>
          </a:p>
          <a:p>
            <a:pPr>
              <a:buBlip>
                <a:blip r:embed="rId2"/>
              </a:buBlip>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Последствия загрязнений и их Влияние  на жизнь человека</a:t>
            </a:r>
          </a:p>
          <a:p>
            <a:pPr>
              <a:buBlip>
                <a:blip r:embed="rId2"/>
              </a:buBlip>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Заключение</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1"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28670"/>
          </a:xfrm>
        </p:spPr>
        <p:txBody>
          <a:bodyPr>
            <a:norm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Заключение</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4" name="TextBox 3"/>
          <p:cNvSpPr txBox="1"/>
          <p:nvPr/>
        </p:nvSpPr>
        <p:spPr>
          <a:xfrm>
            <a:off x="0" y="856357"/>
            <a:ext cx="4643438" cy="6001643"/>
          </a:xfrm>
          <a:prstGeom prst="rect">
            <a:avLst/>
          </a:prstGeom>
          <a:noFill/>
        </p:spPr>
        <p:txBody>
          <a:bodyPr wrap="square" rtlCol="0">
            <a:spAutoFit/>
          </a:bodyPr>
          <a:lstStyle/>
          <a:p>
            <a:r>
              <a:rPr lang="ru-RU" sz="1600" dirty="0" smtClean="0">
                <a:latin typeface="Century Gothic" pitchFamily="34" charset="0"/>
              </a:rPr>
              <a:t>Охрана природы - задача нашего века, проблема, ставшая социальной. Снова и снова мы слышим об опасности, грозящей окружающей среде, но до сих пор многие из нас считают их неприятным, но неизбежным порождением цивилизации и полагают, что мы ещё успеем справиться со всеми выявившимися затруднениями.</a:t>
            </a:r>
          </a:p>
          <a:p>
            <a:r>
              <a:rPr lang="ru-RU" sz="1600" dirty="0" smtClean="0">
                <a:latin typeface="Century Gothic" pitchFamily="34" charset="0"/>
              </a:rPr>
              <a:t>Однако воздействие человека на окружающую среду приняло угрожающие масштабы. Чтобы в корне улучшить положение, понадобятся целенаправленные и продуманные действия. Ответственная и действенная политика по отношению к окружающей среде будет возможна лишь в том случае, если мы накопим надёжные данные о современном состоянии среды, обоснованные знания о взаимодействии важных экологических факторов, если разработает новые методы уменьшения и предотвращения вреда, наносимого Природе Человеком.</a:t>
            </a:r>
            <a:endParaRPr lang="ru-RU" sz="1600" dirty="0">
              <a:latin typeface="Century Gothic" pitchFamily="34" charset="0"/>
            </a:endParaRPr>
          </a:p>
        </p:txBody>
      </p:sp>
      <p:pic>
        <p:nvPicPr>
          <p:cNvPr id="5" name="Рисунок 4" descr="91615628.gif"/>
          <p:cNvPicPr>
            <a:picLocks noChangeAspect="1"/>
          </p:cNvPicPr>
          <p:nvPr/>
        </p:nvPicPr>
        <p:blipFill>
          <a:blip r:embed="rId2"/>
          <a:stretch>
            <a:fillRect/>
          </a:stretch>
        </p:blipFill>
        <p:spPr>
          <a:xfrm>
            <a:off x="4572000" y="1357298"/>
            <a:ext cx="4429156"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noAutofit/>
          </a:bodyPr>
          <a:lstStyle/>
          <a:p>
            <a:pPr algn="ctr"/>
            <a:r>
              <a:rPr lang="ru-RU"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Введение</a:t>
            </a:r>
            <a:endParaRPr lang="ru-RU"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4" name="Picture 6" descr="j0149481"/>
          <p:cNvPicPr>
            <a:picLocks noGrp="1" noChangeAspect="1" noChangeArrowheads="1"/>
          </p:cNvPicPr>
          <p:nvPr>
            <p:ph idx="1"/>
          </p:nvPr>
        </p:nvPicPr>
        <p:blipFill>
          <a:blip r:embed="rId2"/>
          <a:srcRect/>
          <a:stretch>
            <a:fillRect/>
          </a:stretch>
        </p:blipFill>
        <p:spPr bwMode="auto">
          <a:xfrm>
            <a:off x="428596" y="2071678"/>
            <a:ext cx="3566722" cy="3624452"/>
          </a:xfrm>
          <a:prstGeom prst="rect">
            <a:avLst/>
          </a:prstGeom>
          <a:noFill/>
          <a:ln w="9525">
            <a:noFill/>
            <a:miter lim="800000"/>
            <a:headEnd/>
            <a:tailEnd/>
          </a:ln>
        </p:spPr>
      </p:pic>
      <p:sp>
        <p:nvSpPr>
          <p:cNvPr id="5" name="TextBox 4"/>
          <p:cNvSpPr txBox="1"/>
          <p:nvPr/>
        </p:nvSpPr>
        <p:spPr>
          <a:xfrm>
            <a:off x="4000496" y="1500174"/>
            <a:ext cx="4786346" cy="5570756"/>
          </a:xfrm>
          <a:prstGeom prst="rect">
            <a:avLst/>
          </a:prstGeom>
          <a:noFill/>
        </p:spPr>
        <p:txBody>
          <a:bodyPr wrap="square" rtlCol="0">
            <a:spAutoFit/>
          </a:bodyPr>
          <a:lstStyle/>
          <a:p>
            <a:pPr algn="r"/>
            <a:r>
              <a:rPr lang="ru-RU" i="1" dirty="0" smtClean="0">
                <a:latin typeface="Century Gothic" pitchFamily="34" charset="0"/>
              </a:rPr>
              <a:t>На всех стадиях своего развития человек был тесно связан с окружающим миром. Но  с тех пор как появилось высокоиндустриальное общество, опасное вмешательство человека в природу резко усилилось. Человеку приходится все больше вмешиваться в хозяйство биосферы - той части нашей планеты, в которой существует жизнь. Наиболее масштабным и значительным является химическое загрязнение среды несвойственными ей веществами химической природы. Среди них - газообразные и аэрозольные загрязнители промышленно-бытового происхождения.</a:t>
            </a:r>
          </a:p>
          <a:p>
            <a:pPr algn="r"/>
            <a:endParaRPr lang="ru-RU" sz="1600" i="1" dirty="0" smtClean="0">
              <a:latin typeface="Century Gothic" pitchFamily="34" charset="0"/>
            </a:endParaRPr>
          </a:p>
          <a:p>
            <a:pPr algn="r"/>
            <a:endParaRPr lang="ru-RU" sz="1600" i="1" dirty="0" smtClean="0">
              <a:latin typeface="Century Gothic" pitchFamily="34" charset="0"/>
            </a:endParaRPr>
          </a:p>
          <a:p>
            <a:pPr algn="r"/>
            <a:endParaRPr lang="ru-RU" i="1" dirty="0">
              <a:latin typeface="Century Gothic"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480"/>
            <a:ext cx="9144000" cy="1143000"/>
          </a:xfrm>
        </p:spPr>
        <p:txBody>
          <a:bodyPr>
            <a:noAutofit/>
          </a:bodyPr>
          <a:lstStyle/>
          <a:p>
            <a:pPr algn="ctr"/>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Химическое загрязнение биосферы</a:t>
            </a:r>
            <a:endParaRPr lang="ru-RU"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TextBox 2"/>
          <p:cNvSpPr txBox="1"/>
          <p:nvPr/>
        </p:nvSpPr>
        <p:spPr>
          <a:xfrm>
            <a:off x="357158" y="1857364"/>
            <a:ext cx="8429684" cy="4801314"/>
          </a:xfrm>
          <a:prstGeom prst="rect">
            <a:avLst/>
          </a:prstGeom>
          <a:noFill/>
        </p:spPr>
        <p:txBody>
          <a:bodyPr wrap="square" rtlCol="0">
            <a:spAutoFit/>
          </a:bodyPr>
          <a:lstStyle/>
          <a:p>
            <a:pPr algn="just"/>
            <a:r>
              <a:rPr lang="ru-RU" dirty="0" smtClean="0">
                <a:latin typeface="Century Gothic" pitchFamily="34" charset="0"/>
              </a:rPr>
              <a:t>Человек всегда использовал окружающую среду в основном как источник ресурсов, однако в течение очень длительного времени его деятельность не оказывала заметного влияния на биосферу. Лишь в конце прошлого столетия изменения биосферы под влиянием хозяйственной деятельности обратили на себя внимание ученых. В первой половине нынешнего века эти изменения нарастали и в настоящее время, лавиной обрушились на человеческую цивилизацию. Стремясь к улучшению условий своей жизни, человек постоянно наращивает темпы материального производства, не задумываясь о  последствиях. При таком подходе большая часть взятых от природы ресурсов возвращается ей в виде отходов, часто ядовитых или непригодных для утилизации. Это создает угрозу и существованию биосферы, и самого человека.</a:t>
            </a:r>
          </a:p>
          <a:p>
            <a:pPr algn="just"/>
            <a:r>
              <a:rPr lang="ru-RU" dirty="0" smtClean="0">
                <a:latin typeface="Century Gothic" pitchFamily="34" charset="0"/>
              </a:rPr>
              <a:t>На самом деле, проблема загрязнения атмосферы распространена по всему земному шару, но наиболее масштабна она в районах большого сосредоточения крупных городов и промышленных районов.</a:t>
            </a:r>
            <a:endParaRPr lang="ru-RU" dirty="0">
              <a:latin typeface="Century Gothic"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1143000"/>
          </a:xfrm>
        </p:spPr>
        <p:txBody>
          <a:bodyPr>
            <a:no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Так, какие же существуют источники загрязнения?</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5" name="Рисунок 4" descr="img4.jpg"/>
          <p:cNvPicPr>
            <a:picLocks noChangeAspect="1"/>
          </p:cNvPicPr>
          <p:nvPr/>
        </p:nvPicPr>
        <p:blipFill>
          <a:blip r:embed="rId2"/>
          <a:stretch>
            <a:fillRect/>
          </a:stretch>
        </p:blipFill>
        <p:spPr>
          <a:xfrm>
            <a:off x="1500166" y="1571612"/>
            <a:ext cx="6215106" cy="5286389"/>
          </a:xfrm>
          <a:prstGeom prst="rect">
            <a:avLst/>
          </a:prstGeom>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15288020.gif"/>
          <p:cNvPicPr>
            <a:picLocks noGrp="1" noChangeAspect="1"/>
          </p:cNvPicPr>
          <p:nvPr>
            <p:ph idx="1"/>
          </p:nvPr>
        </p:nvPicPr>
        <p:blipFill>
          <a:blip r:embed="rId2"/>
          <a:stretch>
            <a:fillRect/>
          </a:stretch>
        </p:blipFill>
        <p:spPr>
          <a:xfrm>
            <a:off x="2714612" y="428604"/>
            <a:ext cx="3286148" cy="2688069"/>
          </a:xfrm>
        </p:spPr>
      </p:pic>
      <p:sp>
        <p:nvSpPr>
          <p:cNvPr id="5" name="Стрелка вниз 4"/>
          <p:cNvSpPr/>
          <p:nvPr/>
        </p:nvSpPr>
        <p:spPr>
          <a:xfrm rot="2817572">
            <a:off x="1887973" y="2207229"/>
            <a:ext cx="438831" cy="105635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6" name="Стрелка вниз 5"/>
          <p:cNvSpPr/>
          <p:nvPr/>
        </p:nvSpPr>
        <p:spPr>
          <a:xfrm>
            <a:off x="4286248" y="3071810"/>
            <a:ext cx="500066" cy="92869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7" name="Стрелка вниз 6"/>
          <p:cNvSpPr/>
          <p:nvPr/>
        </p:nvSpPr>
        <p:spPr>
          <a:xfrm rot="18828644">
            <a:off x="6421427" y="2363505"/>
            <a:ext cx="421850" cy="94978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8" name="Picture 22" descr="fume_chimney"/>
          <p:cNvPicPr>
            <a:picLocks noChangeAspect="1" noChangeArrowheads="1"/>
          </p:cNvPicPr>
          <p:nvPr/>
        </p:nvPicPr>
        <p:blipFill>
          <a:blip r:embed="rId3"/>
          <a:srcRect/>
          <a:stretch>
            <a:fillRect/>
          </a:stretch>
        </p:blipFill>
        <p:spPr bwMode="auto">
          <a:xfrm>
            <a:off x="357158" y="3429000"/>
            <a:ext cx="2571768"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3" descr="07"/>
          <p:cNvPicPr>
            <a:picLocks noChangeAspect="1" noChangeArrowheads="1"/>
          </p:cNvPicPr>
          <p:nvPr/>
        </p:nvPicPr>
        <p:blipFill>
          <a:blip r:embed="rId4"/>
          <a:srcRect/>
          <a:stretch>
            <a:fillRect/>
          </a:stretch>
        </p:blipFill>
        <p:spPr bwMode="auto">
          <a:xfrm>
            <a:off x="3286116" y="4286256"/>
            <a:ext cx="2571768"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images.jpg"/>
          <p:cNvPicPr>
            <a:picLocks noChangeAspect="1"/>
          </p:cNvPicPr>
          <p:nvPr/>
        </p:nvPicPr>
        <p:blipFill>
          <a:blip r:embed="rId5"/>
          <a:stretch>
            <a:fillRect/>
          </a:stretch>
        </p:blipFill>
        <p:spPr>
          <a:xfrm>
            <a:off x="6215074" y="3429000"/>
            <a:ext cx="2571768"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428596" y="3071810"/>
            <a:ext cx="2512226" cy="400110"/>
          </a:xfrm>
          <a:prstGeom prst="rect">
            <a:avLst/>
          </a:prstGeom>
          <a:noFill/>
        </p:spPr>
        <p:txBody>
          <a:bodyPr wrap="none" rtlCol="0">
            <a:spAutoFit/>
          </a:bodyPr>
          <a:lstStyle/>
          <a:p>
            <a:r>
              <a:rPr lang="ru-RU" sz="2000" dirty="0" smtClean="0">
                <a:latin typeface="Century Gothic" pitchFamily="34" charset="0"/>
              </a:rPr>
              <a:t>Промышленность</a:t>
            </a:r>
            <a:endParaRPr lang="ru-RU" sz="2000" dirty="0">
              <a:latin typeface="Century Gothic" pitchFamily="34" charset="0"/>
            </a:endParaRPr>
          </a:p>
        </p:txBody>
      </p:sp>
      <p:sp>
        <p:nvSpPr>
          <p:cNvPr id="15" name="TextBox 14"/>
          <p:cNvSpPr txBox="1"/>
          <p:nvPr/>
        </p:nvSpPr>
        <p:spPr>
          <a:xfrm>
            <a:off x="3286116" y="3929066"/>
            <a:ext cx="2650084" cy="400110"/>
          </a:xfrm>
          <a:prstGeom prst="rect">
            <a:avLst/>
          </a:prstGeom>
          <a:noFill/>
        </p:spPr>
        <p:txBody>
          <a:bodyPr wrap="none" rtlCol="0">
            <a:spAutoFit/>
          </a:bodyPr>
          <a:lstStyle/>
          <a:p>
            <a:r>
              <a:rPr lang="ru-RU" sz="2000" dirty="0" smtClean="0">
                <a:latin typeface="Century Gothic" pitchFamily="34" charset="0"/>
              </a:rPr>
              <a:t>Бытовые котельные</a:t>
            </a:r>
            <a:endParaRPr lang="ru-RU" sz="2000" dirty="0">
              <a:latin typeface="Century Gothic" pitchFamily="34" charset="0"/>
            </a:endParaRPr>
          </a:p>
        </p:txBody>
      </p:sp>
      <p:sp>
        <p:nvSpPr>
          <p:cNvPr id="16" name="TextBox 15"/>
          <p:cNvSpPr txBox="1"/>
          <p:nvPr/>
        </p:nvSpPr>
        <p:spPr>
          <a:xfrm>
            <a:off x="6786578" y="3071810"/>
            <a:ext cx="1558440" cy="400110"/>
          </a:xfrm>
          <a:prstGeom prst="rect">
            <a:avLst/>
          </a:prstGeom>
          <a:noFill/>
        </p:spPr>
        <p:txBody>
          <a:bodyPr wrap="none" rtlCol="0">
            <a:spAutoFit/>
          </a:bodyPr>
          <a:lstStyle/>
          <a:p>
            <a:r>
              <a:rPr lang="ru-RU" sz="2000" dirty="0" smtClean="0">
                <a:latin typeface="Century Gothic" pitchFamily="34" charset="0"/>
              </a:rPr>
              <a:t>Транспорт</a:t>
            </a:r>
            <a:endParaRPr lang="ru-RU" sz="2000" dirty="0">
              <a:latin typeface="Century Gothic" pitchFamily="34" charset="0"/>
            </a:endParaRPr>
          </a:p>
        </p:txBody>
      </p:sp>
      <p:sp>
        <p:nvSpPr>
          <p:cNvPr id="17" name="TextBox 16"/>
          <p:cNvSpPr txBox="1"/>
          <p:nvPr/>
        </p:nvSpPr>
        <p:spPr>
          <a:xfrm>
            <a:off x="0" y="0"/>
            <a:ext cx="9144000" cy="1200329"/>
          </a:xfrm>
          <a:prstGeom prst="rect">
            <a:avLst/>
          </a:prstGeom>
          <a:noFill/>
        </p:spPr>
        <p:txBody>
          <a:bodyPr wrap="square" rtlCol="0">
            <a:spAutoFit/>
          </a:bodyPr>
          <a:lstStyle/>
          <a:p>
            <a:pPr algn="ct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Но всё же, основными источниками загрязнения атмосферы являются:</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TextBox 12"/>
          <p:cNvSpPr txBox="1"/>
          <p:nvPr/>
        </p:nvSpPr>
        <p:spPr>
          <a:xfrm>
            <a:off x="-285784" y="6057781"/>
            <a:ext cx="9644130" cy="800219"/>
          </a:xfrm>
          <a:prstGeom prst="rect">
            <a:avLst/>
          </a:prstGeom>
          <a:noFill/>
        </p:spPr>
        <p:txBody>
          <a:bodyPr wrap="square" rtlCol="0">
            <a:spAutoFit/>
          </a:bodyPr>
          <a:lstStyle/>
          <a:p>
            <a:pPr marL="457200" indent="-457200" algn="ctr">
              <a:spcBef>
                <a:spcPct val="50000"/>
              </a:spcBef>
            </a:pPr>
            <a:r>
              <a:rPr lang="ru-RU" dirty="0" smtClean="0">
                <a:latin typeface="Century Gothic" pitchFamily="34" charset="0"/>
              </a:rPr>
              <a:t>Основные вредные примеси пирогенного происхождения:</a:t>
            </a:r>
          </a:p>
          <a:p>
            <a:pPr marL="457200" indent="-457200" algn="ctr"/>
            <a:r>
              <a:rPr lang="ru-RU" sz="1400" dirty="0" smtClean="0">
                <a:latin typeface="Century Gothic" pitchFamily="34" charset="0"/>
              </a:rPr>
              <a:t>оксид углерода, сернистый ангидрид, серный ангидрид, сероводород и сероуглерод, оксиды</a:t>
            </a:r>
          </a:p>
          <a:p>
            <a:pPr marL="457200" indent="-457200" algn="ctr"/>
            <a:r>
              <a:rPr lang="ru-RU" sz="1400" dirty="0" smtClean="0">
                <a:latin typeface="Century Gothic" pitchFamily="34" charset="0"/>
              </a:rPr>
              <a:t>азота, соединения фтора, соединения хлора, аэрозольное загрязнение атмосферы.</a:t>
            </a:r>
            <a:endParaRPr lang="ru-RU" sz="1400" dirty="0">
              <a:latin typeface="Century Gothic"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ppt_w</p:attrName>
                                        </p:attrNameLst>
                                      </p:cBhvr>
                                      <p:tavLst>
                                        <p:tav tm="0" fmla="#ppt_w*sin(2.5*pi*$)">
                                          <p:val>
                                            <p:fltVal val="0"/>
                                          </p:val>
                                        </p:tav>
                                        <p:tav tm="100000">
                                          <p:val>
                                            <p:fltVal val="1"/>
                                          </p:val>
                                        </p:tav>
                                      </p:tavLst>
                                    </p:anim>
                                    <p:anim calcmode="lin" valueType="num">
                                      <p:cBhvr>
                                        <p:cTn id="9"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ppt_w</p:attrName>
                                        </p:attrNameLst>
                                      </p:cBhvr>
                                      <p:tavLst>
                                        <p:tav tm="0" fmla="#ppt_w*sin(2.5*pi*$)">
                                          <p:val>
                                            <p:fltVal val="0"/>
                                          </p:val>
                                        </p:tav>
                                        <p:tav tm="100000">
                                          <p:val>
                                            <p:fltVal val="1"/>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ppt_w</p:attrName>
                                        </p:attrNameLst>
                                      </p:cBhvr>
                                      <p:tavLst>
                                        <p:tav tm="0" fmla="#ppt_w*sin(2.5*pi*$)">
                                          <p:val>
                                            <p:fltVal val="0"/>
                                          </p:val>
                                        </p:tav>
                                        <p:tav tm="100000">
                                          <p:val>
                                            <p:fltVal val="1"/>
                                          </p:val>
                                        </p:tav>
                                      </p:tavLst>
                                    </p:anim>
                                    <p:anim calcmode="lin" valueType="num">
                                      <p:cBhvr>
                                        <p:cTn id="47"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randombar(horizontal)">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Effect transition="in" filter="fade">
                                      <p:cBhvr>
                                        <p:cTn id="59" dur="10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iterate type="lt">
                                    <p:tmPct val="10000"/>
                                  </p:iterate>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ppt_w</p:attrName>
                                        </p:attrNameLst>
                                      </p:cBhvr>
                                      <p:tavLst>
                                        <p:tav tm="0" fmla="#ppt_w*sin(2.5*pi*$)">
                                          <p:val>
                                            <p:fltVal val="0"/>
                                          </p:val>
                                        </p:tav>
                                        <p:tav tm="100000">
                                          <p:val>
                                            <p:fltVal val="1"/>
                                          </p:val>
                                        </p:tav>
                                      </p:tavLst>
                                    </p:anim>
                                    <p:anim calcmode="lin" valueType="num">
                                      <p:cBhvr>
                                        <p:cTn id="66"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randombar(horizontal)">
                                      <p:cBhvr>
                                        <p:cTn id="71" dur="10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dissolve">
                                      <p:cBhvr>
                                        <p:cTn id="7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P spid="1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Фотохимический туман (смог)</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4" name="Рисунок 3" descr="black-and-white-fog-foggy-forest-Favim.com-369984.gif"/>
          <p:cNvPicPr>
            <a:picLocks noChangeAspect="1"/>
          </p:cNvPicPr>
          <p:nvPr/>
        </p:nvPicPr>
        <p:blipFill>
          <a:blip r:embed="rId2"/>
          <a:stretch>
            <a:fillRect/>
          </a:stretch>
        </p:blipFill>
        <p:spPr>
          <a:xfrm>
            <a:off x="142844" y="2214554"/>
            <a:ext cx="5357850"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42811" y="1500174"/>
            <a:ext cx="9001189" cy="1061829"/>
          </a:xfrm>
          <a:prstGeom prst="rect">
            <a:avLst/>
          </a:prstGeom>
          <a:noFill/>
        </p:spPr>
        <p:txBody>
          <a:bodyPr wrap="square" rtlCol="0">
            <a:spAutoFit/>
          </a:bodyPr>
          <a:lstStyle/>
          <a:p>
            <a:pPr algn="r">
              <a:spcBef>
                <a:spcPct val="50000"/>
              </a:spcBef>
            </a:pPr>
            <a:r>
              <a:rPr lang="ru-RU" dirty="0" smtClean="0">
                <a:latin typeface="Century Gothic" pitchFamily="34" charset="0"/>
              </a:rPr>
              <a:t>Фотохимический туман представляет собой многокомпонентную смесь газов и аэрозольных частиц первичного и вторичного происхождения. </a:t>
            </a:r>
          </a:p>
          <a:p>
            <a:pPr>
              <a:spcBef>
                <a:spcPct val="50000"/>
              </a:spcBef>
            </a:pPr>
            <a:r>
              <a:rPr lang="ru-RU" dirty="0" smtClean="0"/>
              <a:t>                                                                                </a:t>
            </a:r>
            <a:endParaRPr lang="ru-RU" dirty="0"/>
          </a:p>
        </p:txBody>
      </p:sp>
      <p:sp>
        <p:nvSpPr>
          <p:cNvPr id="6" name="TextBox 5"/>
          <p:cNvSpPr txBox="1"/>
          <p:nvPr/>
        </p:nvSpPr>
        <p:spPr>
          <a:xfrm>
            <a:off x="5357818" y="2071678"/>
            <a:ext cx="3786182" cy="5355312"/>
          </a:xfrm>
          <a:prstGeom prst="rect">
            <a:avLst/>
          </a:prstGeom>
          <a:noFill/>
        </p:spPr>
        <p:txBody>
          <a:bodyPr wrap="square" rtlCol="0">
            <a:spAutoFit/>
          </a:bodyPr>
          <a:lstStyle/>
          <a:p>
            <a:pPr algn="r">
              <a:spcBef>
                <a:spcPct val="50000"/>
              </a:spcBef>
            </a:pPr>
            <a:r>
              <a:rPr lang="ru-RU" dirty="0" smtClean="0">
                <a:latin typeface="Century Gothic" pitchFamily="34" charset="0"/>
              </a:rPr>
              <a:t>В состав основных компонентов смога входят озон, оксиды азота и серы, многочисленные органические соединения перекисной природы, называемые в совокупности </a:t>
            </a:r>
            <a:r>
              <a:rPr lang="ru-RU" dirty="0" err="1" smtClean="0">
                <a:latin typeface="Century Gothic" pitchFamily="34" charset="0"/>
              </a:rPr>
              <a:t>фотооксидантами</a:t>
            </a:r>
            <a:r>
              <a:rPr lang="ru-RU" dirty="0" smtClean="0">
                <a:latin typeface="Century Gothic" pitchFamily="34" charset="0"/>
              </a:rPr>
              <a:t>.</a:t>
            </a:r>
            <a:r>
              <a:rPr lang="ru-RU" dirty="0" smtClean="0">
                <a:solidFill>
                  <a:schemeClr val="hlink"/>
                </a:solidFill>
                <a:latin typeface="Century Gothic" pitchFamily="34" charset="0"/>
              </a:rPr>
              <a:t> </a:t>
            </a:r>
            <a:r>
              <a:rPr lang="ru-RU" dirty="0" smtClean="0">
                <a:latin typeface="Century Gothic" pitchFamily="34" charset="0"/>
              </a:rPr>
              <a:t>Воздействие  фотохимического тумана на организм человека крайне опасно для дыхательной и кровеносной системы и часто является причиной преждевременной смерти городских жителей с ослабленным здоровьем.</a:t>
            </a:r>
          </a:p>
          <a:p>
            <a:endParaRPr lang="ru-RU" dirty="0" smtClean="0"/>
          </a:p>
          <a:p>
            <a:endParaRPr lang="ru-RU"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no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Фотохимический туман возникает, если:</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4" name="Рисунок 3" descr="99px_ru_photo_86521_tuman_v_gorah_nad_lesom.jpg"/>
          <p:cNvPicPr>
            <a:picLocks noChangeAspect="1"/>
          </p:cNvPicPr>
          <p:nvPr/>
        </p:nvPicPr>
        <p:blipFill>
          <a:blip r:embed="rId2"/>
          <a:stretch>
            <a:fillRect/>
          </a:stretch>
        </p:blipFill>
        <p:spPr>
          <a:xfrm>
            <a:off x="3143240" y="2071678"/>
            <a:ext cx="5786478"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85720" y="1928802"/>
            <a:ext cx="2786082" cy="3970318"/>
          </a:xfrm>
          <a:prstGeom prst="rect">
            <a:avLst/>
          </a:prstGeom>
          <a:noFill/>
        </p:spPr>
        <p:txBody>
          <a:bodyPr wrap="square" rtlCol="0">
            <a:spAutoFit/>
          </a:bodyPr>
          <a:lstStyle/>
          <a:p>
            <a:pPr>
              <a:buBlip>
                <a:blip r:embed="rId3"/>
              </a:buBlip>
            </a:pPr>
            <a:r>
              <a:rPr lang="ru-RU" dirty="0" smtClean="0"/>
              <a:t> </a:t>
            </a:r>
            <a:r>
              <a:rPr lang="ru-RU" dirty="0" smtClean="0">
                <a:latin typeface="Century Gothic" pitchFamily="34" charset="0"/>
              </a:rPr>
              <a:t>в атмосфере присутствует  высокая концентрация оксида азотов</a:t>
            </a:r>
          </a:p>
          <a:p>
            <a:pPr>
              <a:buBlip>
                <a:blip r:embed="rId3"/>
              </a:buBlip>
            </a:pPr>
            <a:r>
              <a:rPr lang="ru-RU" dirty="0" smtClean="0">
                <a:latin typeface="Century Gothic" pitchFamily="34" charset="0"/>
              </a:rPr>
              <a:t> в атмосфере есть наличие углеводородов и других загрязнителей</a:t>
            </a:r>
          </a:p>
          <a:p>
            <a:pPr>
              <a:buBlip>
                <a:blip r:embed="rId3"/>
              </a:buBlip>
            </a:pPr>
            <a:r>
              <a:rPr lang="ru-RU" dirty="0" smtClean="0">
                <a:latin typeface="Century Gothic" pitchFamily="34" charset="0"/>
              </a:rPr>
              <a:t> в атмосфере есть наличие интенсивной солнечной радиации</a:t>
            </a:r>
          </a:p>
          <a:p>
            <a:pPr>
              <a:buBlip>
                <a:blip r:embed="rId3"/>
              </a:buBlip>
            </a:pPr>
            <a:r>
              <a:rPr lang="ru-RU" dirty="0" smtClean="0">
                <a:latin typeface="Century Gothic" pitchFamily="34" charset="0"/>
              </a:rPr>
              <a:t> в атмосфере присутствует безветрие</a:t>
            </a:r>
            <a:endParaRPr lang="ru-RU" dirty="0">
              <a:latin typeface="Century Gothic"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1143000"/>
          </a:xfrm>
        </p:spPr>
        <p:txBody>
          <a:bodyPr>
            <a:noAutofit/>
          </a:bodyPr>
          <a:lstStyle/>
          <a:p>
            <a:pPr algn="ct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Как разрешить столь сложную проблему?</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4" name="TextBox 3"/>
          <p:cNvSpPr txBox="1"/>
          <p:nvPr/>
        </p:nvSpPr>
        <p:spPr>
          <a:xfrm>
            <a:off x="142844" y="1857364"/>
            <a:ext cx="2928957" cy="3970318"/>
          </a:xfrm>
          <a:prstGeom prst="rect">
            <a:avLst/>
          </a:prstGeom>
          <a:noFill/>
        </p:spPr>
        <p:txBody>
          <a:bodyPr wrap="square" rtlCol="0">
            <a:spAutoFit/>
          </a:bodyPr>
          <a:lstStyle/>
          <a:p>
            <a:pPr>
              <a:buBlip>
                <a:blip r:embed="rId2"/>
              </a:buBlip>
            </a:pPr>
            <a:r>
              <a:rPr lang="ru-RU" dirty="0" smtClean="0"/>
              <a:t> </a:t>
            </a:r>
            <a:r>
              <a:rPr lang="ru-RU" dirty="0" smtClean="0">
                <a:latin typeface="Century Gothic" pitchFamily="34" charset="0"/>
              </a:rPr>
              <a:t>Контроль за выбросами в атмосферу различных загрязняющих веществ;</a:t>
            </a:r>
          </a:p>
          <a:p>
            <a:pPr>
              <a:buBlip>
                <a:blip r:embed="rId2"/>
              </a:buBlip>
            </a:pPr>
            <a:r>
              <a:rPr lang="ru-RU" dirty="0" smtClean="0">
                <a:latin typeface="Century Gothic" pitchFamily="34" charset="0"/>
              </a:rPr>
              <a:t> Сокращение количества единиц  транспорта;</a:t>
            </a:r>
          </a:p>
          <a:p>
            <a:pPr>
              <a:buBlip>
                <a:blip r:embed="rId2"/>
              </a:buBlip>
            </a:pPr>
            <a:r>
              <a:rPr lang="ru-RU" dirty="0" smtClean="0">
                <a:latin typeface="Century Gothic" pitchFamily="34" charset="0"/>
              </a:rPr>
              <a:t> Выведение предприятий за пределы города;</a:t>
            </a:r>
          </a:p>
          <a:p>
            <a:pPr>
              <a:buBlip>
                <a:blip r:embed="rId2"/>
              </a:buBlip>
            </a:pPr>
            <a:r>
              <a:rPr lang="ru-RU" dirty="0" smtClean="0">
                <a:latin typeface="Century Gothic" pitchFamily="34" charset="0"/>
              </a:rPr>
              <a:t> Увеличение высоты труб;</a:t>
            </a:r>
          </a:p>
          <a:p>
            <a:pPr>
              <a:buBlip>
                <a:blip r:embed="rId2"/>
              </a:buBlip>
            </a:pPr>
            <a:r>
              <a:rPr lang="ru-RU" dirty="0" smtClean="0">
                <a:latin typeface="Century Gothic" pitchFamily="34" charset="0"/>
              </a:rPr>
              <a:t> Установка фильтров на предприятиях.</a:t>
            </a:r>
            <a:endParaRPr lang="ru-RU" dirty="0">
              <a:latin typeface="Century Gothic" pitchFamily="34" charset="0"/>
            </a:endParaRPr>
          </a:p>
        </p:txBody>
      </p:sp>
      <p:pic>
        <p:nvPicPr>
          <p:cNvPr id="5" name="Рисунок 4" descr="peyzazh60.gif"/>
          <p:cNvPicPr>
            <a:picLocks noChangeAspect="1"/>
          </p:cNvPicPr>
          <p:nvPr/>
        </p:nvPicPr>
        <p:blipFill>
          <a:blip r:embed="rId3"/>
          <a:stretch>
            <a:fillRect/>
          </a:stretch>
        </p:blipFill>
        <p:spPr>
          <a:xfrm>
            <a:off x="3143240" y="1785926"/>
            <a:ext cx="5857916" cy="4146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TotalTime>
  <Words>2006</Words>
  <Application>Microsoft Office PowerPoint</Application>
  <PresentationFormat>Экран (4:3)</PresentationFormat>
  <Paragraphs>98</Paragraphs>
  <Slides>20</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Слайд 1</vt:lpstr>
      <vt:lpstr>План</vt:lpstr>
      <vt:lpstr>Введение</vt:lpstr>
      <vt:lpstr>Химическое загрязнение биосферы</vt:lpstr>
      <vt:lpstr>Так, какие же существуют источники загрязнения?</vt:lpstr>
      <vt:lpstr>Слайд 6</vt:lpstr>
      <vt:lpstr>Фотохимический туман (смог)</vt:lpstr>
      <vt:lpstr>Фотохимический туман возникает, если:</vt:lpstr>
      <vt:lpstr>Как разрешить столь сложную проблему?</vt:lpstr>
      <vt:lpstr>Химическое загрязнение природных вод</vt:lpstr>
      <vt:lpstr>Неорганическое загрязнение</vt:lpstr>
      <vt:lpstr>Органические соединения</vt:lpstr>
      <vt:lpstr>Проблема загрязнения Мирового океана (на примере ряда органических соединений)</vt:lpstr>
      <vt:lpstr>Слайд 14</vt:lpstr>
      <vt:lpstr>Загрязнение почвы</vt:lpstr>
      <vt:lpstr>Последствия загрязнений и их влияние на жизнь человека</vt:lpstr>
      <vt:lpstr>Последствия загрязнений и их влияние на жизнь человека</vt:lpstr>
      <vt:lpstr>Слайд 18</vt:lpstr>
      <vt:lpstr>Слайд 19</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76</cp:revision>
  <dcterms:created xsi:type="dcterms:W3CDTF">2014-04-25T10:50:51Z</dcterms:created>
  <dcterms:modified xsi:type="dcterms:W3CDTF">2014-05-16T07:48:36Z</dcterms:modified>
</cp:coreProperties>
</file>