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DFF3"/>
          </a:solidFill>
        </a:fill>
      </a:tcStyle>
    </a:wholeTbl>
    <a:band2H>
      <a:tcTxStyle b="def" i="def"/>
      <a:tcStyle>
        <a:tcBdr/>
        <a:fill>
          <a:solidFill>
            <a:srgbClr val="EAF0F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BA2D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BA2D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BA2D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BA2D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BA2D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401637"/>
            <a:ext cx="8686800" cy="1098551"/>
          </a:xfrm>
          <a:prstGeom prst="rect">
            <a:avLst/>
          </a:prstGeom>
          <a:solidFill>
            <a:srgbClr val="BF98D8">
              <a:alpha val="3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8166100" y="996950"/>
            <a:ext cx="977900" cy="895350"/>
          </a:xfrm>
          <a:prstGeom prst="rect">
            <a:avLst/>
          </a:prstGeom>
          <a:solidFill>
            <a:srgbClr val="CC9EAC">
              <a:alpha val="3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1782762" y="0"/>
            <a:ext cx="1947863" cy="539750"/>
          </a:xfrm>
          <a:prstGeom prst="rect">
            <a:avLst/>
          </a:prstGeom>
          <a:solidFill>
            <a:srgbClr val="F5BC83">
              <a:alpha val="5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0" y="0"/>
            <a:ext cx="2432050" cy="539750"/>
          </a:xfrm>
          <a:prstGeom prst="rect">
            <a:avLst/>
          </a:prstGeom>
          <a:solidFill>
            <a:srgbClr val="C0504D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210550" y="2789237"/>
            <a:ext cx="933450" cy="1004888"/>
          </a:xfrm>
          <a:prstGeom prst="rect">
            <a:avLst/>
          </a:prstGeom>
          <a:solidFill>
            <a:srgbClr val="CC9EAC">
              <a:alpha val="3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0" y="2130425"/>
            <a:ext cx="8458200" cy="914400"/>
          </a:xfrm>
          <a:prstGeom prst="rect">
            <a:avLst/>
          </a:prstGeom>
          <a:solidFill>
            <a:srgbClr val="BF98D8">
              <a:alpha val="3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2495550" y="-1"/>
            <a:ext cx="1711325" cy="2359027"/>
          </a:xfrm>
          <a:prstGeom prst="rect">
            <a:avLst/>
          </a:prstGeom>
          <a:solidFill>
            <a:srgbClr val="F5BC83">
              <a:alpha val="5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9" name="Shape 19"/>
          <p:cNvSpPr/>
          <p:nvPr/>
        </p:nvSpPr>
        <p:spPr>
          <a:xfrm>
            <a:off x="0" y="-1"/>
            <a:ext cx="2789238" cy="2359027"/>
          </a:xfrm>
          <a:prstGeom prst="rect">
            <a:avLst/>
          </a:prstGeom>
          <a:solidFill>
            <a:srgbClr val="C0504D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62B71"/>
                </a:solidFill>
              </a:rPr>
              <a:t>Образец заголовка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1" y="6500812"/>
            <a:ext cx="9144002" cy="357188"/>
          </a:xfrm>
          <a:prstGeom prst="rect">
            <a:avLst/>
          </a:prstGeom>
          <a:solidFill>
            <a:srgbClr val="F5BC83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-1" y="0"/>
            <a:ext cx="9144002" cy="301625"/>
          </a:xfrm>
          <a:prstGeom prst="rect">
            <a:avLst/>
          </a:prstGeom>
          <a:solidFill>
            <a:srgbClr val="CC9EAC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2432050" cy="530225"/>
          </a:xfrm>
          <a:prstGeom prst="rect">
            <a:avLst/>
          </a:prstGeom>
          <a:solidFill>
            <a:srgbClr val="C0504D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427162" y="0"/>
            <a:ext cx="1571626" cy="438150"/>
          </a:xfrm>
          <a:prstGeom prst="rect">
            <a:avLst/>
          </a:prstGeom>
          <a:solidFill>
            <a:srgbClr val="F5BC83">
              <a:alpha val="5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62B71"/>
                </a:solidFill>
              </a:rPr>
              <a:t>Образец заголовка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-1" y="6500812"/>
            <a:ext cx="9144002" cy="357188"/>
          </a:xfrm>
          <a:prstGeom prst="rect">
            <a:avLst/>
          </a:prstGeom>
          <a:solidFill>
            <a:srgbClr val="F5BC83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5" name="Shape 35"/>
          <p:cNvSpPr/>
          <p:nvPr/>
        </p:nvSpPr>
        <p:spPr>
          <a:xfrm>
            <a:off x="-1" y="0"/>
            <a:ext cx="9144002" cy="301625"/>
          </a:xfrm>
          <a:prstGeom prst="rect">
            <a:avLst/>
          </a:prstGeom>
          <a:solidFill>
            <a:srgbClr val="CC9EAC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6" name="Shape 36"/>
          <p:cNvSpPr/>
          <p:nvPr/>
        </p:nvSpPr>
        <p:spPr>
          <a:xfrm>
            <a:off x="0" y="0"/>
            <a:ext cx="301625" cy="6858000"/>
          </a:xfrm>
          <a:prstGeom prst="rect">
            <a:avLst/>
          </a:prstGeom>
          <a:solidFill>
            <a:srgbClr val="9BBB59">
              <a:alpha val="1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0" y="0"/>
            <a:ext cx="2432050" cy="530225"/>
          </a:xfrm>
          <a:prstGeom prst="rect">
            <a:avLst/>
          </a:prstGeom>
          <a:solidFill>
            <a:srgbClr val="C0504D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427162" y="0"/>
            <a:ext cx="1571626" cy="438150"/>
          </a:xfrm>
          <a:prstGeom prst="rect">
            <a:avLst/>
          </a:prstGeom>
          <a:solidFill>
            <a:srgbClr val="F5BC83">
              <a:alpha val="5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8842375" y="0"/>
            <a:ext cx="301625" cy="6858000"/>
          </a:xfrm>
          <a:prstGeom prst="rect">
            <a:avLst/>
          </a:prstGeom>
          <a:solidFill>
            <a:srgbClr val="9BBB59">
              <a:alpha val="1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62B71"/>
                </a:solidFill>
              </a:rPr>
              <a:t>Образец заголовка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rot="5400000">
            <a:off x="4572000" y="2349500"/>
            <a:ext cx="6519863" cy="1811338"/>
          </a:xfrm>
          <a:prstGeom prst="rect">
            <a:avLst/>
          </a:prstGeom>
          <a:solidFill>
            <a:srgbClr val="BF98D8">
              <a:alpha val="3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45" name="Shape 45"/>
          <p:cNvSpPr/>
          <p:nvPr/>
        </p:nvSpPr>
        <p:spPr>
          <a:xfrm>
            <a:off x="6553200" y="6135687"/>
            <a:ext cx="987425" cy="722313"/>
          </a:xfrm>
          <a:prstGeom prst="rect">
            <a:avLst/>
          </a:prstGeom>
          <a:solidFill>
            <a:srgbClr val="CC9EAC">
              <a:alpha val="3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8605837" y="1379537"/>
            <a:ext cx="539751" cy="1462089"/>
          </a:xfrm>
          <a:prstGeom prst="rect">
            <a:avLst/>
          </a:prstGeom>
          <a:solidFill>
            <a:srgbClr val="F5BC83">
              <a:alpha val="5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8604250" y="0"/>
            <a:ext cx="539750" cy="1828800"/>
          </a:xfrm>
          <a:prstGeom prst="rect">
            <a:avLst/>
          </a:prstGeom>
          <a:solidFill>
            <a:srgbClr val="C0504D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62B71"/>
                </a:solidFill>
              </a:rPr>
              <a:t>Образец заголовка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8210550" y="2789237"/>
            <a:ext cx="933450" cy="1004888"/>
          </a:xfrm>
          <a:prstGeom prst="rect">
            <a:avLst/>
          </a:prstGeom>
          <a:solidFill>
            <a:srgbClr val="CC9EAC">
              <a:alpha val="3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0" y="2130425"/>
            <a:ext cx="8458200" cy="914400"/>
          </a:xfrm>
          <a:prstGeom prst="rect">
            <a:avLst/>
          </a:prstGeom>
          <a:solidFill>
            <a:srgbClr val="BF98D8">
              <a:alpha val="3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2495550" y="-1"/>
            <a:ext cx="1711325" cy="2359027"/>
          </a:xfrm>
          <a:prstGeom prst="rect">
            <a:avLst/>
          </a:prstGeom>
          <a:solidFill>
            <a:srgbClr val="F5BC83">
              <a:alpha val="59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2789238" cy="2670175"/>
          </a:xfrm>
          <a:prstGeom prst="rect">
            <a:avLst/>
          </a:prstGeom>
          <a:solidFill>
            <a:srgbClr val="C0504D">
              <a:alpha val="50195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457200" y="439737"/>
            <a:ext cx="8229600" cy="1160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62B71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3502025" y="6526530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spd="med" advClick="1"/>
  <p:txStyles>
    <p:titleStyle>
      <a:lvl1pPr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1pPr>
      <a:lvl2pPr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2pPr>
      <a:lvl3pPr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3pPr>
      <a:lvl4pPr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4pPr>
      <a:lvl5pPr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5pPr>
      <a:lvl6pPr indent="457200"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6pPr>
      <a:lvl7pPr indent="914400"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7pPr>
      <a:lvl8pPr indent="1371600"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8pPr>
      <a:lvl9pPr indent="1828800" algn="ctr">
        <a:defRPr sz="4400">
          <a:solidFill>
            <a:srgbClr val="562B71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Clr>
          <a:srgbClr val="6BA2DF"/>
        </a:buClr>
        <a:buSzPct val="90000"/>
        <a:buFont typeface="Wingdings 3"/>
        <a:buChar char="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Clr>
          <a:srgbClr val="6BA2DF"/>
        </a:buClr>
        <a:buSzPct val="90000"/>
        <a:buFont typeface="Wingdings 3"/>
        <a:buChar char="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Clr>
          <a:srgbClr val="6BA2DF"/>
        </a:buClr>
        <a:buSzPct val="90000"/>
        <a:buFont typeface="Wingdings 3"/>
        <a:buChar char="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Clr>
          <a:srgbClr val="6BA2DF"/>
        </a:buClr>
        <a:buSzPct val="90000"/>
        <a:buFont typeface="Wingdings 3"/>
        <a:buChar char="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Clr>
          <a:srgbClr val="6BA2DF"/>
        </a:buClr>
        <a:buSzPct val="90000"/>
        <a:buFont typeface="Wingdings 3"/>
        <a:buChar char="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Clr>
          <a:srgbClr val="6BA2DF"/>
        </a:buClr>
        <a:buSzPct val="90000"/>
        <a:buFont typeface="Wingdings 3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Clr>
          <a:srgbClr val="6BA2DF"/>
        </a:buClr>
        <a:buSzPct val="90000"/>
        <a:buFont typeface="Wingdings 3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Clr>
          <a:srgbClr val="6BA2DF"/>
        </a:buClr>
        <a:buSzPct val="90000"/>
        <a:buFont typeface="Wingdings 3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Clr>
          <a:srgbClr val="6BA2DF"/>
        </a:buClr>
        <a:buSzPct val="90000"/>
        <a:buFont typeface="Wingdings 3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ct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ravo.gov.ru:8080/page.aspx?33602" TargetMode="Externa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 idx="4294967295"/>
          </p:nvPr>
        </p:nvSpPr>
        <p:spPr>
          <a:xfrm>
            <a:off x="539750" y="3213100"/>
            <a:ext cx="7781925" cy="1470025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defRPr b="1" sz="4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800">
                <a:solidFill>
                  <a:srgbClr val="562B71"/>
                </a:solidFill>
              </a:rPr>
              <a:t>Подготовка к ЕГЭ</a:t>
            </a:r>
          </a:p>
        </p:txBody>
      </p:sp>
      <p:sp>
        <p:nvSpPr>
          <p:cNvPr id="55" name="Shape 55"/>
          <p:cNvSpPr/>
          <p:nvPr>
            <p:ph type="body" idx="4294967295"/>
          </p:nvPr>
        </p:nvSpPr>
        <p:spPr>
          <a:xfrm>
            <a:off x="3492500" y="4868862"/>
            <a:ext cx="4857750" cy="685801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/>
          <a:p>
            <a:pPr lvl="0" marL="0" indent="0" algn="ctr" defTabSz="786384">
              <a:spcBef>
                <a:spcPts val="400"/>
              </a:spcBef>
              <a:buSzTx/>
              <a:buNone/>
              <a:defRPr sz="1800"/>
            </a:pPr>
            <a:r>
              <a:rPr b="1" sz="1720">
                <a:solidFill>
                  <a:srgbClr val="C0504D"/>
                </a:solidFill>
              </a:rPr>
              <a:t>Куприянович Марина Олеговна</a:t>
            </a:r>
            <a:r>
              <a:rPr b="1" sz="1720">
                <a:solidFill>
                  <a:srgbClr val="C0504D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b="1" sz="1720">
              <a:solidFill>
                <a:srgbClr val="C0504D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 algn="ctr" defTabSz="786384">
              <a:spcBef>
                <a:spcPts val="400"/>
              </a:spcBef>
              <a:buSzTx/>
              <a:buNone/>
              <a:defRPr sz="1800"/>
            </a:pPr>
            <a:r>
              <a:rPr b="1" sz="1720">
                <a:solidFill>
                  <a:srgbClr val="C0504D"/>
                </a:solidFill>
                <a:latin typeface="Arial"/>
                <a:ea typeface="Arial"/>
                <a:cs typeface="Arial"/>
                <a:sym typeface="Arial"/>
              </a:rPr>
              <a:t>учитель математики МБОУ СОШ №1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562B71"/>
                </a:solidFill>
              </a:rPr>
              <a:t>Организаторам</a:t>
            </a:r>
            <a:r>
              <a:rPr sz="4400">
                <a:solidFill>
                  <a:srgbClr val="562B71"/>
                </a:solidFill>
              </a:rPr>
              <a:t> </a:t>
            </a:r>
          </a:p>
        </p:txBody>
      </p:sp>
      <p:sp>
        <p:nvSpPr>
          <p:cNvPr id="89" name="Shape 89"/>
          <p:cNvSpPr/>
          <p:nvPr>
            <p:ph type="body" idx="4294967295"/>
          </p:nvPr>
        </p:nvSpPr>
        <p:spPr>
          <a:xfrm>
            <a:off x="468312" y="1628775"/>
            <a:ext cx="8229601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spcBef>
                <a:spcPts val="800"/>
              </a:spcBef>
              <a:buSzTx/>
              <a:buNone/>
              <a:defRPr sz="1800"/>
            </a:pPr>
            <a:r>
              <a:rPr b="1" sz="3600">
                <a:solidFill>
                  <a:srgbClr val="FF0000"/>
                </a:solidFill>
              </a:rPr>
              <a:t>Отдел находится в стадии разработки</a:t>
            </a:r>
            <a:endParaRPr b="1" sz="3600">
              <a:solidFill>
                <a:srgbClr val="FF0000"/>
              </a:solidFill>
            </a:endParaRPr>
          </a:p>
          <a:p>
            <a:pPr lvl="0">
              <a:buSzTx/>
              <a:buNone/>
              <a:defRPr sz="1800"/>
            </a:pPr>
            <a:endParaRPr b="1" sz="3200"/>
          </a:p>
          <a:p>
            <a:pPr lvl="0" marL="385762" indent="-385762">
              <a:spcBef>
                <a:spcPts val="800"/>
              </a:spcBef>
              <a:defRPr sz="1800"/>
            </a:pPr>
            <a:r>
              <a:rPr b="1" sz="3600">
                <a:solidFill>
                  <a:srgbClr val="6F2927"/>
                </a:solidFill>
              </a:rPr>
              <a:t>Сертификации по предметам</a:t>
            </a:r>
            <a:endParaRPr b="1" sz="3600">
              <a:solidFill>
                <a:srgbClr val="6F2927"/>
              </a:solidFill>
            </a:endParaRPr>
          </a:p>
          <a:p>
            <a:pPr lvl="0" marL="385762" indent="-385762">
              <a:spcBef>
                <a:spcPts val="800"/>
              </a:spcBef>
              <a:defRPr sz="1800"/>
            </a:pPr>
            <a:r>
              <a:rPr b="1" sz="3600">
                <a:solidFill>
                  <a:srgbClr val="6F2927"/>
                </a:solidFill>
              </a:rPr>
              <a:t>Кодификаторы по предметам</a:t>
            </a:r>
            <a:endParaRPr b="1" sz="3600">
              <a:solidFill>
                <a:srgbClr val="6F2927"/>
              </a:solidFill>
            </a:endParaRPr>
          </a:p>
          <a:p>
            <a:pPr lvl="0" marL="385762" indent="-385762">
              <a:spcBef>
                <a:spcPts val="800"/>
              </a:spcBef>
              <a:defRPr sz="1800"/>
            </a:pPr>
            <a:r>
              <a:rPr b="1" sz="3600">
                <a:solidFill>
                  <a:srgbClr val="6F2927"/>
                </a:solidFill>
              </a:rPr>
              <a:t>Документы </a:t>
            </a:r>
          </a:p>
        </p:txBody>
      </p:sp>
      <p:pic>
        <p:nvPicPr>
          <p:cNvPr id="90" name="logo_img.png" descr="http://ege.edu.ru/common/img/ege_new/logo_img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76375" cy="116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 idx="4294967295"/>
          </p:nvPr>
        </p:nvSpPr>
        <p:spPr>
          <a:xfrm>
            <a:off x="1042987" y="692150"/>
            <a:ext cx="8101013" cy="889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493776">
              <a:defRPr sz="1800">
                <a:solidFill>
                  <a:srgbClr val="000000"/>
                </a:solidFill>
              </a:defRPr>
            </a:pPr>
            <a:r>
              <a:rPr b="1" sz="1728">
                <a:solidFill>
                  <a:srgbClr val="562B71"/>
                </a:solidFill>
              </a:rPr>
              <a:t>Официальный информационный портал</a:t>
            </a:r>
            <a:br>
              <a:rPr b="1" sz="1728">
                <a:solidFill>
                  <a:srgbClr val="562B71"/>
                </a:solidFill>
              </a:rPr>
            </a:br>
            <a:r>
              <a:rPr b="1" sz="1728">
                <a:solidFill>
                  <a:srgbClr val="562B71"/>
                </a:solidFill>
              </a:rPr>
              <a:t>государственной итоговой аттестации</a:t>
            </a:r>
            <a:br>
              <a:rPr b="1" sz="1728">
                <a:solidFill>
                  <a:srgbClr val="562B71"/>
                </a:solidFill>
              </a:rPr>
            </a:br>
            <a:r>
              <a:rPr b="1" sz="1728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  <a:t>http://gia.edu.ru/</a:t>
            </a:r>
          </a:p>
        </p:txBody>
      </p:sp>
      <p:sp>
        <p:nvSpPr>
          <p:cNvPr id="93" name="Shape 93"/>
          <p:cNvSpPr/>
          <p:nvPr>
            <p:ph type="body" idx="4294967295"/>
          </p:nvPr>
        </p:nvSpPr>
        <p:spPr>
          <a:xfrm>
            <a:off x="323850" y="2276475"/>
            <a:ext cx="8604250" cy="43529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lnSpc>
                <a:spcPct val="80000"/>
              </a:lnSpc>
              <a:buSzTx/>
              <a:buNone/>
              <a:defRPr sz="1800"/>
            </a:pPr>
            <a:r>
              <a:rPr b="1" sz="3000">
                <a:solidFill>
                  <a:srgbClr val="FF0000"/>
                </a:solidFill>
              </a:rPr>
              <a:t>Общие сведения</a:t>
            </a:r>
            <a:endParaRPr b="1" sz="3000">
              <a:solidFill>
                <a:srgbClr val="FF0000"/>
              </a:solidFill>
            </a:endParaRPr>
          </a:p>
          <a:p>
            <a:pPr lvl="0" marL="300037" indent="-300037">
              <a:lnSpc>
                <a:spcPct val="80000"/>
              </a:lnSpc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сроки проведения ГИА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lnSpc>
                <a:spcPct val="80000"/>
              </a:lnSpc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демонстрационные версии по 14 предметам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lnSpc>
                <a:spcPct val="80000"/>
              </a:lnSpc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об изменениях в КИМ ГИА для выпускников в 2013 году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lnSpc>
                <a:spcPct val="80000"/>
              </a:lnSpc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Рекомендации по использованию и интерпретации результатов выполнения  экзаменационных работ для проведения государственной (итоговой)  аттестации выпускников основной школы в новой форме в 2013 году</a:t>
            </a:r>
          </a:p>
        </p:txBody>
      </p:sp>
      <p:pic>
        <p:nvPicPr>
          <p:cNvPr id="94" name="logo_gia.png" descr="http://gia.edu.ru/common/img/ege_new/logo_gia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03350" cy="1111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 idx="4294967295"/>
          </p:nvPr>
        </p:nvSpPr>
        <p:spPr>
          <a:xfrm>
            <a:off x="1692275" y="539750"/>
            <a:ext cx="6994525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562B71"/>
                </a:solidFill>
              </a:rPr>
              <a:t>Выпускникам 9 классов</a:t>
            </a:r>
          </a:p>
        </p:txBody>
      </p:sp>
      <p:sp>
        <p:nvSpPr>
          <p:cNvPr id="97" name="Shape 9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6042" indent="-336042" algn="ctr" defTabSz="896111">
              <a:lnSpc>
                <a:spcPct val="90000"/>
              </a:lnSpc>
              <a:buSzTx/>
              <a:buNone/>
              <a:defRPr sz="1800"/>
            </a:pPr>
            <a:r>
              <a:rPr b="1" sz="2940">
                <a:solidFill>
                  <a:srgbClr val="FF0000"/>
                </a:solidFill>
              </a:rPr>
              <a:t>Находится в стадии разработки</a:t>
            </a:r>
            <a:endParaRPr b="1" sz="2940">
              <a:solidFill>
                <a:srgbClr val="FF0000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экзаменационные задания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оценивание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апелляция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аттестат и ГИА выпускников 9 классов в новой форме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подготовка к ГИА в новой форме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демонстрационные версии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допуск к экзамену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советы психолога</a:t>
            </a:r>
            <a:endParaRPr b="1" sz="2548">
              <a:solidFill>
                <a:srgbClr val="6F2927"/>
              </a:solidFill>
            </a:endParaRPr>
          </a:p>
          <a:p>
            <a:pPr lvl="0" marL="273034" indent="-273034" defTabSz="896111">
              <a:lnSpc>
                <a:spcPct val="90000"/>
              </a:lnSpc>
              <a:spcBef>
                <a:spcPts val="600"/>
              </a:spcBef>
              <a:defRPr sz="1800"/>
            </a:pPr>
            <a:r>
              <a:rPr b="1" sz="2548">
                <a:solidFill>
                  <a:srgbClr val="6F2927"/>
                </a:solidFill>
              </a:rPr>
              <a:t>вопрос - ответ</a:t>
            </a:r>
          </a:p>
        </p:txBody>
      </p:sp>
      <p:pic>
        <p:nvPicPr>
          <p:cNvPr id="98" name="logo_gia.png" descr="http://gia.edu.ru/common/img/ege_new/logo_gia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476250"/>
            <a:ext cx="1143000" cy="904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562B71"/>
                </a:solidFill>
              </a:rPr>
              <a:t>Родителям </a:t>
            </a:r>
          </a:p>
        </p:txBody>
      </p:sp>
      <p:sp>
        <p:nvSpPr>
          <p:cNvPr id="101" name="Shape 10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buSzTx/>
              <a:buNone/>
              <a:defRPr sz="1800"/>
            </a:pPr>
            <a:endParaRPr sz="3200"/>
          </a:p>
          <a:p>
            <a:pPr lvl="0" algn="ctr">
              <a:spcBef>
                <a:spcPts val="800"/>
              </a:spcBef>
              <a:buSzTx/>
              <a:buNone/>
              <a:defRPr sz="1800"/>
            </a:pPr>
            <a:r>
              <a:rPr b="1" sz="3600">
                <a:solidFill>
                  <a:srgbClr val="FF0000"/>
                </a:solidFill>
              </a:rPr>
              <a:t>НАХОДИТСЯ В РАЗРАБОТКЕ</a:t>
            </a: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SzTx/>
              <a:buNone/>
              <a:defRPr sz="1800"/>
            </a:pP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1100"/>
              </a:spcBef>
              <a:buSzTx/>
              <a:buNone/>
              <a:defRPr sz="1800"/>
            </a:pPr>
            <a:r>
              <a:rPr b="1" sz="4800">
                <a:solidFill>
                  <a:srgbClr val="6F2927"/>
                </a:solidFill>
              </a:rPr>
              <a:t>Документы ГИА – 2012</a:t>
            </a:r>
            <a:r>
              <a:rPr sz="4400"/>
              <a:t> </a:t>
            </a:r>
          </a:p>
        </p:txBody>
      </p:sp>
      <p:pic>
        <p:nvPicPr>
          <p:cNvPr id="102" name="logo_gia.png" descr="http://gia.edu.ru/common/img/ege_new/logo_gia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476250"/>
            <a:ext cx="1143000" cy="904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786384">
              <a:defRPr b="1" sz="3784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784">
                <a:solidFill>
                  <a:srgbClr val="562B71"/>
                </a:solidFill>
              </a:rPr>
              <a:t>ФЕДЕРАЛЬНЫЙ ЦЕНТР ТЕСТИРОВАНИЯ</a:t>
            </a:r>
          </a:p>
        </p:txBody>
      </p:sp>
      <p:sp>
        <p:nvSpPr>
          <p:cNvPr id="105" name="Shape 105"/>
          <p:cNvSpPr/>
          <p:nvPr>
            <p:ph type="body" idx="4294967295"/>
          </p:nvPr>
        </p:nvSpPr>
        <p:spPr>
          <a:xfrm>
            <a:off x="1331912" y="2332037"/>
            <a:ext cx="6130926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b="1" sz="3200">
                <a:solidFill>
                  <a:srgbClr val="6F2927"/>
                </a:solidFill>
              </a:rPr>
              <a:t>Федеральные документы</a:t>
            </a:r>
            <a:endParaRPr b="1" sz="3200">
              <a:solidFill>
                <a:srgbClr val="6F2927"/>
              </a:solidFill>
            </a:endParaRPr>
          </a:p>
          <a:p>
            <a:pPr lvl="0">
              <a:defRPr sz="1800"/>
            </a:pPr>
            <a:r>
              <a:rPr b="1" sz="3200">
                <a:solidFill>
                  <a:srgbClr val="6F2927"/>
                </a:solidFill>
              </a:rPr>
              <a:t>Тестирование выпускников</a:t>
            </a:r>
            <a:endParaRPr b="1" sz="3200">
              <a:solidFill>
                <a:srgbClr val="6F2927"/>
              </a:solidFill>
            </a:endParaRPr>
          </a:p>
          <a:p>
            <a:pPr lvl="0">
              <a:defRPr sz="1800"/>
            </a:pPr>
            <a:r>
              <a:rPr b="1" sz="3200">
                <a:solidFill>
                  <a:srgbClr val="6F2927"/>
                </a:solidFill>
              </a:rPr>
              <a:t>Новости ЕГЭ</a:t>
            </a:r>
            <a:endParaRPr b="1" sz="3200">
              <a:solidFill>
                <a:srgbClr val="6F2927"/>
              </a:solidFill>
            </a:endParaRPr>
          </a:p>
          <a:p>
            <a:pPr lvl="0">
              <a:defRPr sz="1800"/>
            </a:pPr>
            <a:r>
              <a:rPr b="1" sz="3200">
                <a:solidFill>
                  <a:srgbClr val="6F2927"/>
                </a:solidFill>
              </a:rPr>
              <a:t>Методические материалы</a:t>
            </a:r>
            <a:endParaRPr b="1" sz="3200">
              <a:solidFill>
                <a:srgbClr val="6F2927"/>
              </a:solidFill>
            </a:endParaRPr>
          </a:p>
          <a:p>
            <a:pPr lvl="0">
              <a:defRPr sz="1800"/>
            </a:pPr>
            <a:r>
              <a:rPr b="1" sz="3200">
                <a:solidFill>
                  <a:srgbClr val="6F2927"/>
                </a:solidFill>
              </a:rPr>
              <a:t>Статистика ЕГЭ</a:t>
            </a:r>
          </a:p>
        </p:txBody>
      </p:sp>
      <p:pic>
        <p:nvPicPr>
          <p:cNvPr id="106" name="banner_federal_center.jpg" descr="http://gia.edu.ru/common/upload/img/banner_federal_cente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02487" y="2852737"/>
            <a:ext cx="1724026" cy="2520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658368">
              <a:defRPr sz="1800">
                <a:solidFill>
                  <a:srgbClr val="000000"/>
                </a:solidFill>
              </a:defRPr>
            </a:pPr>
            <a:r>
              <a:rPr b="1" sz="2880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                  </a:t>
            </a:r>
            <a:r>
              <a:rPr b="1" sz="2880">
                <a:solidFill>
                  <a:srgbClr val="562B71"/>
                </a:solidFill>
              </a:rPr>
              <a:t>МИОО</a:t>
            </a:r>
            <a:br>
              <a:rPr b="1" sz="2880">
                <a:solidFill>
                  <a:srgbClr val="562B71"/>
                </a:solidFill>
              </a:rPr>
            </a:br>
            <a:r>
              <a:rPr b="1" sz="2880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r>
              <a:rPr b="1" sz="2880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  <a:t>http://www.mioo.ru/ogl.php</a:t>
            </a:r>
          </a:p>
        </p:txBody>
      </p:sp>
      <p:sp>
        <p:nvSpPr>
          <p:cNvPr id="109" name="Shape 10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buSzTx/>
              <a:buNone/>
              <a:defRPr sz="1800"/>
            </a:pPr>
            <a:r>
              <a:rPr b="1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  <a:endParaRPr b="1" sz="32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SzTx/>
              <a:buNone/>
              <a:defRPr sz="1800"/>
            </a:pPr>
            <a:r>
              <a:rPr b="1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</a:t>
            </a:r>
            <a:r>
              <a:rPr b="1" sz="3200">
                <a:solidFill>
                  <a:srgbClr val="FF0000"/>
                </a:solidFill>
              </a:rPr>
              <a:t>ПОДГОТОВКА К ЕГЭ</a:t>
            </a:r>
            <a:endParaRPr b="1" sz="3200">
              <a:solidFill>
                <a:srgbClr val="FF0000"/>
              </a:solidFill>
            </a:endParaRPr>
          </a:p>
          <a:p>
            <a:pPr lvl="0" algn="ctr">
              <a:buSzTx/>
              <a:buNone/>
              <a:defRPr sz="1800"/>
            </a:pPr>
            <a:endParaRPr b="1" sz="32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SzTx/>
              <a:buNone/>
              <a:defRPr sz="1800"/>
            </a:pPr>
            <a:endParaRPr b="1" sz="32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РЕГИСТРАЦИЯ УЧАСТНИКОВ ПРОЕКТА</a:t>
            </a:r>
            <a:r>
              <a:rPr b="1" sz="280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sz="280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ВЫПОЛНЕНИЕ РАБОТ</a:t>
            </a:r>
            <a:r>
              <a:rPr b="1" sz="280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sz="2800">
                <a:solidFill>
                  <a:srgbClr val="6F2927"/>
                </a:solidFill>
              </a:rPr>
              <a:t> 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ПРОВЕРКА</a:t>
            </a:r>
            <a:r>
              <a:rPr b="1" sz="280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sz="280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ИТОГИ ВЫПОЛНЕНИЯ РАБОТ</a:t>
            </a:r>
            <a:r>
              <a:rPr b="1" sz="280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10" name="title2a.png" descr="http://www.mioo.ru/MIOO_files/title2a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211638" cy="9223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logonew1.jpg" descr="http://statgrad.mioo.ru/img/logonew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387" y="1773237"/>
            <a:ext cx="3744913" cy="1658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logonew1.jpg" descr="http://statgrad.mioo.ru/img/logonew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59562" y="4797425"/>
            <a:ext cx="1979613" cy="8778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612648">
              <a:defRPr sz="1800">
                <a:solidFill>
                  <a:srgbClr val="000000"/>
                </a:solidFill>
              </a:defRPr>
            </a:pPr>
            <a:r>
              <a:rPr b="1" sz="2948">
                <a:solidFill>
                  <a:srgbClr val="562B71"/>
                </a:solidFill>
              </a:rPr>
              <a:t>МИР ЕГЭ </a:t>
            </a:r>
            <a:br>
              <a:rPr b="1" sz="2948">
                <a:solidFill>
                  <a:srgbClr val="562B71"/>
                </a:solidFill>
              </a:rPr>
            </a:br>
            <a:r>
              <a:rPr b="1" sz="2948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  <a:t>http://mirege.ru/</a:t>
            </a:r>
          </a:p>
        </p:txBody>
      </p:sp>
      <p:sp>
        <p:nvSpPr>
          <p:cNvPr id="115" name="Shape 115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buSzTx/>
              <a:buNone/>
              <a:defRPr sz="1800"/>
            </a:pPr>
            <a:endParaRPr sz="3200"/>
          </a:p>
          <a:p>
            <a:pPr lvl="0" algn="ctr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Все предметы</a:t>
            </a:r>
            <a:endParaRPr b="1" sz="3200">
              <a:solidFill>
                <a:srgbClr val="6F2927"/>
              </a:solidFill>
            </a:endParaRPr>
          </a:p>
          <a:p>
            <a:pPr lvl="0" algn="ctr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Самые свежие материалы ЕГЭ и ГИА</a:t>
            </a:r>
            <a:endParaRPr b="1" sz="3200">
              <a:solidFill>
                <a:srgbClr val="6F2927"/>
              </a:solidFill>
            </a:endParaRPr>
          </a:p>
          <a:p>
            <a:pPr lvl="0" algn="ctr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Образцы решения части С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630936">
              <a:defRPr sz="1800">
                <a:solidFill>
                  <a:srgbClr val="000000"/>
                </a:solidFill>
              </a:defRPr>
            </a:pPr>
            <a:r>
              <a:rPr b="1" sz="2760">
                <a:solidFill>
                  <a:srgbClr val="562B71"/>
                </a:solidFill>
              </a:rPr>
              <a:t>МИНИМАЛЬНЫЕ БАЛЛЫ ЕГЭ</a:t>
            </a:r>
            <a:br>
              <a:rPr b="1" sz="2760">
                <a:solidFill>
                  <a:srgbClr val="562B71"/>
                </a:solidFill>
              </a:rPr>
            </a:br>
            <a:r>
              <a:rPr b="1" sz="2760">
                <a:solidFill>
                  <a:srgbClr val="562B71"/>
                </a:solidFill>
              </a:rPr>
              <a:t>2013</a:t>
            </a:r>
          </a:p>
        </p:txBody>
      </p:sp>
      <p:sp>
        <p:nvSpPr>
          <p:cNvPr id="118" name="Shape 11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6042" indent="-336042" algn="ctr" defTabSz="896111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b="1" sz="2450">
                <a:solidFill>
                  <a:srgbClr val="FF0000"/>
                </a:solidFill>
              </a:rPr>
              <a:t>Обязательные предметы:</a:t>
            </a:r>
            <a:br>
              <a:rPr b="1" sz="2450">
                <a:solidFill>
                  <a:srgbClr val="FF0000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русский язык 36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математика 24 балла.</a:t>
            </a:r>
            <a:br>
              <a:rPr b="1" sz="2450">
                <a:solidFill>
                  <a:srgbClr val="6F2927"/>
                </a:solidFill>
              </a:rPr>
            </a:b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FF0000"/>
                </a:solidFill>
              </a:rPr>
              <a:t>Предметы по выбору:</a:t>
            </a:r>
            <a:br>
              <a:rPr b="1" sz="2450">
                <a:solidFill>
                  <a:srgbClr val="FF0000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физика 36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химия 36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информатика и ИКТ 40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биология 36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история 32 балла;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география 37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обществознание 39 баллов;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литература 32 балла; 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• иностранные язык 20 баллов.</a:t>
            </a:r>
          </a:p>
        </p:txBody>
      </p:sp>
      <p:pic>
        <p:nvPicPr>
          <p:cNvPr id="119" name="Минимальные баллы ЕГЭ по всем предметам на 2013 год.jpg" descr="Минимальные баллы ЕГЭ по всем предметам на 2013 год"/>
          <p:cNvPicPr/>
          <p:nvPr/>
        </p:nvPicPr>
        <p:blipFill>
          <a:blip r:embed="rId2">
            <a:extLst/>
          </a:blip>
          <a:srcRect l="0" t="33293" r="0" b="33293"/>
          <a:stretch>
            <a:fillRect/>
          </a:stretch>
        </p:blipFill>
        <p:spPr>
          <a:xfrm>
            <a:off x="2339975" y="6015037"/>
            <a:ext cx="4968875" cy="8429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411479">
              <a:defRPr sz="1800">
                <a:solidFill>
                  <a:srgbClr val="000000"/>
                </a:solidFill>
              </a:defRPr>
            </a:pPr>
            <a:br>
              <a:rPr sz="1979">
                <a:solidFill>
                  <a:srgbClr val="562B71"/>
                </a:solidFill>
              </a:rPr>
            </a:br>
            <a:r>
              <a:rPr b="1">
                <a:solidFill>
                  <a:srgbClr val="562B71"/>
                </a:solidFill>
              </a:rPr>
              <a:t>Срок действия сертификата ЕГЭ </a:t>
            </a:r>
            <a:br>
              <a:rPr b="1">
                <a:solidFill>
                  <a:srgbClr val="562B71"/>
                </a:solidFill>
              </a:rPr>
            </a:br>
          </a:p>
        </p:txBody>
      </p:sp>
      <p:sp>
        <p:nvSpPr>
          <p:cNvPr id="122" name="Shape 12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6042" indent="-336042" algn="just" defTabSz="896111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b="1" i="1" sz="2450"/>
              <a:t>     </a:t>
            </a:r>
            <a:r>
              <a:rPr b="1" sz="2450">
                <a:solidFill>
                  <a:srgbClr val="6F2927"/>
                </a:solidFill>
              </a:rPr>
              <a:t>В связи в вступлением в законную силу с 1 сентября 2013 года закона "Об образовании", срок действия сертификата ЕГЭ увеличен </a:t>
            </a:r>
            <a:endParaRPr b="1" sz="245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36042" indent="-336042" algn="ctr" defTabSz="896111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b="1" sz="2450">
                <a:solidFill>
                  <a:srgbClr val="FF0000"/>
                </a:solidFill>
              </a:rPr>
              <a:t>с 1 года до 4 лет</a:t>
            </a:r>
            <a:r>
              <a:rPr b="1" sz="2450">
                <a:solidFill>
                  <a:srgbClr val="6F2927"/>
                </a:solidFill>
              </a:rPr>
              <a:t>, </a:t>
            </a:r>
            <a:endParaRPr b="1" sz="245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36042" indent="-336042" algn="just" defTabSz="896111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b="1" sz="245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sz="2450">
                <a:solidFill>
                  <a:srgbClr val="6F2927"/>
                </a:solidFill>
              </a:rPr>
              <a:t>следующих за годом получения сертификата</a:t>
            </a:r>
            <a:r>
              <a:rPr b="1" sz="245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sz="245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36042" indent="-336042" defTabSz="896111">
              <a:lnSpc>
                <a:spcPct val="80000"/>
              </a:lnSpc>
              <a:buSzTx/>
              <a:buNone/>
              <a:defRPr sz="1800"/>
            </a:pPr>
            <a:br>
              <a:rPr b="1" sz="245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sz="245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3136">
                <a:solidFill>
                  <a:srgbClr val="FF0000"/>
                </a:solidFill>
              </a:rPr>
              <a:t>Статья 70,</a:t>
            </a:r>
            <a:r>
              <a:rPr b="1" sz="2450"/>
              <a:t> </a:t>
            </a:r>
            <a:r>
              <a:rPr b="1" sz="2450">
                <a:solidFill>
                  <a:srgbClr val="6F2927"/>
                </a:solidFill>
              </a:rPr>
              <a:t>пункт 2 Федерального закона от 29.12.2012 № 273-ФЗ</a:t>
            </a:r>
            <a:r>
              <a:rPr b="1" sz="2450"/>
              <a:t> "</a:t>
            </a:r>
            <a:r>
              <a:rPr b="1" sz="2450">
                <a:hlinkClick r:id="rId2" invalidUrl="" action="" tgtFrame="" tooltip="" history="1" highlightClick="0" endSnd="0"/>
              </a:rPr>
              <a:t>Об образовании в РоссийскойФедерации</a:t>
            </a:r>
            <a:r>
              <a:rPr b="1" sz="2450">
                <a:solidFill>
                  <a:srgbClr val="6F2927"/>
                </a:solidFill>
              </a:rPr>
              <a:t>":</a:t>
            </a:r>
            <a:br>
              <a:rPr b="1" sz="2450">
                <a:solidFill>
                  <a:srgbClr val="6F2927"/>
                </a:solidFill>
              </a:rPr>
            </a:br>
            <a:r>
              <a:rPr b="1" sz="2450">
                <a:solidFill>
                  <a:srgbClr val="6F2927"/>
                </a:solidFill>
              </a:rPr>
              <a:t>Результаты единого государственного экзамена при приёме на обучение по программам бакалавриата и программам специалитета действительны четыре года, следующих за годом получения таких результатов</a:t>
            </a:r>
            <a:r>
              <a:rPr b="1" sz="2450">
                <a:solidFill>
                  <a:srgbClr val="6F292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8640762" y="539749"/>
            <a:ext cx="46039" cy="4603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4000"/>
            </a:pPr>
          </a:p>
        </p:txBody>
      </p:sp>
      <p:sp>
        <p:nvSpPr>
          <p:cNvPr id="125" name="Shape 125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buSzTx/>
              <a:buNone/>
              <a:defRPr sz="1800"/>
            </a:pPr>
            <a:endParaRPr sz="5400">
              <a:solidFill>
                <a:srgbClr val="A065C4"/>
              </a:solidFill>
            </a:endParaRPr>
          </a:p>
          <a:p>
            <a:pPr lvl="0" algn="ctr">
              <a:spcBef>
                <a:spcPts val="1200"/>
              </a:spcBef>
              <a:buSzTx/>
              <a:buNone/>
              <a:defRPr sz="1800"/>
            </a:pPr>
            <a:r>
              <a:rPr b="1" sz="5400">
                <a:solidFill>
                  <a:srgbClr val="562B71"/>
                </a:solidFill>
              </a:rPr>
              <a:t>СПАСИБО ЗА ВНИМАНИЕ!</a:t>
            </a:r>
          </a:p>
        </p:txBody>
      </p:sp>
      <p:pic>
        <p:nvPicPr>
          <p:cNvPr id="126" name="76558069.png" descr="76558069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333375"/>
            <a:ext cx="2016125" cy="1831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420623">
              <a:defRPr sz="1800">
                <a:solidFill>
                  <a:srgbClr val="000000"/>
                </a:solidFill>
              </a:defRPr>
            </a:pPr>
            <a:br>
              <a:rPr sz="2024">
                <a:solidFill>
                  <a:srgbClr val="562B71"/>
                </a:solidFill>
              </a:rPr>
            </a:br>
            <a:r>
              <a:rPr b="1" sz="1840">
                <a:solidFill>
                  <a:srgbClr val="562B71"/>
                </a:solidFill>
              </a:rPr>
              <a:t>Сайт ФИПИ</a:t>
            </a:r>
            <a:r>
              <a:rPr b="1" sz="1840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  <a:t>:</a:t>
            </a:r>
            <a:r>
              <a:rPr b="1" sz="1840">
                <a:solidFill>
                  <a:srgbClr val="562B71"/>
                </a:solidFill>
              </a:rPr>
              <a:t>  </a:t>
            </a:r>
            <a:r>
              <a:rPr b="1" sz="1840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  <a:t>//www.fipi.ru/</a:t>
            </a:r>
            <a:br>
              <a:rPr b="1" sz="1840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</a:br>
          </a:p>
        </p:txBody>
      </p:sp>
      <p:pic>
        <p:nvPicPr>
          <p:cNvPr id="58" name="fipi.jpeg" descr="C:\Users\kab20\Desktop\fipi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875" y="1714500"/>
            <a:ext cx="8786813" cy="4929188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3600450" y="3244849"/>
            <a:ext cx="45429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 lvl="0"/>
            <a:r>
              <a:t>http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1" sz="4400">
                <a:solidFill>
                  <a:srgbClr val="562B71"/>
                </a:solidFill>
              </a:rPr>
              <a:t>сайт ФИПИ</a:t>
            </a:r>
            <a:r>
              <a:rPr sz="4400">
                <a:solidFill>
                  <a:srgbClr val="562B71"/>
                </a:solidFill>
              </a:rPr>
              <a:t> </a:t>
            </a:r>
          </a:p>
        </p:txBody>
      </p:sp>
      <p:sp>
        <p:nvSpPr>
          <p:cNvPr id="62" name="Shape 6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ЕГЭ и ГИА</a:t>
            </a:r>
            <a:endParaRPr b="1" sz="3200">
              <a:solidFill>
                <a:srgbClr val="6F2927"/>
              </a:solidFill>
            </a:endParaRPr>
          </a:p>
          <a:p>
            <a:pPr lvl="0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Контрольно – измерительные материалы</a:t>
            </a:r>
            <a:endParaRPr b="1" sz="3200">
              <a:solidFill>
                <a:srgbClr val="6F2927"/>
              </a:solidFill>
            </a:endParaRPr>
          </a:p>
          <a:p>
            <a:pPr lvl="0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Открытый банк ФБТЗ</a:t>
            </a:r>
            <a:endParaRPr b="1" sz="3200">
              <a:solidFill>
                <a:srgbClr val="6F2927"/>
              </a:solidFill>
            </a:endParaRPr>
          </a:p>
          <a:p>
            <a:pPr lvl="0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Методические письма</a:t>
            </a:r>
            <a:endParaRPr b="1" sz="3200">
              <a:solidFill>
                <a:srgbClr val="6F2927"/>
              </a:solidFill>
            </a:endParaRPr>
          </a:p>
          <a:p>
            <a:pPr lvl="0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Рекомендации для экспертов и шкалы</a:t>
            </a:r>
            <a:endParaRPr b="1" sz="3200">
              <a:solidFill>
                <a:srgbClr val="6F2927"/>
              </a:solidFill>
            </a:endParaRPr>
          </a:p>
          <a:p>
            <a:pPr lvl="0">
              <a:buSzTx/>
              <a:buNone/>
              <a:defRPr sz="1800"/>
            </a:pPr>
            <a:r>
              <a:rPr b="1" sz="3200">
                <a:solidFill>
                  <a:srgbClr val="6F2927"/>
                </a:solidFill>
              </a:rPr>
              <a:t>Отчеты ФИПИ</a:t>
            </a:r>
          </a:p>
        </p:txBody>
      </p:sp>
      <p:pic>
        <p:nvPicPr>
          <p:cNvPr id="63" name="lnk_b_2.png" descr="http://ege.edu.ru/common/img/ege_new/lnk_b_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549275"/>
            <a:ext cx="2706688" cy="944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 idx="4294967295"/>
          </p:nvPr>
        </p:nvSpPr>
        <p:spPr>
          <a:xfrm>
            <a:off x="179387" y="549275"/>
            <a:ext cx="8229601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630936">
              <a:defRPr sz="1800">
                <a:solidFill>
                  <a:srgbClr val="000000"/>
                </a:solidFill>
              </a:defRPr>
            </a:pPr>
            <a:r>
              <a:rPr b="1" sz="3036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Пособия для подготовки</a:t>
            </a:r>
            <a:br>
              <a:rPr b="1" sz="3036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3036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ЕГЭ</a:t>
            </a:r>
          </a:p>
        </p:txBody>
      </p:sp>
      <p:sp>
        <p:nvSpPr>
          <p:cNvPr id="66" name="Shape 66"/>
          <p:cNvSpPr/>
          <p:nvPr>
            <p:ph type="body" idx="4294967295"/>
          </p:nvPr>
        </p:nvSpPr>
        <p:spPr>
          <a:xfrm>
            <a:off x="250825" y="1628775"/>
            <a:ext cx="8713788" cy="51022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Перечень учебных пособий,</a:t>
            </a:r>
            <a:r>
              <a:rPr sz="1600">
                <a:solidFill>
                  <a:srgbClr val="6F2927"/>
                </a:solidFill>
              </a:rPr>
              <a:t> </a:t>
            </a:r>
            <a:r>
              <a:rPr b="1" sz="1600">
                <a:solidFill>
                  <a:srgbClr val="6F2927"/>
                </a:solidFill>
              </a:rPr>
              <a:t>разработанных с участием ФИПИ</a:t>
            </a:r>
            <a:endParaRPr sz="1600">
              <a:solidFill>
                <a:srgbClr val="6F2927"/>
              </a:solidFill>
            </a:endParaRPr>
          </a:p>
          <a:p>
            <a:pPr lvl="0" algn="ctr">
              <a:spcBef>
                <a:spcPts val="300"/>
              </a:spcBef>
              <a:buSzTx/>
              <a:buNone/>
              <a:defRPr sz="1800"/>
            </a:pPr>
            <a:r>
              <a:rPr sz="1600">
                <a:solidFill>
                  <a:srgbClr val="6F2927"/>
                </a:solidFill>
              </a:rPr>
              <a:t> </a:t>
            </a:r>
            <a:r>
              <a:rPr b="1" i="1" sz="1600">
                <a:solidFill>
                  <a:srgbClr val="6F2927"/>
                </a:solidFill>
              </a:rPr>
              <a:t>Пособия, разработанные в 201</a:t>
            </a:r>
            <a:r>
              <a:rPr b="1" i="1" sz="1600">
                <a:solidFill>
                  <a:srgbClr val="6F2927"/>
                </a:solidFill>
                <a:latin typeface="Tw Cen MT"/>
                <a:ea typeface="Tw Cen MT"/>
                <a:cs typeface="Tw Cen MT"/>
                <a:sym typeface="Tw Cen MT"/>
              </a:rPr>
              <a:t>2-2013</a:t>
            </a:r>
            <a:r>
              <a:rPr b="1" i="1" sz="1600">
                <a:solidFill>
                  <a:srgbClr val="6F2927"/>
                </a:solidFill>
              </a:rPr>
              <a:t> гг.</a:t>
            </a:r>
            <a:endParaRPr sz="1600">
              <a:solidFill>
                <a:srgbClr val="6F2927"/>
              </a:solidFill>
            </a:endParaRPr>
          </a:p>
          <a:p>
            <a:pPr lvl="0" algn="ctr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Математика</a:t>
            </a:r>
            <a:endParaRPr sz="1600">
              <a:solidFill>
                <a:srgbClr val="6F2927"/>
              </a:solidFill>
            </a:endParaRPr>
          </a:p>
          <a:p>
            <a:pPr lvl="0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ЕГЭ-2013. Математика: типовые экзаменационные варианты: 10 вариантов / Под ред. А.Л. Семенова, И.В. Ященко. — М.: Издательство «Национальное образование», 2012. — (ЕГЭ-2013. ФИПИ-школе)</a:t>
            </a:r>
            <a:endParaRPr b="1" sz="1600">
              <a:solidFill>
                <a:srgbClr val="6F2927"/>
              </a:solidFill>
            </a:endParaRPr>
          </a:p>
          <a:p>
            <a:pPr lvl="0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ЕГЭ-2013. Математика: типовые экзаменационные варианты: 30 вариантов / Под ред. А.Л. Семенова, И.В. Ященко. — М.: Издательство «Национальное образование», 2012. — (ЕГЭ-2013. ФИПИ-школе)</a:t>
            </a:r>
            <a:endParaRPr b="1" sz="1600">
              <a:solidFill>
                <a:srgbClr val="6F2927"/>
              </a:solidFill>
            </a:endParaRPr>
          </a:p>
          <a:p>
            <a:pPr lvl="0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ЕГЭ-2013. Математика: актив-тренинг: решение заданий В, С / Под ред. А.Л. Семенова, И.В. Ященко. — М.: Издательство «Национальное образование», 2012. — (ЕГЭ-2013. ФИПИ-школе)</a:t>
            </a:r>
            <a:endParaRPr b="1" sz="1600">
              <a:solidFill>
                <a:srgbClr val="6F2927"/>
              </a:solidFill>
            </a:endParaRPr>
          </a:p>
          <a:p>
            <a:pPr lvl="0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ЕГЭ-2013. Математика: тематический сборник заданий / Под ред. А.Л. Семенова, И.В. Ященко. — М.: Издательство «Национальное образование», 2012. — (ЕГЭ-2013. ФИПИ-школе)</a:t>
            </a:r>
            <a:endParaRPr b="1" sz="1600">
              <a:solidFill>
                <a:srgbClr val="6F2927"/>
              </a:solidFill>
            </a:endParaRPr>
          </a:p>
          <a:p>
            <a:pPr lvl="0">
              <a:spcBef>
                <a:spcPts val="300"/>
              </a:spcBef>
              <a:buSzTx/>
              <a:buNone/>
              <a:defRPr sz="1800"/>
            </a:pPr>
            <a:r>
              <a:rPr b="1" sz="1600">
                <a:solidFill>
                  <a:srgbClr val="6F2927"/>
                </a:solidFill>
              </a:rPr>
              <a:t>ЕГЭ-2013: Математика / ФИПИ авторы-составители: Ященко И.В., Семенов А.Л., Высоцкий И.Р., Гущин Д.Д., Захаров П.И., Панферов В.С., Посицельский С.Е., Семенов А.В., Семенова М.А., Сергеев И.Н., Смирнов В.А., Шестаков С.А., Шноль  Д.Э.– М.: Астрель, 2012.</a:t>
            </a:r>
          </a:p>
        </p:txBody>
      </p:sp>
      <p:pic>
        <p:nvPicPr>
          <p:cNvPr id="67" name="banner_fipi.jpg" descr="http://gia.edu.ru/common/upload/img/banner_fipi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86712" y="0"/>
            <a:ext cx="1157288" cy="1685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685800">
              <a:defRPr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Пособия для подготовки</a:t>
            </a:r>
            <a:br>
              <a:rPr b="1" sz="3000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3000">
                <a:solidFill>
                  <a:srgbClr val="562B71"/>
                </a:solidFill>
                <a:latin typeface="Arial"/>
                <a:ea typeface="Arial"/>
                <a:cs typeface="Arial"/>
                <a:sym typeface="Arial"/>
              </a:rPr>
              <a:t>ГИА</a:t>
            </a:r>
          </a:p>
        </p:txBody>
      </p:sp>
      <p:sp>
        <p:nvSpPr>
          <p:cNvPr id="70" name="Shape 7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5468" indent="-315468" algn="ctr" defTabSz="841247">
              <a:spcBef>
                <a:spcPts val="300"/>
              </a:spcBef>
              <a:buSzTx/>
              <a:buNone/>
              <a:defRPr sz="1800"/>
            </a:pPr>
            <a:r>
              <a:rPr b="1" sz="1656">
                <a:solidFill>
                  <a:srgbClr val="6F2927"/>
                </a:solidFill>
              </a:rPr>
              <a:t>Математика</a:t>
            </a:r>
            <a:endParaRPr b="1" sz="1656">
              <a:solidFill>
                <a:srgbClr val="6F2927"/>
              </a:solidFill>
            </a:endParaRPr>
          </a:p>
          <a:p>
            <a:pPr lvl="0" marL="315468" indent="-315468" defTabSz="841247">
              <a:spcBef>
                <a:spcPts val="300"/>
              </a:spcBef>
              <a:buSzTx/>
              <a:buNone/>
              <a:defRPr sz="1800"/>
            </a:pPr>
            <a:r>
              <a:rPr b="1" sz="1472">
                <a:solidFill>
                  <a:srgbClr val="6F2927"/>
                </a:solidFill>
              </a:rPr>
              <a:t>ГИА-2013. Математика: типовые экзаменационные варианты: 10 вариантов / Под ред. А.Л. Семенова, И.В. Ященко. — М.: Издательство «Национальное образование», 2012. — (ГИА-2013. ФИПИ-школе)</a:t>
            </a:r>
            <a:endParaRPr b="1" sz="1472">
              <a:solidFill>
                <a:srgbClr val="6F2927"/>
              </a:solidFill>
            </a:endParaRPr>
          </a:p>
          <a:p>
            <a:pPr lvl="0" marL="315468" indent="-315468" defTabSz="841247">
              <a:spcBef>
                <a:spcPts val="300"/>
              </a:spcBef>
              <a:buSzTx/>
              <a:buNone/>
              <a:defRPr sz="1800"/>
            </a:pPr>
            <a:r>
              <a:rPr b="1" sz="1472">
                <a:solidFill>
                  <a:srgbClr val="6F2927"/>
                </a:solidFill>
              </a:rPr>
              <a:t>ГИА-2013. Математика: типовые экзаменационные варианты: 30 вариантов / Под ред. А.Л. Семенова, И.В. Ященко. — М.: Издательство «Национальное образование», 2012. — (ГИА-2013. ФИПИ-школе)</a:t>
            </a:r>
            <a:endParaRPr b="1" sz="1472">
              <a:solidFill>
                <a:srgbClr val="6F2927"/>
              </a:solidFill>
            </a:endParaRPr>
          </a:p>
          <a:p>
            <a:pPr lvl="0" marL="315468" indent="-315468" defTabSz="841247">
              <a:spcBef>
                <a:spcPts val="300"/>
              </a:spcBef>
              <a:buSzTx/>
              <a:buNone/>
              <a:defRPr sz="1800"/>
            </a:pPr>
            <a:r>
              <a:rPr b="1" sz="1472">
                <a:solidFill>
                  <a:srgbClr val="6F2927"/>
                </a:solidFill>
              </a:rPr>
              <a:t>ГИА-2013. Экзамен в новой форме. Математика. 9 класс/ Под. Ред. И.В. Ященко- М.: Астрель, 2012.</a:t>
            </a:r>
            <a:endParaRPr b="1" sz="1472">
              <a:solidFill>
                <a:srgbClr val="6F2927"/>
              </a:solidFill>
            </a:endParaRPr>
          </a:p>
          <a:p>
            <a:pPr lvl="0" marL="315468" indent="-315468" defTabSz="841247">
              <a:spcBef>
                <a:spcPts val="300"/>
              </a:spcBef>
              <a:buSzTx/>
              <a:buNone/>
              <a:defRPr sz="1800"/>
            </a:pPr>
            <a:r>
              <a:rPr b="1" sz="1472">
                <a:solidFill>
                  <a:srgbClr val="6F2927"/>
                </a:solidFill>
              </a:rPr>
              <a:t>Отличник ЕГЭ. Математика. Решение сложных задач / ФИПИ авторы- составители: Панферов В.С., Сергеев И.Н. – М.: Интеллект-Центр, 2012. </a:t>
            </a:r>
            <a:endParaRPr b="1" sz="1472">
              <a:solidFill>
                <a:srgbClr val="6F2927"/>
              </a:solidFill>
            </a:endParaRPr>
          </a:p>
          <a:p>
            <a:pPr lvl="0" marL="315468" indent="-315468" algn="ctr" defTabSz="841247">
              <a:spcBef>
                <a:spcPts val="300"/>
              </a:spcBef>
              <a:buSzTx/>
              <a:buNone/>
              <a:defRPr sz="1800"/>
            </a:pPr>
            <a:r>
              <a:rPr b="1" sz="1656">
                <a:solidFill>
                  <a:srgbClr val="6F2927"/>
                </a:solidFill>
              </a:rPr>
              <a:t>Русский язык</a:t>
            </a:r>
            <a:endParaRPr b="1" sz="1656">
              <a:solidFill>
                <a:srgbClr val="6F2927"/>
              </a:solidFill>
            </a:endParaRPr>
          </a:p>
          <a:p>
            <a:pPr lvl="0" marL="315468" indent="-315468" defTabSz="841247">
              <a:spcBef>
                <a:spcPts val="300"/>
              </a:spcBef>
              <a:buSzTx/>
              <a:buNone/>
              <a:defRPr sz="1800"/>
            </a:pPr>
            <a:r>
              <a:rPr b="1" sz="1472">
                <a:solidFill>
                  <a:srgbClr val="6F2927"/>
                </a:solidFill>
              </a:rPr>
              <a:t>ГИА-2013. Русский язык: типовые экзаменационные варианты: 12 вариантов / Под ред. И.П. Цыбулько. — М.: Издательство «Национальное образование», 2012. — (ГИА-2013. ФИПИ-школе)</a:t>
            </a:r>
            <a:endParaRPr b="1" sz="1472">
              <a:solidFill>
                <a:srgbClr val="6F2927"/>
              </a:solidFill>
            </a:endParaRPr>
          </a:p>
          <a:p>
            <a:pPr lvl="0" marL="315468" indent="-315468" defTabSz="841247">
              <a:spcBef>
                <a:spcPts val="300"/>
              </a:spcBef>
              <a:buSzTx/>
              <a:buNone/>
              <a:defRPr sz="1800"/>
            </a:pPr>
            <a:r>
              <a:rPr b="1" sz="1472">
                <a:solidFill>
                  <a:srgbClr val="6F2927"/>
                </a:solidFill>
              </a:rPr>
              <a:t>ГИА-2013. Русский язык: типовые экзаменационные варианты: 36 вариантов / Под ред. И.П. Цыбулько. — М.: Издательство «Национальное образование», 2012. — (ГИА-2013. ФИПИ-школе)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 idx="4294967295"/>
          </p:nvPr>
        </p:nvSpPr>
        <p:spPr>
          <a:xfrm>
            <a:off x="468312" y="1268412"/>
            <a:ext cx="8229601" cy="10080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13231">
              <a:defRPr sz="1800">
                <a:solidFill>
                  <a:srgbClr val="000000"/>
                </a:solidFill>
              </a:defRPr>
            </a:pPr>
            <a:r>
              <a:rPr b="1" sz="1403">
                <a:solidFill>
                  <a:srgbClr val="562B71"/>
                </a:solidFill>
              </a:rPr>
              <a:t>МИНИСТЕРСТВО ОБРАЗОВАНИЯ И НАУКИ РОССИЙСКОЙ ФЕДЕРАЦИИ</a:t>
            </a:r>
            <a:br>
              <a:rPr b="1" sz="1403">
                <a:solidFill>
                  <a:srgbClr val="562B71"/>
                </a:solidFill>
              </a:rPr>
            </a:br>
            <a:r>
              <a:rPr b="1" sz="1403">
                <a:solidFill>
                  <a:srgbClr val="562B71"/>
                </a:solidFill>
              </a:rPr>
              <a:t>ФЕДЕРАЛЬНАЯ СЛУЖБА ПО НАДЗОРУ В СФЕРЕ ОБРАЗОВАНИЯ И НАУКИ</a:t>
            </a:r>
            <a:br>
              <a:rPr b="1" sz="1403">
                <a:solidFill>
                  <a:srgbClr val="562B71"/>
                </a:solidFill>
              </a:rPr>
            </a:br>
            <a:r>
              <a:rPr b="1" sz="1403">
                <a:solidFill>
                  <a:srgbClr val="562B71"/>
                </a:solidFill>
              </a:rPr>
              <a:t>РОСОБРНАДЗОР</a:t>
            </a:r>
            <a:br>
              <a:rPr b="1" sz="1403">
                <a:solidFill>
                  <a:srgbClr val="562B71"/>
                </a:solidFill>
              </a:rPr>
            </a:br>
          </a:p>
        </p:txBody>
      </p:sp>
      <p:sp>
        <p:nvSpPr>
          <p:cNvPr id="73" name="Shape 73"/>
          <p:cNvSpPr/>
          <p:nvPr>
            <p:ph type="body" idx="4294967295"/>
          </p:nvPr>
        </p:nvSpPr>
        <p:spPr>
          <a:xfrm>
            <a:off x="457200" y="2781300"/>
            <a:ext cx="8229600" cy="33448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 algn="ctr">
              <a:spcBef>
                <a:spcPts val="800"/>
              </a:spcBef>
              <a:buSzTx/>
              <a:buNone/>
              <a:defRPr sz="1800"/>
            </a:pPr>
            <a:r>
              <a:rPr b="1" sz="3600">
                <a:solidFill>
                  <a:srgbClr val="6F2927"/>
                </a:solidFill>
              </a:rPr>
              <a:t>Официальные документы</a:t>
            </a:r>
            <a:endParaRPr b="1" sz="360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buSzTx/>
              <a:buNone/>
              <a:defRPr sz="1800"/>
            </a:pPr>
            <a:r>
              <a:rPr b="1" sz="3600">
                <a:solidFill>
                  <a:srgbClr val="6F2927"/>
                </a:solidFill>
              </a:rPr>
              <a:t> о ЕГЭ и ГИА</a:t>
            </a:r>
            <a:endParaRPr b="1" sz="3600">
              <a:solidFill>
                <a:srgbClr val="6F2927"/>
              </a:solidFill>
            </a:endParaRPr>
          </a:p>
          <a:p>
            <a:pPr lvl="0" algn="ctr">
              <a:spcBef>
                <a:spcPts val="500"/>
              </a:spcBef>
              <a:buSzTx/>
              <a:buNone/>
              <a:defRPr sz="1800"/>
            </a:pPr>
            <a:r>
              <a:rPr b="1" sz="2400">
                <a:solidFill>
                  <a:srgbClr val="562B71"/>
                </a:solidFill>
              </a:rPr>
              <a:t>25.01 – сроки проведения ГИА в 2013 году</a:t>
            </a:r>
          </a:p>
        </p:txBody>
      </p:sp>
      <p:pic>
        <p:nvPicPr>
          <p:cNvPr id="74" name="lnk_b_1.png" descr="http://ege.edu.ru/common/img/ege_new/lnk_b_1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51050" cy="717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 idx="4294967295"/>
          </p:nvPr>
        </p:nvSpPr>
        <p:spPr>
          <a:xfrm>
            <a:off x="1619250" y="539750"/>
            <a:ext cx="7345363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630936">
              <a:defRPr sz="1800">
                <a:solidFill>
                  <a:srgbClr val="000000"/>
                </a:solidFill>
              </a:defRPr>
            </a:pPr>
            <a:r>
              <a:rPr b="1" sz="1932">
                <a:solidFill>
                  <a:srgbClr val="562B71"/>
                </a:solidFill>
              </a:rPr>
              <a:t>Официальный  информационный</a:t>
            </a:r>
            <a:br>
              <a:rPr b="1" sz="1932">
                <a:solidFill>
                  <a:srgbClr val="562B71"/>
                </a:solidFill>
              </a:rPr>
            </a:br>
            <a:r>
              <a:rPr b="1" sz="1932">
                <a:solidFill>
                  <a:srgbClr val="562B71"/>
                </a:solidFill>
              </a:rPr>
              <a:t> портал  ЕГЭ</a:t>
            </a:r>
            <a:r>
              <a:rPr sz="1932">
                <a:solidFill>
                  <a:srgbClr val="562B71"/>
                </a:solidFill>
              </a:rPr>
              <a:t>        </a:t>
            </a:r>
            <a:br>
              <a:rPr sz="1932">
                <a:solidFill>
                  <a:srgbClr val="562B71"/>
                </a:solidFill>
              </a:rPr>
            </a:br>
            <a:r>
              <a:rPr b="1" sz="1932">
                <a:solidFill>
                  <a:srgbClr val="562B71"/>
                </a:solidFill>
                <a:latin typeface="Tw Cen MT"/>
                <a:ea typeface="Tw Cen MT"/>
                <a:cs typeface="Tw Cen MT"/>
                <a:sym typeface="Tw Cen MT"/>
              </a:rPr>
              <a:t>http://ege.edu.ru/</a:t>
            </a:r>
          </a:p>
        </p:txBody>
      </p:sp>
      <p:sp>
        <p:nvSpPr>
          <p:cNvPr id="77" name="Shape 77"/>
          <p:cNvSpPr/>
          <p:nvPr>
            <p:ph type="body" idx="4294967295"/>
          </p:nvPr>
        </p:nvSpPr>
        <p:spPr>
          <a:xfrm>
            <a:off x="1187450" y="1773237"/>
            <a:ext cx="7488238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spcBef>
                <a:spcPts val="800"/>
              </a:spcBef>
              <a:buSzTx/>
              <a:buNone/>
              <a:defRPr sz="1800"/>
            </a:pPr>
            <a:r>
              <a:rPr b="1" sz="3600">
                <a:solidFill>
                  <a:srgbClr val="FF0000"/>
                </a:solidFill>
              </a:rPr>
              <a:t>Общие сведения</a:t>
            </a:r>
            <a:endParaRPr b="1" sz="3600">
              <a:solidFill>
                <a:srgbClr val="FF0000"/>
              </a:solidFill>
            </a:endParaRPr>
          </a:p>
          <a:p>
            <a:pPr lvl="0">
              <a:defRPr sz="1800"/>
            </a:pPr>
            <a:r>
              <a:rPr b="1" sz="3200"/>
              <a:t>Основные сведения о ЕГЭ</a:t>
            </a:r>
            <a:endParaRPr b="1" sz="3200"/>
          </a:p>
          <a:p>
            <a:pPr lvl="0">
              <a:defRPr sz="1800"/>
            </a:pPr>
            <a:r>
              <a:rPr b="1" sz="3200"/>
              <a:t>Календарь участников ЕГЭ</a:t>
            </a:r>
            <a:endParaRPr b="1" sz="3200"/>
          </a:p>
          <a:p>
            <a:pPr lvl="0">
              <a:defRPr sz="1800"/>
            </a:pPr>
            <a:r>
              <a:rPr b="1" sz="3200"/>
              <a:t>Правила и процедура проведения ЕГЭ</a:t>
            </a:r>
            <a:endParaRPr b="1" sz="3200"/>
          </a:p>
          <a:p>
            <a:pPr lvl="0">
              <a:defRPr sz="1800"/>
            </a:pPr>
            <a:r>
              <a:rPr b="1" sz="3200"/>
              <a:t>Шкалирование</a:t>
            </a:r>
            <a:endParaRPr b="1" sz="3200"/>
          </a:p>
          <a:p>
            <a:pPr lvl="0">
              <a:defRPr sz="1800"/>
            </a:pPr>
            <a:r>
              <a:rPr b="1" sz="3200"/>
              <a:t>Аппеляция </a:t>
            </a:r>
            <a:endParaRPr b="1" sz="3200"/>
          </a:p>
          <a:p>
            <a:pPr lvl="0">
              <a:defRPr sz="1800"/>
            </a:pPr>
            <a:r>
              <a:rPr b="1" sz="3200"/>
              <a:t>Расписание ЕГЭ</a:t>
            </a:r>
          </a:p>
        </p:txBody>
      </p:sp>
      <p:pic>
        <p:nvPicPr>
          <p:cNvPr id="78" name="logo_img.png" descr="http://ege.edu.ru/common/img/ege_new/logo_img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14300"/>
            <a:ext cx="1692275" cy="1339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457200" y="539750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32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562B71"/>
                </a:solidFill>
              </a:rPr>
              <a:t>ВЫПУСКНИКАМ 11 КЛАССОВ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spcBef>
                <a:spcPts val="600"/>
              </a:spcBef>
              <a:buSzTx/>
              <a:buNone/>
              <a:defRPr sz="1800"/>
            </a:pPr>
            <a:r>
              <a:rPr b="1" sz="2800">
                <a:solidFill>
                  <a:srgbClr val="6F2927"/>
                </a:solidFill>
              </a:rPr>
              <a:t>РАЗДЕЛ НАХОДИТСЯ В СТАДИИ РАЗРАБОТКИ</a:t>
            </a:r>
            <a:endParaRPr b="1" sz="280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SzTx/>
              <a:buNone/>
              <a:defRPr sz="1800"/>
            </a:pPr>
            <a:endParaRPr b="1" sz="2800">
              <a:solidFill>
                <a:srgbClr val="6F2927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b="1" sz="2800"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1" sz="2800">
                <a:solidFill>
                  <a:srgbClr val="C0504D"/>
                </a:solidFill>
              </a:rPr>
              <a:t>ЕГЭ и школа</a:t>
            </a:r>
            <a:endParaRPr b="1" sz="2800">
              <a:solidFill>
                <a:srgbClr val="C0504D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b="1" sz="2800">
                <a:solidFill>
                  <a:srgbClr val="C0504D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1" sz="2800">
                <a:solidFill>
                  <a:srgbClr val="C0504D"/>
                </a:solidFill>
              </a:rPr>
              <a:t>ЕГЭ и русский язык</a:t>
            </a:r>
            <a:endParaRPr b="1" sz="2800">
              <a:solidFill>
                <a:srgbClr val="C0504D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b="1" sz="2800">
                <a:solidFill>
                  <a:srgbClr val="C0504D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1" sz="2800">
                <a:solidFill>
                  <a:srgbClr val="C0504D"/>
                </a:solidFill>
              </a:rPr>
              <a:t>ЕГЭ и математика</a:t>
            </a:r>
            <a:endParaRPr b="1" sz="2800">
              <a:solidFill>
                <a:srgbClr val="C0504D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b="1" sz="2800">
                <a:solidFill>
                  <a:srgbClr val="C0504D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1" sz="2800">
                <a:solidFill>
                  <a:srgbClr val="C0504D"/>
                </a:solidFill>
              </a:rPr>
              <a:t>Полезные советы</a:t>
            </a:r>
            <a:endParaRPr b="1" sz="2800">
              <a:solidFill>
                <a:srgbClr val="C0504D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b="1" sz="2800">
                <a:solidFill>
                  <a:srgbClr val="C0504D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1" sz="2800">
                <a:solidFill>
                  <a:srgbClr val="C0504D"/>
                </a:solidFill>
              </a:rPr>
              <a:t>Советы психолога</a:t>
            </a:r>
          </a:p>
        </p:txBody>
      </p:sp>
      <p:pic>
        <p:nvPicPr>
          <p:cNvPr id="82" name="logo_img.png" descr="http://ege.edu.ru/common/img/ege_new/logo_img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549275"/>
            <a:ext cx="1143000" cy="1008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 idx="4294967295"/>
          </p:nvPr>
        </p:nvSpPr>
        <p:spPr>
          <a:xfrm>
            <a:off x="914400" y="620712"/>
            <a:ext cx="8229600" cy="9604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562B71"/>
                </a:solidFill>
              </a:rPr>
              <a:t>Поступающим в ВУЗЫ и СУЗЫ</a:t>
            </a:r>
          </a:p>
        </p:txBody>
      </p:sp>
      <p:sp>
        <p:nvSpPr>
          <p:cNvPr id="85" name="Shape 85"/>
          <p:cNvSpPr/>
          <p:nvPr>
            <p:ph type="body" idx="4294967295"/>
          </p:nvPr>
        </p:nvSpPr>
        <p:spPr>
          <a:xfrm>
            <a:off x="1763712" y="2060575"/>
            <a:ext cx="6419851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База данных вузов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База данных ссузов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Перечень вступительных испытаний в ВУЗы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Перечень вступительных испытаний в ССУЗы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Проверить результаты ЕГЭ</a:t>
            </a:r>
            <a:endParaRPr b="1" sz="2800">
              <a:solidFill>
                <a:srgbClr val="6F2927"/>
              </a:solidFill>
            </a:endParaRPr>
          </a:p>
          <a:p>
            <a:pPr lvl="0" marL="300037" indent="-300037">
              <a:spcBef>
                <a:spcPts val="600"/>
              </a:spcBef>
              <a:defRPr sz="1800"/>
            </a:pPr>
            <a:r>
              <a:rPr b="1" sz="2800">
                <a:solidFill>
                  <a:srgbClr val="6F2927"/>
                </a:solidFill>
              </a:rPr>
              <a:t>Аппеляция</a:t>
            </a:r>
          </a:p>
        </p:txBody>
      </p:sp>
      <p:pic>
        <p:nvPicPr>
          <p:cNvPr id="86" name="logo_img.png" descr="http://ege.edu.ru/common/img/ege_new/logo_img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76375" cy="116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BA2DF"/>
      </a:accent1>
      <a:accent2>
        <a:srgbClr val="C0504D"/>
      </a:accent2>
      <a:accent3>
        <a:srgbClr val="8F8F8F"/>
      </a:accent3>
      <a:accent4>
        <a:srgbClr val="707070"/>
      </a:accent4>
      <a:accent5>
        <a:srgbClr val="B9CCEB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BA2D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BA2DF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BA2DF"/>
      </a:accent1>
      <a:accent2>
        <a:srgbClr val="C0504D"/>
      </a:accent2>
      <a:accent3>
        <a:srgbClr val="8F8F8F"/>
      </a:accent3>
      <a:accent4>
        <a:srgbClr val="707070"/>
      </a:accent4>
      <a:accent5>
        <a:srgbClr val="B9CCEB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BA2D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BA2DF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