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65" r:id="rId2"/>
    <p:sldId id="269" r:id="rId3"/>
    <p:sldId id="307" r:id="rId4"/>
    <p:sldId id="308" r:id="rId5"/>
    <p:sldId id="274" r:id="rId6"/>
    <p:sldId id="312" r:id="rId7"/>
    <p:sldId id="316" r:id="rId8"/>
    <p:sldId id="319" r:id="rId9"/>
    <p:sldId id="325" r:id="rId10"/>
    <p:sldId id="311" r:id="rId11"/>
    <p:sldId id="315" r:id="rId12"/>
    <p:sldId id="322" r:id="rId13"/>
    <p:sldId id="323" r:id="rId14"/>
    <p:sldId id="321" r:id="rId15"/>
    <p:sldId id="324" r:id="rId16"/>
    <p:sldId id="313" r:id="rId17"/>
    <p:sldId id="314" r:id="rId18"/>
    <p:sldId id="326" r:id="rId19"/>
    <p:sldId id="320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0BB5"/>
    <a:srgbClr val="B01C9E"/>
    <a:srgbClr val="3399FF"/>
    <a:srgbClr val="33CCFF"/>
    <a:srgbClr val="0000FF"/>
    <a:srgbClr val="008000"/>
    <a:srgbClr val="0066FF"/>
    <a:srgbClr val="CCECFF"/>
    <a:srgbClr val="CCFFFF"/>
    <a:srgbClr val="CC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484" autoAdjust="0"/>
    <p:restoredTop sz="86055" autoAdjust="0"/>
  </p:normalViewPr>
  <p:slideViewPr>
    <p:cSldViewPr>
      <p:cViewPr varScale="1">
        <p:scale>
          <a:sx n="87" d="100"/>
          <a:sy n="87" d="100"/>
        </p:scale>
        <p:origin x="-53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EA51F-0DC9-4247-AF3C-1333E9FE0D0B}" type="datetimeFigureOut">
              <a:rPr lang="ru-RU" smtClean="0"/>
              <a:pPr/>
              <a:t>06.12.2016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C0C466-D91C-4812-B74A-426884917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0C466-D91C-4812-B74A-426884917A4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0C466-D91C-4812-B74A-426884917A4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0C466-D91C-4812-B74A-426884917A4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0C466-D91C-4812-B74A-426884917A4E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0C466-D91C-4812-B74A-426884917A4E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9BCE3-CE5C-4B19-8B89-22C8518DF828}" type="datetimeFigureOut">
              <a:rPr lang="en-US"/>
              <a:pPr>
                <a:defRPr/>
              </a:pPr>
              <a:t>12/6/2016</a:t>
            </a:fld>
            <a:endParaRPr lang="en-US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8D8B7-458A-4E55-95F9-3BF2E224FE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E8472-008D-4A8C-A3BD-9BC40F2393CA}" type="datetimeFigureOut">
              <a:rPr lang="en-US"/>
              <a:pPr>
                <a:defRPr/>
              </a:pPr>
              <a:t>12/6/2016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D13DA-973B-49AC-8110-457EF7976C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5112E-F356-4743-8CC4-AFFCF0AAFCD0}" type="datetimeFigureOut">
              <a:rPr lang="en-US"/>
              <a:pPr>
                <a:defRPr/>
              </a:pPr>
              <a:t>12/6/2016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2D74F-D6A5-4950-A32D-CA601ADDAB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DD62A65-26B8-4D19-8BED-CDB5A256E32E}" type="datetimeFigureOut">
              <a:rPr lang="en-US"/>
              <a:pPr>
                <a:defRPr/>
              </a:pPr>
              <a:t>12/6/2016</a:t>
            </a:fld>
            <a:endParaRPr lang="en-US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6ABA1AE-9DD0-4E56-B3D4-A83DE98A41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DEB97-B74D-47CE-B8BF-E2B466701605}" type="datetimeFigureOut">
              <a:rPr lang="en-US"/>
              <a:pPr>
                <a:defRPr/>
              </a:pPr>
              <a:t>12/6/2016</a:t>
            </a:fld>
            <a:endParaRPr lang="en-US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9571D-8E72-4FBA-98FF-26245A49D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25B70-C061-4B23-8EBD-1FD546071EE3}" type="datetimeFigureOut">
              <a:rPr lang="en-US"/>
              <a:pPr>
                <a:defRPr/>
              </a:pPr>
              <a:t>12/6/2016</a:t>
            </a:fld>
            <a:endParaRPr lang="en-US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4B8A3-4A09-4D3A-BAF9-1D70E35DD5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0AB0C-0024-4C29-A9D1-11F00FE0A79F}" type="datetimeFigureOut">
              <a:rPr lang="en-US"/>
              <a:pPr>
                <a:defRPr/>
              </a:pPr>
              <a:t>12/6/2016</a:t>
            </a:fld>
            <a:endParaRPr lang="en-US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4AA04-381D-4F28-B7E9-A6B2C854A8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6898C91-9D9F-4BAA-AD5D-A4E1B16AF1E5}" type="datetimeFigureOut">
              <a:rPr lang="en-US"/>
              <a:pPr>
                <a:defRPr/>
              </a:pPr>
              <a:t>12/6/2016</a:t>
            </a:fld>
            <a:endParaRPr lang="en-US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1A17F93-00B3-4101-9989-1191B1742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52FB0-9020-4896-A218-0B2A18D3E41B}" type="datetimeFigureOut">
              <a:rPr lang="en-US"/>
              <a:pPr>
                <a:defRPr/>
              </a:pPr>
              <a:t>12/6/2016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07E84-BADE-4F43-953D-76AC1E9C48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8C5820-2B04-44C1-9B62-3299A8983CFD}" type="datetimeFigureOut">
              <a:rPr lang="en-US"/>
              <a:pPr>
                <a:defRPr/>
              </a:pPr>
              <a:t>12/6/2016</a:t>
            </a:fld>
            <a:endParaRPr lang="en-US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77CDF7E-70FE-4582-B778-1B8BF703F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B461D4C-AB75-4B5D-8803-C7FF133F9197}" type="datetimeFigureOut">
              <a:rPr lang="en-US"/>
              <a:pPr>
                <a:defRPr/>
              </a:pPr>
              <a:t>12/6/2016</a:t>
            </a:fld>
            <a:endParaRPr lang="en-US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140623A-5E0E-49E1-9963-A295B8594A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6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F39FAFC6-3E7B-4915-BB68-AD354E4855E4}" type="datetimeFigureOut">
              <a:rPr lang="en-US"/>
              <a:pPr>
                <a:defRPr/>
              </a:pPr>
              <a:t>12/6/2016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32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4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081A773-B247-4D55-A781-642CE247CB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:\Documents and Settings\МАМА\Рабочий стол\Анимашки все\маслена\0_8ad6_18898049_L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050" y="1600200"/>
            <a:ext cx="3523550" cy="2839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152400" y="4267200"/>
            <a:ext cx="4572000" cy="243840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6600"/>
                </a:solidFill>
              </a:rPr>
              <a:t> Авторы </a:t>
            </a:r>
            <a:r>
              <a:rPr lang="ru-RU" sz="2000" b="1" dirty="0" smtClean="0">
                <a:solidFill>
                  <a:srgbClr val="006600"/>
                </a:solidFill>
              </a:rPr>
              <a:t>проекта: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Н.А. Котова, воспитатель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С.Л. Акентьева, воспитатель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Е.В. Шадрина, ст. воспитатель </a:t>
            </a:r>
            <a:r>
              <a:rPr lang="ru-RU" sz="1600" b="1" dirty="0" smtClean="0">
                <a:solidFill>
                  <a:srgbClr val="006600"/>
                </a:solidFill>
              </a:rPr>
              <a:t> </a:t>
            </a:r>
            <a:endParaRPr lang="ru-RU" sz="1600" b="1" dirty="0">
              <a:solidFill>
                <a:srgbClr val="0066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4800" y="381000"/>
            <a:ext cx="86868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Муниципальное бюджетное образовательное учреждение муниципального образования «Город Архангельск» Детский сад комбинированного вида №119 «Поморочка»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С.Г. ПИСАХОВ -детям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942331"/>
            <a:ext cx="3657600" cy="47622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rgbClr val="FFFF00"/>
                </a:solidFill>
              </a:rPr>
              <a:t>Экскурсия в музей изобразительного искусства</a:t>
            </a:r>
            <a:br>
              <a:rPr lang="ru-RU" sz="2700" b="1" dirty="0" smtClean="0">
                <a:solidFill>
                  <a:srgbClr val="FFFF00"/>
                </a:solidFill>
              </a:rPr>
            </a:br>
            <a:r>
              <a:rPr lang="ru-RU" sz="2700" b="1" dirty="0" smtClean="0">
                <a:solidFill>
                  <a:srgbClr val="FFFF00"/>
                </a:solidFill>
              </a:rPr>
              <a:t> </a:t>
            </a:r>
            <a:r>
              <a:rPr lang="ru-RU" sz="3200" b="1" dirty="0" smtClean="0">
                <a:solidFill>
                  <a:srgbClr val="FFFF00"/>
                </a:solidFill>
              </a:rPr>
              <a:t>«Оберегатель Севера"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IMG_20141215_101550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381000" y="1981200"/>
            <a:ext cx="426720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Содержимое 5" descr="IMG_20141215_102846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4343400" y="2438400"/>
            <a:ext cx="4645025" cy="31242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838200" y="6019800"/>
            <a:ext cx="6809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Дети знакомятся с живописными работами С.Г. Писахова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15200" cy="71596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Занятие по изобразительной деятельности в музее «Северное сияние»</a:t>
            </a:r>
            <a:endParaRPr lang="ru-RU" sz="2400" b="1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IMG_20141215_105552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1524000"/>
            <a:ext cx="3657600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Содержимое 5" descr="IMG_20141215_105604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4495800" y="1219200"/>
            <a:ext cx="3886200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 descr="IMG_20141215_10563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90800" y="3657600"/>
            <a:ext cx="3886200" cy="2819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P1000381.JPG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1143000" y="1524000"/>
            <a:ext cx="6477000" cy="4953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81000" y="45720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Мини – музей «Народные ремесла»</a:t>
            </a:r>
            <a:endParaRPr lang="ru-RU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 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P1000471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3581400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P100047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286000"/>
            <a:ext cx="2971800" cy="152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P100048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657600"/>
            <a:ext cx="3581400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 descr="P100047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04800"/>
            <a:ext cx="4038600" cy="16002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 descr="Рисунок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400" y="4140368"/>
            <a:ext cx="3657600" cy="24128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Инсценирование сказок </a:t>
            </a:r>
            <a:br>
              <a:rPr lang="ru-RU" sz="3600" b="1" dirty="0" smtClean="0">
                <a:solidFill>
                  <a:srgbClr val="FFFF00"/>
                </a:solidFill>
              </a:rPr>
            </a:br>
            <a:r>
              <a:rPr lang="ru-RU" sz="3600" b="1" dirty="0" smtClean="0">
                <a:solidFill>
                  <a:srgbClr val="FFFF00"/>
                </a:solidFill>
              </a:rPr>
              <a:t>С.Г. Писахова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DSCF388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752601"/>
            <a:ext cx="3657600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P100042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752600"/>
            <a:ext cx="396240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3886200"/>
            <a:ext cx="3905919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  <a:miter lim="800000"/>
            <a:headEnd/>
            <a:tailEnd/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2076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    Театрализованное представление Не любо – не слушай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D:\фото\Вечный огонь, сарафаны\P101080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76400"/>
            <a:ext cx="6574367" cy="4724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Выставка  творческих  работ по сказкам С.Г. Писахова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152400" y="1676400"/>
            <a:ext cx="3810000" cy="4800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2"/>
          </p:nvPr>
        </p:nvSpPr>
        <p:spPr>
          <a:xfrm>
            <a:off x="4343400" y="1676400"/>
            <a:ext cx="4648200" cy="4800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IMG_20150119_1432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2209800"/>
            <a:ext cx="3048000" cy="381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IMG_20150119_1433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2209800"/>
            <a:ext cx="4267200" cy="381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IMG_20150119_143321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" y="228600"/>
            <a:ext cx="3657600" cy="2895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Содержимое 5" descr="IMG_20150119_143335.jpg"/>
          <p:cNvPicPr>
            <a:picLocks noGrp="1" noChangeAspect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>
          <a:xfrm>
            <a:off x="2133600" y="2819400"/>
            <a:ext cx="2743200" cy="381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IMG_20150119_14334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43400" y="1143000"/>
            <a:ext cx="4648200" cy="3124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685800"/>
            <a:ext cx="4540250" cy="5746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1" name="Picture 3" descr="C:\Documents and Settings\01\Рабочий стол\250px-Pissachowmuseu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2743200"/>
            <a:ext cx="3276600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5257800" y="304800"/>
            <a:ext cx="365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«…впечатления , полученные в детстве…, живут в человеке целую жизнь».</a:t>
            </a:r>
          </a:p>
          <a:p>
            <a:pPr algn="r"/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Е.Шварц</a:t>
            </a:r>
            <a:endParaRPr lang="ru-RU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63976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Результаты реализации проекта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382000" cy="5715000"/>
          </a:xfrm>
        </p:spPr>
        <p:txBody>
          <a:bodyPr/>
          <a:lstStyle/>
          <a:p>
            <a:r>
              <a:rPr lang="ru-RU" b="1" dirty="0" smtClean="0"/>
              <a:t> 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Расширение знаний детей о жизни и  творчестве писателя С. Г. Писахова.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Отражение детьми  полученных  знаний в самостоятельной деятельности (рисование,  театрализованные, сюжетно-ролевые игры). 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Пополнение книжного уголка в группе произведениями  С.Г. Писахова.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Пополнение медиатеки произведениями С.Г. Писахова.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выставки детско-родительских работ "По сказкам С. Г. Писахова".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Проведение театрализованного представления "Не любо – не слушай". 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Разработка перспективного плана мероприятий воспитательно-образовательной деятельности с детьми и родителями.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Разработка конспектов занятий для детей, консультаций для родителей.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и внедрение в практику педагогической деятельности  проекта "С. Г. Писахов - детям".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Обобщение педагогического опыта по созданию проекта "С. Г. Писахов - детям", создание презентации.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Вовлечение  родителей в воспитательно-образовательный процесс  через  совместное чтение сказок С. Г. Писахова, активизация их позиции как участников образовательного процесса.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социального партнерства с библиотекой №3, музеем изобразительного искусства.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467600" cy="9144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endParaRPr lang="ru-RU" sz="5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8600" y="1295400"/>
            <a:ext cx="8610600" cy="5334000"/>
          </a:xfrm>
        </p:spPr>
        <p:txBody>
          <a:bodyPr/>
          <a:lstStyle/>
          <a:p>
            <a:pPr marL="457200" indent="-457200" algn="just" eaLnBrk="1" hangingPunct="1">
              <a:buClr>
                <a:srgbClr val="002060"/>
              </a:buClr>
              <a:buNone/>
              <a:defRPr/>
            </a:pPr>
            <a:r>
              <a:rPr lang="ru-RU" sz="2800" dirty="0" smtClean="0">
                <a:latin typeface="Arial Black" pitchFamily="34" charset="0"/>
              </a:rPr>
              <a:t> </a:t>
            </a:r>
            <a:r>
              <a:rPr lang="ru-RU" altLang="zh-CN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Познакомить воспитанников и их родителей с биографией и творчеством С. Г. Писахова.</a:t>
            </a:r>
            <a:endParaRPr kumimoji="0" lang="ru-RU" altLang="zh-CN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1" indent="0">
              <a:buNone/>
              <a:tabLst>
                <a:tab pos="457200" algn="l"/>
              </a:tabLst>
            </a:pP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Расширить круг читательских интересов, приобщая  дошкольников к домашнему чтению.</a:t>
            </a:r>
            <a:r>
              <a:rPr lang="ru-RU" altLang="zh-CN" sz="28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Активизировать семейное чтение.</a:t>
            </a:r>
            <a:endParaRPr kumimoji="0" lang="ru-RU" altLang="zh-CN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None/>
              <a:tabLst>
                <a:tab pos="457200" algn="l"/>
              </a:tabLst>
            </a:pP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	Способствовать гармонизации детско-родительских отношений через создание традиций семейного чтения.</a:t>
            </a:r>
            <a:endParaRPr kumimoji="0" lang="ru-RU" altLang="zh-CN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lvl="1" indent="0">
              <a:buNone/>
              <a:tabLst>
                <a:tab pos="457200" algn="l"/>
              </a:tabLst>
            </a:pPr>
            <a:r>
              <a:rPr kumimoji="0" lang="ru-RU" altLang="zh-CN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Формировать  патриотические чувства у дошкольников на основе приобщения к литературе писателей Севера.</a:t>
            </a:r>
            <a:endParaRPr kumimoji="0" lang="ru-RU" altLang="zh-CN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 eaLnBrk="1" hangingPunct="1">
              <a:buClr>
                <a:srgbClr val="002060"/>
              </a:buClr>
              <a:buFont typeface="Wingdings" pitchFamily="2" charset="2"/>
              <a:buNone/>
              <a:defRPr/>
            </a:pPr>
            <a:endParaRPr lang="ru-RU" sz="2800" dirty="0" smtClean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467600" cy="9144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Задачи   проекта</a:t>
            </a:r>
            <a:endParaRPr lang="ru-RU" sz="5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8610600" cy="5410200"/>
          </a:xfrm>
        </p:spPr>
        <p:txBody>
          <a:bodyPr/>
          <a:lstStyle/>
          <a:p>
            <a:pPr marL="457200" indent="-457200" algn="ctr" eaLnBrk="1" hangingPunct="1">
              <a:buClr>
                <a:srgbClr val="002060"/>
              </a:buClr>
              <a:buFont typeface="Wingdings" pitchFamily="2" charset="2"/>
              <a:buNone/>
              <a:defRPr/>
            </a:pP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Воспитанники:</a:t>
            </a:r>
          </a:p>
          <a:p>
            <a:pPr lvl="0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-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расширять знания детей об обычаях и традициях жителей Русского Севера, красоте и особенностях природы;</a:t>
            </a:r>
          </a:p>
          <a:p>
            <a:pPr marL="0" lvl="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развивать художественное восприятие, эстетический вкус при знакомстве с литературными произведениями, образцами художественного творчества;</a:t>
            </a:r>
          </a:p>
          <a:p>
            <a:pPr lvl="0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развивать умение передавать свои чувства от приобщения к творчеству своего народа в рисунках и поделках;</a:t>
            </a:r>
          </a:p>
          <a:p>
            <a:pPr lvl="0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развивать воображение, мышление в процессе наблюдения, исследования и создания объектов творчества, умение сравнивать и анализировать;</a:t>
            </a:r>
          </a:p>
          <a:p>
            <a:pPr lvl="0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пополнять и обогащать словарный запас детей;  </a:t>
            </a:r>
          </a:p>
          <a:p>
            <a:pPr lvl="0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воспитывать коммуникативные навыки, самостоятельность, трудолюбие;</a:t>
            </a:r>
          </a:p>
          <a:p>
            <a:pPr lvl="0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воспитывать любознательность и наблюдательность; </a:t>
            </a:r>
          </a:p>
          <a:p>
            <a:pPr lvl="0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воспитывать любовь к своей малой родине.</a:t>
            </a:r>
          </a:p>
          <a:p>
            <a:pPr marL="457200" indent="-457200" eaLnBrk="1" hangingPunct="1">
              <a:buClr>
                <a:srgbClr val="002060"/>
              </a:buClr>
              <a:buFont typeface="Wingdings" pitchFamily="2" charset="2"/>
              <a:buNone/>
              <a:defRPr/>
            </a:pPr>
            <a:endParaRPr lang="ru-RU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458200" cy="5943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Родители как участники образовательных отношений: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привлечь родителей как участников образовательных отношений к получению дополнительных знаний о творчестве С. Г. Писахова; 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-  активизировать  родителей воспитанников для участия   в образовательных мероприятиях, совместного с детьми творчества.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Взаимодействие со специалистами ДОУ и социумом:</a:t>
            </a:r>
            <a:r>
              <a:rPr lang="ru-RU" sz="27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привлечь специалистов ДОУ и сотрудников социума   как участников образовательных отношений с целью реализации задач   проекта   в интеграции образовательных областей «Познавательное развитие», «Речевое развитие», «Социально-коммуникативное развитие», «Художественно-эстетическое развитие» и «Физическое развитие».</a:t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этапы реализации проекта:</a:t>
            </a:r>
            <a:endParaRPr lang="ru-RU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sz="quarter" idx="1"/>
          </p:nvPr>
        </p:nvSpPr>
        <p:spPr>
          <a:xfrm>
            <a:off x="381000" y="1524000"/>
            <a:ext cx="8458200" cy="4953000"/>
          </a:xfrm>
        </p:spPr>
        <p:txBody>
          <a:bodyPr/>
          <a:lstStyle/>
          <a:p>
            <a:pPr marL="514350" indent="-514350" algn="ctr" eaLnBrk="1" hangingPunct="1">
              <a:buClr>
                <a:srgbClr val="008000"/>
              </a:buClr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 этап - подготовительный</a:t>
            </a:r>
          </a:p>
          <a:p>
            <a:pPr marL="0" indent="0" eaLnBrk="1" hangingPunct="1">
              <a:buClr>
                <a:srgbClr val="008000"/>
              </a:buClr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Обоснование проблемы, опрос детей и родителей, подбор материалов, методической и художественной литературы, разработка  перспективного плана реализации проекта.</a:t>
            </a:r>
          </a:p>
          <a:p>
            <a:pPr marL="0" indent="0" algn="ctr" eaLnBrk="1" hangingPunct="1">
              <a:buClr>
                <a:srgbClr val="008000"/>
              </a:buClr>
              <a:buNone/>
              <a:defRPr/>
            </a:pP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 этап - организационный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Clr>
                <a:srgbClr val="008000"/>
              </a:buClr>
              <a:buNone/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перспективного плана проекта.</a:t>
            </a:r>
          </a:p>
          <a:p>
            <a:pPr marL="0" indent="0" algn="ctr" eaLnBrk="1" hangingPunct="1">
              <a:buClr>
                <a:srgbClr val="008000"/>
              </a:buClr>
              <a:buNone/>
              <a:defRPr/>
            </a:pPr>
            <a:endParaRPr lang="ru-RU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buClr>
                <a:srgbClr val="008000"/>
              </a:buClr>
              <a:buNone/>
              <a:defRPr/>
            </a:pP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3этап -  обобщающий</a:t>
            </a:r>
          </a:p>
          <a:p>
            <a:pPr marL="0" indent="0" eaLnBrk="1" hangingPunct="1">
              <a:buClr>
                <a:srgbClr val="008000"/>
              </a:buClr>
              <a:buNone/>
              <a:defRPr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Завершение и оценка проекта. 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eaLnBrk="1" hangingPunct="1">
              <a:buClr>
                <a:srgbClr val="008000"/>
              </a:buClr>
              <a:buFont typeface="Wingdings" pitchFamily="2" charset="2"/>
              <a:buNone/>
              <a:defRPr/>
            </a:pPr>
            <a:r>
              <a:rPr lang="ru-RU" sz="3200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</a:p>
          <a:p>
            <a:pPr marL="514350" indent="-514350" eaLnBrk="1" hangingPunct="1">
              <a:buClr>
                <a:srgbClr val="008000"/>
              </a:buClr>
              <a:buFont typeface="Wingdings" pitchFamily="2" charset="2"/>
              <a:buNone/>
              <a:defRPr/>
            </a:pPr>
            <a:endParaRPr lang="ru-RU" sz="2800" dirty="0" smtClean="0">
              <a:solidFill>
                <a:srgbClr val="006600"/>
              </a:solidFill>
              <a:latin typeface="Arial Black" pitchFamily="34" charset="0"/>
            </a:endParaRPr>
          </a:p>
          <a:p>
            <a:pPr marL="514350" indent="-514350" eaLnBrk="1" hangingPunct="1">
              <a:buClr>
                <a:srgbClr val="008000"/>
              </a:buClr>
              <a:buFont typeface="Wingdings" pitchFamily="2" charset="2"/>
              <a:buNone/>
              <a:defRPr/>
            </a:pPr>
            <a:endParaRPr lang="ru-RU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  Занятия по изобразительной  деятельности в детском саду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IMG_20150323_09423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524000"/>
            <a:ext cx="3429000" cy="4648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IMG_20150323_094241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029200" y="1524000"/>
            <a:ext cx="3428999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0"/>
            <a:ext cx="4114800" cy="2743200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2B0BB5"/>
                </a:solidFill>
              </a:rPr>
              <a:t/>
            </a:r>
            <a:br>
              <a:rPr lang="ru-RU" sz="3600" b="1" i="1" dirty="0" smtClean="0">
                <a:solidFill>
                  <a:srgbClr val="2B0BB5"/>
                </a:solidFill>
              </a:rPr>
            </a:br>
            <a:r>
              <a:rPr lang="ru-RU" sz="3600" b="1" i="1" dirty="0" smtClean="0">
                <a:solidFill>
                  <a:srgbClr val="2B0BB5"/>
                </a:solidFill>
              </a:rPr>
              <a:t/>
            </a:r>
            <a:br>
              <a:rPr lang="ru-RU" sz="3600" b="1" i="1" dirty="0" smtClean="0">
                <a:solidFill>
                  <a:srgbClr val="2B0BB5"/>
                </a:solidFill>
              </a:rPr>
            </a:br>
            <a:r>
              <a:rPr lang="ru-RU" sz="3600" b="1" i="1" dirty="0" smtClean="0">
                <a:solidFill>
                  <a:srgbClr val="2B0BB5"/>
                </a:solidFill>
              </a:rPr>
              <a:t/>
            </a:r>
            <a:br>
              <a:rPr lang="ru-RU" sz="3600" b="1" i="1" dirty="0" smtClean="0">
                <a:solidFill>
                  <a:srgbClr val="2B0BB5"/>
                </a:solidFill>
              </a:rPr>
            </a:br>
            <a:r>
              <a:rPr lang="ru-RU" sz="3600" b="1" i="1" dirty="0" smtClean="0">
                <a:solidFill>
                  <a:srgbClr val="2B0BB5"/>
                </a:solidFill>
              </a:rPr>
              <a:t/>
            </a:r>
            <a:br>
              <a:rPr lang="ru-RU" sz="3600" b="1" i="1" dirty="0" smtClean="0">
                <a:solidFill>
                  <a:srgbClr val="2B0BB5"/>
                </a:solidFill>
              </a:rPr>
            </a:br>
            <a:r>
              <a:rPr lang="ru-RU" sz="3600" b="1" i="1" dirty="0" smtClean="0">
                <a:solidFill>
                  <a:srgbClr val="2B0BB5"/>
                </a:solidFill>
              </a:rPr>
              <a:t/>
            </a:r>
            <a:br>
              <a:rPr lang="ru-RU" sz="3600" b="1" i="1" dirty="0" smtClean="0">
                <a:solidFill>
                  <a:srgbClr val="2B0BB5"/>
                </a:solidFill>
              </a:rPr>
            </a:br>
            <a:r>
              <a:rPr lang="ru-RU" sz="3600" b="1" i="1" dirty="0" smtClean="0">
                <a:solidFill>
                  <a:srgbClr val="2B0BB5"/>
                </a:solidFill>
              </a:rPr>
              <a:t/>
            </a:r>
            <a:br>
              <a:rPr lang="ru-RU" sz="3600" b="1" i="1" dirty="0" smtClean="0">
                <a:solidFill>
                  <a:srgbClr val="2B0BB5"/>
                </a:solidFill>
              </a:rPr>
            </a:br>
            <a:r>
              <a:rPr lang="ru-RU" sz="2700" dirty="0" smtClean="0">
                <a:solidFill>
                  <a:srgbClr val="FFFF00"/>
                </a:solidFill>
              </a:rPr>
              <a:t>Рисование</a:t>
            </a:r>
            <a:r>
              <a:rPr lang="ru-RU" sz="3600" b="1" i="1" dirty="0" smtClean="0">
                <a:solidFill>
                  <a:srgbClr val="FFFF00"/>
                </a:solidFill>
              </a:rPr>
              <a:t/>
            </a:r>
            <a:br>
              <a:rPr lang="ru-RU" sz="3600" b="1" i="1" dirty="0" smtClean="0">
                <a:solidFill>
                  <a:srgbClr val="FFFF00"/>
                </a:solidFill>
              </a:rPr>
            </a:br>
            <a:r>
              <a:rPr lang="ru-RU" sz="3100" b="1" dirty="0" smtClean="0">
                <a:solidFill>
                  <a:srgbClr val="FFFF00"/>
                </a:solidFill>
              </a:rPr>
              <a:t>«Морожены песни» </a:t>
            </a:r>
            <a:r>
              <a:rPr lang="ru-RU" sz="2200" dirty="0" smtClean="0">
                <a:solidFill>
                  <a:srgbClr val="FFFF00"/>
                </a:solidFill>
              </a:rPr>
              <a:t>по сказке С. Г.  </a:t>
            </a:r>
            <a:r>
              <a:rPr lang="ru-RU" sz="2200" dirty="0" err="1" smtClean="0">
                <a:solidFill>
                  <a:srgbClr val="FFFF00"/>
                </a:solidFill>
              </a:rPr>
              <a:t>Писахова</a:t>
            </a:r>
            <a:r>
              <a:rPr lang="ru-RU" sz="2200" dirty="0" smtClean="0">
                <a:solidFill>
                  <a:srgbClr val="0070C0"/>
                </a:solidFill>
              </a:rPr>
              <a:t/>
            </a:r>
            <a:br>
              <a:rPr lang="ru-RU" sz="2200" dirty="0" smtClean="0">
                <a:solidFill>
                  <a:srgbClr val="0070C0"/>
                </a:solidFill>
              </a:rPr>
            </a:br>
            <a:r>
              <a:rPr lang="ru-RU" sz="3100" dirty="0" smtClean="0">
                <a:solidFill>
                  <a:srgbClr val="0070C0"/>
                </a:solidFill>
              </a:rPr>
              <a:t/>
            </a:r>
            <a:br>
              <a:rPr lang="ru-RU" sz="3100" dirty="0" smtClean="0">
                <a:solidFill>
                  <a:srgbClr val="0070C0"/>
                </a:solidFill>
              </a:rPr>
            </a:br>
            <a:endParaRPr lang="ru-RU" sz="3100" dirty="0">
              <a:solidFill>
                <a:srgbClr val="0070C0"/>
              </a:solidFill>
            </a:endParaRPr>
          </a:p>
        </p:txBody>
      </p:sp>
      <p:pic>
        <p:nvPicPr>
          <p:cNvPr id="5" name="Содержимое 4" descr="IMG_20150123_14353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4419600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IMG_20150123_143600.jp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105400" y="914400"/>
            <a:ext cx="35814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Рисование «Кокошники»</a:t>
            </a:r>
            <a:endParaRPr lang="ru-RU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676400"/>
            <a:ext cx="7620000" cy="4419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4800601"/>
            <a:ext cx="381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Народные игры 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 региональным содержанием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933464">
            <a:off x="817067" y="663464"/>
            <a:ext cx="5322478" cy="34832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267200" y="3505200"/>
            <a:ext cx="4238169" cy="31242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1555</TotalTime>
  <Words>299</Words>
  <Application>Microsoft Office PowerPoint</Application>
  <PresentationFormat>Экран (4:3)</PresentationFormat>
  <Paragraphs>68</Paragraphs>
  <Slides>19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Эркер</vt:lpstr>
      <vt:lpstr>Слайд 1</vt:lpstr>
      <vt:lpstr>Цель проекта</vt:lpstr>
      <vt:lpstr>Задачи   проекта</vt:lpstr>
      <vt:lpstr>Родители как участники образовательных отношений:        - привлечь родителей как участников образовательных отношений к получению дополнительных знаний о творчестве С. Г. Писахова;         -  активизировать  родителей воспитанников для участия   в образовательных мероприятиях, совместного с детьми творчества.   Взаимодействие со специалистами ДОУ и социумом:  - привлечь специалистов ДОУ и сотрудников социума   как участников образовательных отношений с целью реализации задач   проекта   в интеграции образовательных областей «Познавательное развитие», «Речевое развитие», «Социально-коммуникативное развитие», «Художественно-эстетическое развитие» и «Физическое развитие».  </vt:lpstr>
      <vt:lpstr>этапы реализации проекта:</vt:lpstr>
      <vt:lpstr>  Занятия по изобразительной  деятельности в детском саду</vt:lpstr>
      <vt:lpstr>      Рисование «Морожены песни» по сказке С. Г.  Писахова  </vt:lpstr>
      <vt:lpstr>Рисование «Кокошники»</vt:lpstr>
      <vt:lpstr>Слайд 9</vt:lpstr>
      <vt:lpstr>Экскурсия в музей изобразительного искусства  «Оберегатель Севера"</vt:lpstr>
      <vt:lpstr>Занятие по изобразительной деятельности в музее «Северное сияние»</vt:lpstr>
      <vt:lpstr> </vt:lpstr>
      <vt:lpstr> </vt:lpstr>
      <vt:lpstr>Инсценирование сказок  С.Г. Писахова</vt:lpstr>
      <vt:lpstr>    Театрализованное представление Не любо – не слушай</vt:lpstr>
      <vt:lpstr>                                Выставка  творческих  работ по сказкам С.Г. Писахова </vt:lpstr>
      <vt:lpstr>Слайд 17</vt:lpstr>
      <vt:lpstr>Слайд 18</vt:lpstr>
      <vt:lpstr>Результаты реализации проекта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1</cp:lastModifiedBy>
  <cp:revision>148</cp:revision>
  <dcterms:modified xsi:type="dcterms:W3CDTF">2016-12-06T07:21:42Z</dcterms:modified>
</cp:coreProperties>
</file>