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58" r:id="rId7"/>
    <p:sldId id="27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9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3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1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7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0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0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04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9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1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0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6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7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7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74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4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51A74-8F59-4A3B-9D19-36AB005D63F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4A04A3-849E-48F9-A696-36C6133BCB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lang="ru-RU" sz="40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643050"/>
          <a:ext cx="8215370" cy="2857520"/>
        </p:xfrm>
        <a:graphic>
          <a:graphicData uri="http://schemas.openxmlformats.org/drawingml/2006/table">
            <a:tbl>
              <a:tblPr/>
              <a:tblGrid>
                <a:gridCol w="2738456"/>
                <a:gridCol w="2738458"/>
                <a:gridCol w="2738456"/>
              </a:tblGrid>
              <a:tr h="1428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Плюс</a:t>
                      </a: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</a:t>
                      </a: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Интересно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59563" y="4437063"/>
            <a:ext cx="1873250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4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428736"/>
          <a:ext cx="8429684" cy="50006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14842"/>
                <a:gridCol w="4214842"/>
              </a:tblGrid>
              <a:tr h="5000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. Домашнее задание мне кажется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2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интересным / неинтересным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204" name="Рисунок 5" descr="570721147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85728"/>
            <a:ext cx="11509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3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0" r="43088"/>
          <a:stretch>
            <a:fillRect/>
          </a:stretch>
        </p:blipFill>
        <p:spPr bwMode="auto">
          <a:xfrm>
            <a:off x="2987675" y="3898900"/>
            <a:ext cx="28797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Вопросы</a:t>
            </a: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требующие многовариантных ответов:</a:t>
            </a:r>
            <a:b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1773238"/>
            <a:ext cx="72548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Почему было трудно? 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Что открыли, узнали на уроке?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Оправдались ли ваши ожидания от урока?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Что вы взяли с сегодняшнего урока?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 чем заставил задуматься урок?</a:t>
            </a:r>
          </a:p>
        </p:txBody>
      </p:sp>
    </p:spTree>
    <p:extLst>
      <p:ext uri="{BB962C8B-B14F-4D97-AF65-F5344CB8AC3E}">
        <p14:creationId xmlns:p14="http://schemas.microsoft.com/office/powerpoint/2010/main" val="1894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82264"/>
              </p:ext>
            </p:extLst>
          </p:nvPr>
        </p:nvGraphicFramePr>
        <p:xfrm>
          <a:off x="1547664" y="2132856"/>
          <a:ext cx="6840760" cy="3960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40760"/>
              </a:tblGrid>
              <a:tr h="396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        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9431" y="3340170"/>
            <a:ext cx="1944688" cy="8032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63713" y="2205038"/>
            <a:ext cx="2016125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49091" y="4725144"/>
            <a:ext cx="1944688" cy="81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08625" y="2205038"/>
            <a:ext cx="1871663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5534818" y="4697984"/>
            <a:ext cx="1819275" cy="81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Расстроился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508624" y="3340170"/>
            <a:ext cx="1819275" cy="8032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Научился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3944224" y="3340170"/>
            <a:ext cx="1368425" cy="12700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621227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«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51020"/>
              </p:ext>
            </p:extLst>
          </p:nvPr>
        </p:nvGraphicFramePr>
        <p:xfrm>
          <a:off x="1331913" y="3213100"/>
          <a:ext cx="6638925" cy="2111375"/>
        </p:xfrm>
        <a:graphic>
          <a:graphicData uri="http://schemas.openxmlformats.org/drawingml/2006/table">
            <a:tbl>
              <a:tblPr/>
              <a:tblGrid>
                <a:gridCol w="3319462"/>
                <a:gridCol w="3319463"/>
              </a:tblGrid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задания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самоконтроля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9750" y="1543050"/>
            <a:ext cx="82089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Ведется на протяжении всего урока.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Фамилия, имя ученика_____________________________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88" name="Рисунок 12" descr="0010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327150"/>
            <a:ext cx="1368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9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158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 для системы оценивания в классе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оценивание является постоянным процессом, естественным образом интегрированным в образовательную практику;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оценивание может быть только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критериальным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Основными критериями оценивания выступают ожидаемые результаты, соответствующие учебным целям;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158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 для системы оценивания в классе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оценивания и алгоритм выставления отметки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заранее известны и педагогам, и учащимся 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вырабатываться ими совместно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система оценивания выстраивается таким образом, чтобы учащиеся включались в контрольно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оценочную деятельность, приобретая навыки и привычку к самооценке.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особенности системы оценки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достижения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планируемые результаты;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предметных,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личностных результатов;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способности решать учебно-практические задачи;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сочетание внутренней и внешней оценки;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комплексный подход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использование стандартизированных работ (устных, письменных);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нестандартизированных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работ: проектов, практических работ,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самоанализа, самооценки и др.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</a:rPr>
              <a:t>Выбери для твоего портфолио:</a:t>
            </a:r>
          </a:p>
          <a:p>
            <a:r>
              <a:rPr lang="ru-RU" sz="3000" dirty="0" smtClean="0"/>
              <a:t>- три </a:t>
            </a:r>
            <a:r>
              <a:rPr lang="ru-RU" sz="3000" dirty="0"/>
              <a:t>с твоей точки зрения лучшие работы из этого курса;</a:t>
            </a:r>
          </a:p>
          <a:p>
            <a:r>
              <a:rPr lang="ru-RU" sz="3000" dirty="0" smtClean="0"/>
              <a:t>- работу </a:t>
            </a:r>
            <a:r>
              <a:rPr lang="ru-RU" sz="3000" dirty="0"/>
              <a:t>из начала, середины и конца курса;</a:t>
            </a:r>
          </a:p>
          <a:p>
            <a:r>
              <a:rPr lang="ru-RU" sz="3000" dirty="0" smtClean="0"/>
              <a:t>- работы</a:t>
            </a:r>
            <a:r>
              <a:rPr lang="ru-RU" sz="3000" dirty="0"/>
              <a:t>, которые  по твоему мнению показывают лучше всего чему ты научился;</a:t>
            </a:r>
          </a:p>
          <a:p>
            <a:r>
              <a:rPr lang="ru-RU" sz="3000" dirty="0" smtClean="0"/>
              <a:t>- из </a:t>
            </a:r>
            <a:r>
              <a:rPr lang="ru-RU" sz="3000" dirty="0"/>
              <a:t>перечисленных типов  работ выбери по </a:t>
            </a:r>
            <a:r>
              <a:rPr lang="ru-RU" sz="3000" dirty="0" smtClean="0"/>
              <a:t>одному;</a:t>
            </a:r>
            <a:endParaRPr lang="ru-RU" sz="3000" dirty="0"/>
          </a:p>
          <a:p>
            <a:r>
              <a:rPr lang="ru-RU" sz="3000" dirty="0" smtClean="0"/>
              <a:t>- две </a:t>
            </a:r>
            <a:r>
              <a:rPr lang="ru-RU" sz="3000" dirty="0"/>
              <a:t>работы, которыми ты гордишься;</a:t>
            </a:r>
          </a:p>
          <a:p>
            <a:r>
              <a:rPr lang="ru-RU" sz="3000" dirty="0" smtClean="0"/>
              <a:t>- три </a:t>
            </a:r>
            <a:r>
              <a:rPr lang="ru-RU" sz="3000" dirty="0"/>
              <a:t>работы, которые ты хочешь, чтобы их посмотрели (твои товарищи, родители  гости школы).</a:t>
            </a:r>
          </a:p>
          <a:p>
            <a:r>
              <a:rPr lang="ru-RU" sz="3000" dirty="0">
                <a:solidFill>
                  <a:srgbClr val="FFFF00"/>
                </a:solidFill>
              </a:rPr>
              <a:t>Важно, что ученик не просто выбирает какую-то работу, но и обосновывает свой выбор.</a:t>
            </a:r>
          </a:p>
        </p:txBody>
      </p:sp>
    </p:spTree>
    <p:extLst>
      <p:ext uri="{BB962C8B-B14F-4D97-AF65-F5344CB8AC3E}">
        <p14:creationId xmlns:p14="http://schemas.microsoft.com/office/powerpoint/2010/main" val="28054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70759"/>
              </p:ext>
            </p:extLst>
          </p:nvPr>
        </p:nvGraphicFramePr>
        <p:xfrm>
          <a:off x="179512" y="116630"/>
          <a:ext cx="8784976" cy="660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5040560"/>
              </a:tblGrid>
              <a:tr h="1321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СЛУШАНИЕ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понимать, когда кто-то говорит со мной медленно и отчетливо</a:t>
                      </a:r>
                      <a:endParaRPr lang="ru-RU" sz="2400" dirty="0"/>
                    </a:p>
                  </a:txBody>
                  <a:tcPr/>
                </a:tc>
              </a:tr>
              <a:tr h="105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понимать в текстах данные о лицах, возраст, профессию, место  жительства</a:t>
                      </a:r>
                      <a:endParaRPr lang="ru-RU" sz="2400" dirty="0"/>
                    </a:p>
                  </a:txBody>
                  <a:tcPr/>
                </a:tc>
              </a:tr>
              <a:tr h="105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УЧАСТИЕ В ОБЩЕНИИ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представить кого-либо и употреблять простые формы приветствия</a:t>
                      </a:r>
                      <a:endParaRPr lang="ru-RU" sz="2400" dirty="0"/>
                    </a:p>
                  </a:txBody>
                  <a:tcPr/>
                </a:tc>
              </a:tr>
              <a:tr h="105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СВЯЗНАЯ 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рассказать о себе, например, где я живу, учусь и т.д. </a:t>
                      </a:r>
                      <a:endParaRPr lang="ru-RU" sz="2400" dirty="0"/>
                    </a:p>
                  </a:txBody>
                  <a:tcPr/>
                </a:tc>
              </a:tr>
              <a:tr h="7949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РЕЧЕВЫЕ СТРАТЕГИИ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сказать, что я не понимаю</a:t>
                      </a:r>
                      <a:endParaRPr lang="ru-RU" sz="2400" dirty="0"/>
                    </a:p>
                  </a:txBody>
                  <a:tcPr/>
                </a:tc>
              </a:tr>
              <a:tr h="105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могу заполнить анкету с данными о своей личности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2" t="33333" r="15048" b="7190"/>
          <a:stretch>
            <a:fillRect/>
          </a:stretch>
        </p:blipFill>
        <p:spPr bwMode="auto">
          <a:xfrm>
            <a:off x="1643042" y="1357298"/>
            <a:ext cx="6000792" cy="529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«Лестница успеха»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Техника «рефлексивная мишень»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1643042" y="1428736"/>
            <a:ext cx="59293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26"/>
          <p:cNvGrpSpPr>
            <a:grpSpLocks/>
          </p:cNvGrpSpPr>
          <p:nvPr/>
        </p:nvGrpSpPr>
        <p:grpSpPr bwMode="auto">
          <a:xfrm>
            <a:off x="46038" y="368300"/>
            <a:ext cx="9097962" cy="6124575"/>
            <a:chOff x="46470" y="368490"/>
            <a:chExt cx="9097530" cy="612375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2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5156" name="TextBox 12"/>
            <p:cNvSpPr txBox="1">
              <a:spLocks noChangeArrowheads="1"/>
            </p:cNvSpPr>
            <p:nvPr/>
          </p:nvSpPr>
          <p:spPr bwMode="auto">
            <a:xfrm>
              <a:off x="3491880" y="980728"/>
              <a:ext cx="3001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Бермудский треугольник</a:t>
              </a:r>
            </a:p>
          </p:txBody>
        </p:sp>
        <p:sp>
          <p:nvSpPr>
            <p:cNvPr id="5157" name="TextBox 13"/>
            <p:cNvSpPr txBox="1">
              <a:spLocks noChangeArrowheads="1"/>
            </p:cNvSpPr>
            <p:nvPr/>
          </p:nvSpPr>
          <p:spPr bwMode="auto">
            <a:xfrm>
              <a:off x="6636582" y="1052736"/>
              <a:ext cx="25074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Воодушевления</a:t>
              </a:r>
            </a:p>
          </p:txBody>
        </p:sp>
        <p:sp>
          <p:nvSpPr>
            <p:cNvPr id="5158" name="TextBox 14"/>
            <p:cNvSpPr txBox="1">
              <a:spLocks noChangeArrowheads="1"/>
            </p:cNvSpPr>
            <p:nvPr/>
          </p:nvSpPr>
          <p:spPr bwMode="auto">
            <a:xfrm>
              <a:off x="611560" y="908720"/>
              <a:ext cx="1479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Грусти</a:t>
              </a:r>
            </a:p>
          </p:txBody>
        </p:sp>
        <p:sp>
          <p:nvSpPr>
            <p:cNvPr id="5159" name="TextBox 15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18742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Ожидания</a:t>
              </a:r>
            </a:p>
          </p:txBody>
        </p:sp>
        <p:sp>
          <p:nvSpPr>
            <p:cNvPr id="5160" name="TextBox 16"/>
            <p:cNvSpPr txBox="1">
              <a:spLocks noChangeArrowheads="1"/>
            </p:cNvSpPr>
            <p:nvPr/>
          </p:nvSpPr>
          <p:spPr bwMode="auto">
            <a:xfrm>
              <a:off x="5652120" y="3284984"/>
              <a:ext cx="1649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Тревоги</a:t>
              </a:r>
            </a:p>
          </p:txBody>
        </p:sp>
        <p:sp>
          <p:nvSpPr>
            <p:cNvPr id="5161" name="TextBox 17"/>
            <p:cNvSpPr txBox="1">
              <a:spLocks noChangeArrowheads="1"/>
            </p:cNvSpPr>
            <p:nvPr/>
          </p:nvSpPr>
          <p:spPr bwMode="auto">
            <a:xfrm>
              <a:off x="6084168" y="4941168"/>
              <a:ext cx="28889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Неопределенности</a:t>
              </a:r>
            </a:p>
          </p:txBody>
        </p:sp>
        <p:sp>
          <p:nvSpPr>
            <p:cNvPr id="5162" name="TextBox 18"/>
            <p:cNvSpPr txBox="1">
              <a:spLocks noChangeArrowheads="1"/>
            </p:cNvSpPr>
            <p:nvPr/>
          </p:nvSpPr>
          <p:spPr bwMode="auto">
            <a:xfrm>
              <a:off x="251520" y="4725144"/>
              <a:ext cx="21291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Недоумения</a:t>
              </a:r>
            </a:p>
          </p:txBody>
        </p:sp>
        <p:sp>
          <p:nvSpPr>
            <p:cNvPr id="5163" name="TextBox 19"/>
            <p:cNvSpPr txBox="1">
              <a:spLocks noChangeArrowheads="1"/>
            </p:cNvSpPr>
            <p:nvPr/>
          </p:nvSpPr>
          <p:spPr bwMode="auto">
            <a:xfrm>
              <a:off x="539552" y="3284984"/>
              <a:ext cx="16257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Радости</a:t>
              </a:r>
            </a:p>
          </p:txBody>
        </p:sp>
        <p:sp>
          <p:nvSpPr>
            <p:cNvPr id="5164" name="TextBox 20"/>
            <p:cNvSpPr txBox="1">
              <a:spLocks noChangeArrowheads="1"/>
            </p:cNvSpPr>
            <p:nvPr/>
          </p:nvSpPr>
          <p:spPr bwMode="auto">
            <a:xfrm>
              <a:off x="3995936" y="5949280"/>
              <a:ext cx="2246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Наслаждения</a:t>
              </a:r>
            </a:p>
          </p:txBody>
        </p:sp>
        <p:sp>
          <p:nvSpPr>
            <p:cNvPr id="5165" name="TextBox 21"/>
            <p:cNvSpPr txBox="1">
              <a:spLocks noChangeArrowheads="1"/>
            </p:cNvSpPr>
            <p:nvPr/>
          </p:nvSpPr>
          <p:spPr bwMode="auto">
            <a:xfrm>
              <a:off x="6870621" y="2996952"/>
              <a:ext cx="2273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О-в.Удовольствия</a:t>
              </a:r>
            </a:p>
          </p:txBody>
        </p:sp>
        <p:sp>
          <p:nvSpPr>
            <p:cNvPr id="5166" name="TextBox 22"/>
            <p:cNvSpPr txBox="1">
              <a:spLocks noChangeArrowheads="1"/>
            </p:cNvSpPr>
            <p:nvPr/>
          </p:nvSpPr>
          <p:spPr bwMode="auto">
            <a:xfrm>
              <a:off x="3131840" y="2348880"/>
              <a:ext cx="234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Просветления</a:t>
              </a:r>
            </a:p>
          </p:txBody>
        </p:sp>
        <p:pic>
          <p:nvPicPr>
            <p:cNvPr id="5167" name="Рисунок 23" descr="КОРАБЛИК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645024"/>
              <a:ext cx="1152128" cy="10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Рисунок 24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0" r="53642"/>
            <a:stretch>
              <a:fillRect/>
            </a:stretch>
          </p:blipFill>
          <p:spPr bwMode="auto">
            <a:xfrm flipH="1">
              <a:off x="6444208" y="1916832"/>
              <a:ext cx="1127819" cy="104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9" name="Рисунок 25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5" b="61549"/>
            <a:stretch>
              <a:fillRect/>
            </a:stretch>
          </p:blipFill>
          <p:spPr bwMode="auto">
            <a:xfrm>
              <a:off x="1907704" y="1628800"/>
              <a:ext cx="1008112" cy="104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6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526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Поток</vt:lpstr>
      <vt:lpstr>6_Тема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Техника «рефлексивная мишень»  </vt:lpstr>
      <vt:lpstr>Презентация PowerPoint</vt:lpstr>
      <vt:lpstr>Презентация PowerPoint</vt:lpstr>
      <vt:lpstr>Презентация PowerPoint</vt:lpstr>
      <vt:lpstr>6. Вопросы, требующие многовариантных ответов: </vt:lpstr>
      <vt:lpstr>7.   «Лист самооценки»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класс38</dc:creator>
  <cp:lastModifiedBy>Хозяин</cp:lastModifiedBy>
  <cp:revision>10</cp:revision>
  <dcterms:created xsi:type="dcterms:W3CDTF">2017-01-12T08:25:21Z</dcterms:created>
  <dcterms:modified xsi:type="dcterms:W3CDTF">2017-01-12T13:59:30Z</dcterms:modified>
</cp:coreProperties>
</file>