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D4AF-9A0F-482A-90EE-B7E3CD642D65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4FF-02E6-4FEC-A188-DDA0DE6EE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49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D4AF-9A0F-482A-90EE-B7E3CD642D65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4FF-02E6-4FEC-A188-DDA0DE6EE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64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D4AF-9A0F-482A-90EE-B7E3CD642D65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4FF-02E6-4FEC-A188-DDA0DE6EE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490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D4AF-9A0F-482A-90EE-B7E3CD642D65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4FF-02E6-4FEC-A188-DDA0DE6EE02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3156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D4AF-9A0F-482A-90EE-B7E3CD642D65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4FF-02E6-4FEC-A188-DDA0DE6EE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355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D4AF-9A0F-482A-90EE-B7E3CD642D65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4FF-02E6-4FEC-A188-DDA0DE6EE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815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D4AF-9A0F-482A-90EE-B7E3CD642D65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4FF-02E6-4FEC-A188-DDA0DE6EE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778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D4AF-9A0F-482A-90EE-B7E3CD642D65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4FF-02E6-4FEC-A188-DDA0DE6EE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13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D4AF-9A0F-482A-90EE-B7E3CD642D65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4FF-02E6-4FEC-A188-DDA0DE6EE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67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D4AF-9A0F-482A-90EE-B7E3CD642D65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4FF-02E6-4FEC-A188-DDA0DE6EE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36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D4AF-9A0F-482A-90EE-B7E3CD642D65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4FF-02E6-4FEC-A188-DDA0DE6EE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24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D4AF-9A0F-482A-90EE-B7E3CD642D65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4FF-02E6-4FEC-A188-DDA0DE6EE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77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D4AF-9A0F-482A-90EE-B7E3CD642D65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4FF-02E6-4FEC-A188-DDA0DE6EE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35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D4AF-9A0F-482A-90EE-B7E3CD642D65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4FF-02E6-4FEC-A188-DDA0DE6EE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40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D4AF-9A0F-482A-90EE-B7E3CD642D65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4FF-02E6-4FEC-A188-DDA0DE6EE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03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D4AF-9A0F-482A-90EE-B7E3CD642D65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4FF-02E6-4FEC-A188-DDA0DE6EE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D4AF-9A0F-482A-90EE-B7E3CD642D65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4FF-02E6-4FEC-A188-DDA0DE6EE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75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DEDD4AF-9A0F-482A-90EE-B7E3CD642D65}" type="datetimeFigureOut">
              <a:rPr lang="ru-RU" smtClean="0"/>
              <a:t>07.01.2023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9A4FF-02E6-4FEC-A188-DDA0DE6EE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2795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6841" y="1"/>
            <a:ext cx="6953855" cy="1680754"/>
          </a:xfrm>
        </p:spPr>
        <p:txBody>
          <a:bodyPr/>
          <a:lstStyle/>
          <a:p>
            <a:r>
              <a:rPr lang="ru-RU" sz="5400" dirty="0" smtClean="0">
                <a:solidFill>
                  <a:schemeClr val="bg1"/>
                </a:solidFill>
              </a:rPr>
              <a:t>Десятое января</a:t>
            </a:r>
            <a:br>
              <a:rPr lang="ru-RU" sz="5400" dirty="0" smtClean="0">
                <a:solidFill>
                  <a:schemeClr val="bg1"/>
                </a:solidFill>
              </a:rPr>
            </a:br>
            <a:r>
              <a:rPr lang="ru-RU" sz="5400" dirty="0" smtClean="0">
                <a:solidFill>
                  <a:schemeClr val="bg1"/>
                </a:solidFill>
              </a:rPr>
              <a:t>Классная работа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6840" y="2408648"/>
            <a:ext cx="8591069" cy="2015305"/>
          </a:xfrm>
        </p:spPr>
        <p:txBody>
          <a:bodyPr>
            <a:prstTxWarp prst="textPlain">
              <a:avLst/>
            </a:prstTxWarp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разряды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прилагательных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9131" y="4859458"/>
            <a:ext cx="5556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Урок-практикум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698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075" y="348215"/>
            <a:ext cx="7055380" cy="975488"/>
          </a:xfrm>
        </p:spPr>
        <p:txBody>
          <a:bodyPr/>
          <a:lstStyle/>
          <a:p>
            <a:r>
              <a:rPr lang="ru-RU" sz="4800" b="1" dirty="0">
                <a:solidFill>
                  <a:schemeClr val="bg1"/>
                </a:solidFill>
              </a:rPr>
              <a:t>Буквенный диктант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075" y="1323703"/>
            <a:ext cx="87376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chemeClr val="bg1"/>
                </a:solidFill>
              </a:rPr>
              <a:t>1) Я заглянул в </a:t>
            </a:r>
            <a:r>
              <a:rPr lang="ru-RU" sz="2800" b="1" i="1" dirty="0">
                <a:solidFill>
                  <a:schemeClr val="bg1"/>
                </a:solidFill>
              </a:rPr>
              <a:t>бабушкину</a:t>
            </a:r>
            <a:r>
              <a:rPr lang="ru-RU" sz="2800" dirty="0">
                <a:solidFill>
                  <a:schemeClr val="bg1"/>
                </a:solidFill>
              </a:rPr>
              <a:t> горницу. 2) На кухне горела </a:t>
            </a:r>
            <a:r>
              <a:rPr lang="ru-RU" sz="2800" b="1" i="1" dirty="0">
                <a:solidFill>
                  <a:schemeClr val="bg1"/>
                </a:solidFill>
              </a:rPr>
              <a:t>керосиновая</a:t>
            </a:r>
            <a:r>
              <a:rPr lang="ru-RU" sz="2800" dirty="0">
                <a:solidFill>
                  <a:schemeClr val="bg1"/>
                </a:solidFill>
              </a:rPr>
              <a:t> лампа. 3) Мать приказала отпереть </a:t>
            </a:r>
            <a:r>
              <a:rPr lang="ru-RU" sz="2800" b="1" i="1" dirty="0">
                <a:solidFill>
                  <a:schemeClr val="bg1"/>
                </a:solidFill>
              </a:rPr>
              <a:t>дедушкин</a:t>
            </a:r>
            <a:r>
              <a:rPr lang="ru-RU" sz="2800" dirty="0">
                <a:solidFill>
                  <a:schemeClr val="bg1"/>
                </a:solidFill>
              </a:rPr>
              <a:t> кабинет. 4) Из </a:t>
            </a:r>
            <a:r>
              <a:rPr lang="ru-RU" sz="2800" b="1" i="1" dirty="0">
                <a:solidFill>
                  <a:schemeClr val="bg1"/>
                </a:solidFill>
              </a:rPr>
              <a:t>дубового</a:t>
            </a:r>
            <a:r>
              <a:rPr lang="ru-RU" sz="2800" i="1" dirty="0">
                <a:solidFill>
                  <a:schemeClr val="bg1"/>
                </a:solidFill>
              </a:rPr>
              <a:t> </a:t>
            </a:r>
            <a:r>
              <a:rPr lang="ru-RU" sz="2800" dirty="0">
                <a:solidFill>
                  <a:schemeClr val="bg1"/>
                </a:solidFill>
              </a:rPr>
              <a:t>куста вылетел соловей. 5)Все больше и больше слышится в лесу </a:t>
            </a:r>
            <a:r>
              <a:rPr lang="ru-RU" sz="2800" b="1" i="1" dirty="0">
                <a:solidFill>
                  <a:schemeClr val="bg1"/>
                </a:solidFill>
              </a:rPr>
              <a:t>птичьих</a:t>
            </a:r>
            <a:r>
              <a:rPr lang="ru-RU" sz="2800" dirty="0">
                <a:solidFill>
                  <a:schemeClr val="bg1"/>
                </a:solidFill>
              </a:rPr>
              <a:t> голосов.6) Неужто </a:t>
            </a:r>
            <a:r>
              <a:rPr lang="ru-RU" sz="2800" b="1" i="1" dirty="0">
                <a:solidFill>
                  <a:schemeClr val="bg1"/>
                </a:solidFill>
              </a:rPr>
              <a:t>отцовы</a:t>
            </a:r>
            <a:r>
              <a:rPr lang="ru-RU" sz="2800" dirty="0">
                <a:solidFill>
                  <a:schemeClr val="bg1"/>
                </a:solidFill>
              </a:rPr>
              <a:t> слова так тяжко слушать? 7) Малыш смешно разгуливал по </a:t>
            </a:r>
            <a:r>
              <a:rPr lang="ru-RU" sz="2800" b="1" i="1" dirty="0">
                <a:solidFill>
                  <a:schemeClr val="bg1"/>
                </a:solidFill>
              </a:rPr>
              <a:t>кожаному</a:t>
            </a:r>
            <a:r>
              <a:rPr lang="ru-RU" sz="2800" dirty="0">
                <a:solidFill>
                  <a:schemeClr val="bg1"/>
                </a:solidFill>
              </a:rPr>
              <a:t> дивану. 8)Над деревней разливается </a:t>
            </a:r>
            <a:r>
              <a:rPr lang="ru-RU" sz="2800" b="1" i="1" dirty="0">
                <a:solidFill>
                  <a:schemeClr val="bg1"/>
                </a:solidFill>
              </a:rPr>
              <a:t>мягкий</a:t>
            </a:r>
            <a:r>
              <a:rPr lang="ru-RU" sz="2800" i="1" dirty="0">
                <a:solidFill>
                  <a:schemeClr val="bg1"/>
                </a:solidFill>
              </a:rPr>
              <a:t> </a:t>
            </a:r>
            <a:r>
              <a:rPr lang="ru-RU" sz="2800" dirty="0">
                <a:solidFill>
                  <a:schemeClr val="bg1"/>
                </a:solidFill>
              </a:rPr>
              <a:t>свет. 9) Забор покрасили </a:t>
            </a:r>
            <a:r>
              <a:rPr lang="ru-RU" sz="2800" b="1" i="1" dirty="0">
                <a:solidFill>
                  <a:schemeClr val="bg1"/>
                </a:solidFill>
              </a:rPr>
              <a:t>свежей</a:t>
            </a:r>
            <a:r>
              <a:rPr lang="ru-RU" sz="2800" dirty="0">
                <a:solidFill>
                  <a:schemeClr val="bg1"/>
                </a:solidFill>
              </a:rPr>
              <a:t> краской.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373634"/>
              </p:ext>
            </p:extLst>
          </p:nvPr>
        </p:nvGraphicFramePr>
        <p:xfrm>
          <a:off x="296095" y="5346179"/>
          <a:ext cx="858664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072"/>
                <a:gridCol w="954072"/>
                <a:gridCol w="954072"/>
                <a:gridCol w="954072"/>
                <a:gridCol w="954072"/>
                <a:gridCol w="954072"/>
                <a:gridCol w="954072"/>
                <a:gridCol w="954072"/>
                <a:gridCol w="954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475714"/>
              </p:ext>
            </p:extLst>
          </p:nvPr>
        </p:nvGraphicFramePr>
        <p:xfrm>
          <a:off x="304798" y="5936184"/>
          <a:ext cx="8577945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105"/>
                <a:gridCol w="953105"/>
                <a:gridCol w="953105"/>
                <a:gridCol w="953105"/>
                <a:gridCol w="953105"/>
                <a:gridCol w="953105"/>
                <a:gridCol w="953105"/>
                <a:gridCol w="953105"/>
                <a:gridCol w="95310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П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П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П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П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67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619" y="269839"/>
            <a:ext cx="7562010" cy="923236"/>
          </a:xfrm>
        </p:spPr>
        <p:txBody>
          <a:bodyPr/>
          <a:lstStyle/>
          <a:p>
            <a:r>
              <a:rPr lang="ru-RU" sz="5400" b="1" dirty="0">
                <a:solidFill>
                  <a:schemeClr val="bg1"/>
                </a:solidFill>
              </a:rPr>
              <a:t>«Четвёртый лишний» 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211" y="1193075"/>
            <a:ext cx="876082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4000" dirty="0">
                <a:solidFill>
                  <a:schemeClr val="bg1"/>
                </a:solidFill>
              </a:rPr>
              <a:t>Красивая девочка, старый дедушка, сильный соперник, орлиный </a:t>
            </a:r>
            <a:r>
              <a:rPr lang="ru-RU" sz="4000" dirty="0" smtClean="0">
                <a:solidFill>
                  <a:schemeClr val="bg1"/>
                </a:solidFill>
              </a:rPr>
              <a:t>клюв;</a:t>
            </a:r>
            <a:endParaRPr lang="ru-RU" sz="4000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4000" dirty="0">
                <a:solidFill>
                  <a:schemeClr val="bg1"/>
                </a:solidFill>
              </a:rPr>
              <a:t>Сестрин платок, беличий хвост, мамин плащ, строгий </a:t>
            </a:r>
            <a:r>
              <a:rPr lang="ru-RU" sz="4000" dirty="0" smtClean="0">
                <a:solidFill>
                  <a:schemeClr val="bg1"/>
                </a:solidFill>
              </a:rPr>
              <a:t>директор;</a:t>
            </a:r>
            <a:endParaRPr lang="ru-RU" sz="4000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4000" dirty="0">
                <a:solidFill>
                  <a:schemeClr val="bg1"/>
                </a:solidFill>
              </a:rPr>
              <a:t>Гусиное перо, волчий хвост, заячьи уши, лисья </a:t>
            </a:r>
            <a:r>
              <a:rPr lang="ru-RU" sz="4000" dirty="0" smtClean="0">
                <a:solidFill>
                  <a:schemeClr val="bg1"/>
                </a:solidFill>
              </a:rPr>
              <a:t>шапка;</a:t>
            </a:r>
            <a:endParaRPr lang="ru-RU" sz="4000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4000" dirty="0">
                <a:solidFill>
                  <a:schemeClr val="bg1"/>
                </a:solidFill>
              </a:rPr>
              <a:t>Оловянный солдатик, собачья </a:t>
            </a:r>
            <a:r>
              <a:rPr lang="ru-RU" sz="4000" dirty="0" smtClean="0">
                <a:solidFill>
                  <a:schemeClr val="bg1"/>
                </a:solidFill>
              </a:rPr>
              <a:t>будка, </a:t>
            </a:r>
            <a:r>
              <a:rPr lang="ru-RU" sz="4000" dirty="0">
                <a:solidFill>
                  <a:schemeClr val="bg1"/>
                </a:solidFill>
              </a:rPr>
              <a:t>деревянный дом, стеклянный фужер.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34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298" y="1436914"/>
            <a:ext cx="879565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Я сегодня повторил…</a:t>
            </a:r>
          </a:p>
          <a:p>
            <a:r>
              <a:rPr lang="ru-RU" sz="4400" dirty="0">
                <a:solidFill>
                  <a:schemeClr val="bg1"/>
                </a:solidFill>
              </a:rPr>
              <a:t>Я сегодня узнал…..</a:t>
            </a:r>
          </a:p>
          <a:p>
            <a:r>
              <a:rPr lang="ru-RU" sz="4400" dirty="0">
                <a:solidFill>
                  <a:schemeClr val="bg1"/>
                </a:solidFill>
              </a:rPr>
              <a:t>Мне больше всего понравилось…</a:t>
            </a:r>
          </a:p>
          <a:p>
            <a:r>
              <a:rPr lang="ru-RU" sz="4400" dirty="0">
                <a:solidFill>
                  <a:schemeClr val="bg1"/>
                </a:solidFill>
              </a:rPr>
              <a:t>Я бы сегодня себе поставил…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20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59" y="696558"/>
            <a:ext cx="8145484" cy="1463168"/>
          </a:xfrm>
        </p:spPr>
        <p:txBody>
          <a:bodyPr>
            <a:prstTxWarp prst="textWave1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Домашняя работа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3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ages.onlinetestpad.com/60/86/4061b2824e5aaea249bbc343dd8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9" t="13054" r="23999" b="5269"/>
          <a:stretch/>
        </p:blipFill>
        <p:spPr bwMode="auto">
          <a:xfrm>
            <a:off x="4981303" y="3818708"/>
            <a:ext cx="4223658" cy="30392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chemeClr val="bg1"/>
                </a:solidFill>
              </a:rPr>
              <a:t>Очень занимательное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>Имя прилагательное.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>Трудно будет без него,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>Если пропадёт оно.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>Не скажем мы «прекрасное»,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>Не скажем «безобразное»,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>Не скажем маме «милая»,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>Красивая, любимая».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>Отцу и брату, и сестре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>Не сможем говорить нигде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>Эти замечательные 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При-ла-га-</a:t>
            </a:r>
            <a:r>
              <a:rPr lang="ru-RU" sz="3200" dirty="0" err="1" smtClean="0">
                <a:solidFill>
                  <a:schemeClr val="bg1"/>
                </a:solidFill>
              </a:rPr>
              <a:t>тель</a:t>
            </a:r>
            <a:r>
              <a:rPr lang="ru-RU" sz="3200" dirty="0" smtClean="0">
                <a:solidFill>
                  <a:schemeClr val="bg1"/>
                </a:solidFill>
              </a:rPr>
              <a:t>-</a:t>
            </a:r>
            <a:r>
              <a:rPr lang="ru-RU" sz="3200" dirty="0" err="1" smtClean="0">
                <a:solidFill>
                  <a:schemeClr val="bg1"/>
                </a:solidFill>
              </a:rPr>
              <a:t>ны</a:t>
            </a:r>
            <a:r>
              <a:rPr lang="ru-RU" sz="3200" dirty="0" smtClean="0">
                <a:solidFill>
                  <a:schemeClr val="bg1"/>
                </a:solidFill>
              </a:rPr>
              <a:t>-е.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702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54" y="130501"/>
            <a:ext cx="7055380" cy="1400530"/>
          </a:xfrm>
        </p:spPr>
        <p:txBody>
          <a:bodyPr/>
          <a:lstStyle/>
          <a:p>
            <a:r>
              <a:rPr lang="ru-RU" sz="2400" b="1" dirty="0">
                <a:solidFill>
                  <a:schemeClr val="bg1"/>
                </a:solidFill>
              </a:rPr>
              <a:t>Задание: </a:t>
            </a:r>
            <a:r>
              <a:rPr lang="ru-RU" sz="2400" dirty="0">
                <a:solidFill>
                  <a:schemeClr val="bg1"/>
                </a:solidFill>
              </a:rPr>
              <a:t>выписать из предложения словосочетания типа «прил. + сущ.», определить род, число и падеж имён прилагательных.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754" y="1402080"/>
            <a:ext cx="8778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chemeClr val="bg1"/>
                </a:solidFill>
              </a:rPr>
              <a:t>Пришла зима и накрыла барсучью норку глубоким снежным сугробом.</a:t>
            </a:r>
          </a:p>
        </p:txBody>
      </p:sp>
    </p:spTree>
    <p:extLst>
      <p:ext uri="{BB962C8B-B14F-4D97-AF65-F5344CB8AC3E}">
        <p14:creationId xmlns:p14="http://schemas.microsoft.com/office/powerpoint/2010/main" val="4128502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xn--j1ahfl.xn--p1ai/data/images/u118200/t1519933277a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22" y="121602"/>
            <a:ext cx="8796837" cy="659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219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xn--j1ahfl.xn--p1ai/data/images/u118200/t1519933277a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92" y="139019"/>
            <a:ext cx="8685771" cy="651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99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xn--j1ahfl.xn--p1ai/data/images/u118200/t1519933277a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34" y="156436"/>
            <a:ext cx="8708993" cy="653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697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624" y="78250"/>
            <a:ext cx="7055380" cy="140053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Определите разряд прилагательных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29943" y="1478780"/>
            <a:ext cx="338763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Веселые ребята (</a:t>
            </a:r>
            <a:r>
              <a:rPr lang="ru-RU" dirty="0" err="1">
                <a:solidFill>
                  <a:schemeClr val="bg1"/>
                </a:solidFill>
              </a:rPr>
              <a:t>кач</a:t>
            </a:r>
            <a:r>
              <a:rPr lang="ru-RU" dirty="0">
                <a:solidFill>
                  <a:schemeClr val="bg1"/>
                </a:solidFill>
              </a:rPr>
              <a:t>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лебединый пух (</a:t>
            </a:r>
            <a:r>
              <a:rPr lang="ru-RU" dirty="0" err="1">
                <a:solidFill>
                  <a:schemeClr val="bg1"/>
                </a:solidFill>
              </a:rPr>
              <a:t>прит</a:t>
            </a:r>
            <a:r>
              <a:rPr lang="ru-RU" dirty="0">
                <a:solidFill>
                  <a:schemeClr val="bg1"/>
                </a:solidFill>
              </a:rPr>
              <a:t>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огромная вселенная (</a:t>
            </a:r>
            <a:r>
              <a:rPr lang="ru-RU" dirty="0" err="1">
                <a:solidFill>
                  <a:schemeClr val="bg1"/>
                </a:solidFill>
              </a:rPr>
              <a:t>кач</a:t>
            </a:r>
            <a:r>
              <a:rPr lang="ru-RU" dirty="0">
                <a:solidFill>
                  <a:schemeClr val="bg1"/>
                </a:solidFill>
              </a:rPr>
              <a:t>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водяные брызги (</a:t>
            </a:r>
            <a:r>
              <a:rPr lang="ru-RU" dirty="0" err="1">
                <a:solidFill>
                  <a:schemeClr val="bg1"/>
                </a:solidFill>
              </a:rPr>
              <a:t>отн</a:t>
            </a:r>
            <a:r>
              <a:rPr lang="ru-RU" dirty="0">
                <a:solidFill>
                  <a:schemeClr val="bg1"/>
                </a:solidFill>
              </a:rPr>
              <a:t>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рыбий жир (</a:t>
            </a:r>
            <a:r>
              <a:rPr lang="ru-RU" dirty="0" err="1">
                <a:solidFill>
                  <a:schemeClr val="bg1"/>
                </a:solidFill>
              </a:rPr>
              <a:t>прит</a:t>
            </a:r>
            <a:r>
              <a:rPr lang="ru-RU" dirty="0">
                <a:solidFill>
                  <a:schemeClr val="bg1"/>
                </a:solidFill>
              </a:rPr>
              <a:t>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звериные тропы (</a:t>
            </a:r>
            <a:r>
              <a:rPr lang="ru-RU" dirty="0" err="1">
                <a:solidFill>
                  <a:schemeClr val="bg1"/>
                </a:solidFill>
              </a:rPr>
              <a:t>отн</a:t>
            </a:r>
            <a:r>
              <a:rPr lang="ru-RU" dirty="0">
                <a:solidFill>
                  <a:schemeClr val="bg1"/>
                </a:solidFill>
              </a:rPr>
              <a:t>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трудное путешествие (</a:t>
            </a:r>
            <a:r>
              <a:rPr lang="ru-RU" dirty="0" err="1">
                <a:solidFill>
                  <a:schemeClr val="bg1"/>
                </a:solidFill>
              </a:rPr>
              <a:t>кач</a:t>
            </a:r>
            <a:r>
              <a:rPr lang="ru-RU" dirty="0">
                <a:solidFill>
                  <a:schemeClr val="bg1"/>
                </a:solidFill>
              </a:rPr>
              <a:t>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стальные двери (</a:t>
            </a:r>
            <a:r>
              <a:rPr lang="ru-RU" dirty="0" err="1">
                <a:solidFill>
                  <a:schemeClr val="bg1"/>
                </a:solidFill>
              </a:rPr>
              <a:t>отн</a:t>
            </a:r>
            <a:r>
              <a:rPr lang="ru-RU" dirty="0">
                <a:solidFill>
                  <a:schemeClr val="bg1"/>
                </a:solidFill>
              </a:rPr>
              <a:t>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птичьи гнезда (</a:t>
            </a:r>
            <a:r>
              <a:rPr lang="ru-RU" dirty="0" err="1">
                <a:solidFill>
                  <a:schemeClr val="bg1"/>
                </a:solidFill>
              </a:rPr>
              <a:t>прит</a:t>
            </a:r>
            <a:r>
              <a:rPr lang="ru-RU" dirty="0">
                <a:solidFill>
                  <a:schemeClr val="bg1"/>
                </a:solidFill>
              </a:rPr>
              <a:t>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жемчужные украшения (</a:t>
            </a:r>
            <a:r>
              <a:rPr lang="ru-RU" dirty="0" err="1">
                <a:solidFill>
                  <a:schemeClr val="bg1"/>
                </a:solidFill>
              </a:rPr>
              <a:t>отн</a:t>
            </a:r>
            <a:r>
              <a:rPr lang="ru-RU" dirty="0">
                <a:solidFill>
                  <a:schemeClr val="bg1"/>
                </a:solidFill>
              </a:rPr>
              <a:t>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прибрежные скалы (</a:t>
            </a:r>
            <a:r>
              <a:rPr lang="ru-RU" dirty="0" err="1">
                <a:solidFill>
                  <a:schemeClr val="bg1"/>
                </a:solidFill>
              </a:rPr>
              <a:t>отн</a:t>
            </a:r>
            <a:r>
              <a:rPr lang="ru-RU" dirty="0">
                <a:solidFill>
                  <a:schemeClr val="bg1"/>
                </a:solidFill>
              </a:rPr>
              <a:t>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золотой характер (</a:t>
            </a:r>
            <a:r>
              <a:rPr lang="ru-RU" dirty="0" err="1">
                <a:solidFill>
                  <a:schemeClr val="bg1"/>
                </a:solidFill>
              </a:rPr>
              <a:t>кач</a:t>
            </a:r>
            <a:r>
              <a:rPr lang="ru-RU" dirty="0">
                <a:solidFill>
                  <a:schemeClr val="bg1"/>
                </a:solidFill>
              </a:rPr>
              <a:t>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медвежье ухо (</a:t>
            </a:r>
            <a:r>
              <a:rPr lang="ru-RU" dirty="0" err="1">
                <a:solidFill>
                  <a:schemeClr val="bg1"/>
                </a:solidFill>
              </a:rPr>
              <a:t>прит</a:t>
            </a:r>
            <a:r>
              <a:rPr lang="ru-RU" dirty="0">
                <a:solidFill>
                  <a:schemeClr val="bg1"/>
                </a:solidFill>
              </a:rPr>
              <a:t>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белые лебеди (</a:t>
            </a:r>
            <a:r>
              <a:rPr lang="ru-RU" dirty="0" err="1">
                <a:solidFill>
                  <a:schemeClr val="bg1"/>
                </a:solidFill>
              </a:rPr>
              <a:t>кач</a:t>
            </a:r>
            <a:r>
              <a:rPr lang="ru-RU" dirty="0">
                <a:solidFill>
                  <a:schemeClr val="bg1"/>
                </a:solidFill>
              </a:rPr>
              <a:t>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волчий вой (</a:t>
            </a:r>
            <a:r>
              <a:rPr lang="ru-RU" dirty="0" err="1">
                <a:solidFill>
                  <a:schemeClr val="bg1"/>
                </a:solidFill>
              </a:rPr>
              <a:t>прит</a:t>
            </a:r>
            <a:r>
              <a:rPr lang="ru-RU" dirty="0">
                <a:solidFill>
                  <a:schemeClr val="bg1"/>
                </a:solidFill>
              </a:rPr>
              <a:t>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верблюжья шерсть (</a:t>
            </a:r>
            <a:r>
              <a:rPr lang="ru-RU" dirty="0" err="1">
                <a:solidFill>
                  <a:schemeClr val="bg1"/>
                </a:solidFill>
              </a:rPr>
              <a:t>прит</a:t>
            </a:r>
            <a:r>
              <a:rPr lang="ru-RU" dirty="0">
                <a:solidFill>
                  <a:schemeClr val="bg1"/>
                </a:solidFill>
              </a:rPr>
              <a:t>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соболья шапка(</a:t>
            </a:r>
            <a:r>
              <a:rPr lang="ru-RU" dirty="0" err="1">
                <a:solidFill>
                  <a:schemeClr val="bg1"/>
                </a:solidFill>
              </a:rPr>
              <a:t>отн</a:t>
            </a:r>
            <a:r>
              <a:rPr lang="ru-RU" dirty="0">
                <a:solidFill>
                  <a:schemeClr val="bg1"/>
                </a:solidFill>
              </a:rPr>
              <a:t>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глухой лес (</a:t>
            </a:r>
            <a:r>
              <a:rPr lang="ru-RU" dirty="0" err="1">
                <a:solidFill>
                  <a:schemeClr val="bg1"/>
                </a:solidFill>
              </a:rPr>
              <a:t>кач</a:t>
            </a:r>
            <a:r>
              <a:rPr lang="ru-RU" dirty="0">
                <a:solidFill>
                  <a:schemeClr val="bg1"/>
                </a:solidFill>
              </a:rPr>
              <a:t>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стальной нож (</a:t>
            </a:r>
            <a:r>
              <a:rPr lang="ru-RU" dirty="0" err="1">
                <a:solidFill>
                  <a:schemeClr val="bg1"/>
                </a:solidFill>
              </a:rPr>
              <a:t>отн</a:t>
            </a:r>
            <a:r>
              <a:rPr lang="ru-RU" dirty="0" smtClean="0">
                <a:solidFill>
                  <a:schemeClr val="bg1"/>
                </a:solidFill>
              </a:rPr>
              <a:t>.)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297" y="1478780"/>
            <a:ext cx="382306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Веселые ребята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лебединый пух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огромная вселенная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водяные брызги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рыбий </a:t>
            </a:r>
            <a:r>
              <a:rPr lang="ru-RU" dirty="0" smtClean="0">
                <a:solidFill>
                  <a:schemeClr val="bg1"/>
                </a:solidFill>
              </a:rPr>
              <a:t>жир</a:t>
            </a: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звериные тропы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трудное путешествие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стальные двери </a:t>
            </a:r>
            <a:endParaRPr lang="ru-RU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</a:rPr>
              <a:t>птичьи </a:t>
            </a:r>
            <a:r>
              <a:rPr lang="ru-RU" dirty="0">
                <a:solidFill>
                  <a:schemeClr val="bg1"/>
                </a:solidFill>
              </a:rPr>
              <a:t>гнезда </a:t>
            </a:r>
            <a:endParaRPr lang="ru-RU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</a:rPr>
              <a:t>жемчужные </a:t>
            </a:r>
            <a:r>
              <a:rPr lang="ru-RU" dirty="0">
                <a:solidFill>
                  <a:schemeClr val="bg1"/>
                </a:solidFill>
              </a:rPr>
              <a:t>украшения </a:t>
            </a:r>
            <a:endParaRPr lang="ru-RU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</a:rPr>
              <a:t>прибрежные </a:t>
            </a:r>
            <a:r>
              <a:rPr lang="ru-RU" dirty="0">
                <a:solidFill>
                  <a:schemeClr val="bg1"/>
                </a:solidFill>
              </a:rPr>
              <a:t>скалы </a:t>
            </a:r>
            <a:endParaRPr lang="ru-RU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</a:rPr>
              <a:t>золотой </a:t>
            </a:r>
            <a:r>
              <a:rPr lang="ru-RU" dirty="0">
                <a:solidFill>
                  <a:schemeClr val="bg1"/>
                </a:solidFill>
              </a:rPr>
              <a:t>характер </a:t>
            </a:r>
            <a:endParaRPr lang="ru-RU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</a:rPr>
              <a:t>медвежье </a:t>
            </a:r>
            <a:r>
              <a:rPr lang="ru-RU" dirty="0">
                <a:solidFill>
                  <a:schemeClr val="bg1"/>
                </a:solidFill>
              </a:rPr>
              <a:t>ухо </a:t>
            </a:r>
            <a:endParaRPr lang="ru-RU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</a:rPr>
              <a:t>белые </a:t>
            </a:r>
            <a:r>
              <a:rPr lang="ru-RU" dirty="0">
                <a:solidFill>
                  <a:schemeClr val="bg1"/>
                </a:solidFill>
              </a:rPr>
              <a:t>лебеди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волчий вой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верблюжья шерсть </a:t>
            </a:r>
            <a:endParaRPr lang="ru-RU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</a:rPr>
              <a:t>соболья шапка</a:t>
            </a: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</a:rPr>
              <a:t>глухой лес </a:t>
            </a:r>
            <a:endParaRPr lang="ru-RU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</a:rPr>
              <a:t>стальной </a:t>
            </a:r>
            <a:r>
              <a:rPr lang="ru-RU" dirty="0">
                <a:solidFill>
                  <a:schemeClr val="bg1"/>
                </a:solidFill>
              </a:rPr>
              <a:t>нож </a:t>
            </a:r>
          </a:p>
        </p:txBody>
      </p:sp>
    </p:spTree>
    <p:extLst>
      <p:ext uri="{BB962C8B-B14F-4D97-AF65-F5344CB8AC3E}">
        <p14:creationId xmlns:p14="http://schemas.microsoft.com/office/powerpoint/2010/main" val="418051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326" y="147918"/>
            <a:ext cx="7544593" cy="140053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Проблемное </a:t>
            </a:r>
            <a:r>
              <a:rPr lang="ru-RU" sz="2800" b="1" dirty="0" smtClean="0">
                <a:solidFill>
                  <a:schemeClr val="bg1"/>
                </a:solidFill>
              </a:rPr>
              <a:t>задание: 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Определите </a:t>
            </a:r>
            <a:r>
              <a:rPr lang="ru-RU" sz="2800" b="1" dirty="0">
                <a:solidFill>
                  <a:schemeClr val="bg1"/>
                </a:solidFill>
              </a:rPr>
              <a:t>разряд прилагательных в следующих словосочетаниях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772" y="1846216"/>
            <a:ext cx="73965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i="1" dirty="0">
                <a:solidFill>
                  <a:srgbClr val="002060"/>
                </a:solidFill>
              </a:rPr>
              <a:t>Заячья нора, </a:t>
            </a:r>
            <a:endParaRPr lang="ru-RU" sz="7200" i="1" dirty="0" smtClean="0">
              <a:solidFill>
                <a:srgbClr val="002060"/>
              </a:solidFill>
            </a:endParaRPr>
          </a:p>
          <a:p>
            <a:r>
              <a:rPr lang="ru-RU" sz="7200" i="1" dirty="0" smtClean="0">
                <a:solidFill>
                  <a:srgbClr val="002060"/>
                </a:solidFill>
              </a:rPr>
              <a:t>заячья </a:t>
            </a:r>
            <a:r>
              <a:rPr lang="ru-RU" sz="7200" i="1" dirty="0">
                <a:solidFill>
                  <a:srgbClr val="002060"/>
                </a:solidFill>
              </a:rPr>
              <a:t>шапка, </a:t>
            </a:r>
            <a:endParaRPr lang="ru-RU" sz="7200" i="1" dirty="0" smtClean="0">
              <a:solidFill>
                <a:srgbClr val="002060"/>
              </a:solidFill>
            </a:endParaRPr>
          </a:p>
          <a:p>
            <a:r>
              <a:rPr lang="ru-RU" sz="7200" i="1" dirty="0" smtClean="0">
                <a:solidFill>
                  <a:srgbClr val="002060"/>
                </a:solidFill>
              </a:rPr>
              <a:t>заячья </a:t>
            </a:r>
            <a:r>
              <a:rPr lang="ru-RU" sz="7200" i="1" dirty="0">
                <a:solidFill>
                  <a:srgbClr val="002060"/>
                </a:solidFill>
              </a:rPr>
              <a:t>душа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02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01" y="46025"/>
            <a:ext cx="7055380" cy="140053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Определите разряд прилагательных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167627"/>
              </p:ext>
            </p:extLst>
          </p:nvPr>
        </p:nvGraphicFramePr>
        <p:xfrm>
          <a:off x="209006" y="1478519"/>
          <a:ext cx="8638902" cy="2238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634"/>
                <a:gridCol w="2879634"/>
                <a:gridCol w="2879634"/>
              </a:tblGrid>
              <a:tr h="3938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Качественные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Относительные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Притяжательные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4513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1201" y="3749457"/>
            <a:ext cx="860703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Медвежья шуба, медвежья походка, медвежья пасть;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Лисий взгляд, лисья нора, лисий воротник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Волчий вой, волчьи следы, волчий тулуп, волчий аппетит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Собачья конура, собачий холод, собачья преданность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Гусиная походка, гусиное перо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Железный прут, железный характер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172" y="1933575"/>
            <a:ext cx="27170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Медвежья походка,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Лисий взгляд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Волчий аппетит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Собачий холод, </a:t>
            </a:r>
          </a:p>
          <a:p>
            <a:r>
              <a:rPr lang="ru-RU" sz="1600" dirty="0">
                <a:solidFill>
                  <a:schemeClr val="bg1"/>
                </a:solidFill>
              </a:rPr>
              <a:t>С</a:t>
            </a:r>
            <a:r>
              <a:rPr lang="ru-RU" sz="1600" dirty="0" smtClean="0">
                <a:solidFill>
                  <a:schemeClr val="bg1"/>
                </a:solidFill>
              </a:rPr>
              <a:t>обачья преданность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Гусиная походка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Железный характер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9246" y="1997841"/>
            <a:ext cx="2751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Медвежья шуба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Лисий воротник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Волчий тулуп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Железный прут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087291" y="1884902"/>
            <a:ext cx="26909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Медвежья пасть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Лисья нора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Волчий вой, волчьи следы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Собачья конура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Гусиное перо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09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Другая 1">
      <a:dk1>
        <a:sysClr val="windowText" lastClr="000000"/>
      </a:dk1>
      <a:lt1>
        <a:sysClr val="window" lastClr="FFFFFF"/>
      </a:lt1>
      <a:dk2>
        <a:srgbClr val="C4E7EA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</TotalTime>
  <Words>312</Words>
  <Application>Microsoft Office PowerPoint</Application>
  <PresentationFormat>Экран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Wingdings</vt:lpstr>
      <vt:lpstr>Wingdings 3</vt:lpstr>
      <vt:lpstr>Ион</vt:lpstr>
      <vt:lpstr>Десятое января Классная работа</vt:lpstr>
      <vt:lpstr>Очень занимательное Имя прилагательное. Трудно будет без него, Если пропадёт оно. Не скажем мы «прекрасное», Не скажем «безобразное», Не скажем маме «милая», Красивая, любимая». Отцу и брату, и сестре Не сможем говорить нигде Эти замечательные  При-ла-га-тель-ны-е.</vt:lpstr>
      <vt:lpstr>Задание: выписать из предложения словосочетания типа «прил. + сущ.», определить род, число и падеж имён прилагательных.</vt:lpstr>
      <vt:lpstr>Презентация PowerPoint</vt:lpstr>
      <vt:lpstr>Презентация PowerPoint</vt:lpstr>
      <vt:lpstr>Презентация PowerPoint</vt:lpstr>
      <vt:lpstr>Определите разряд прилагательных</vt:lpstr>
      <vt:lpstr>Проблемное задание:  Определите разряд прилагательных в следующих словосочетаниях</vt:lpstr>
      <vt:lpstr>Определите разряд прилагательных</vt:lpstr>
      <vt:lpstr>Буквенный диктант</vt:lpstr>
      <vt:lpstr>«Четвёртый лишний» </vt:lpstr>
      <vt:lpstr>Презентация PowerPoint</vt:lpstr>
      <vt:lpstr>Домашняя работа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Десятое января Классная работа</dc:title>
  <dc:creator>Учетная запись Майкрософт</dc:creator>
  <cp:lastModifiedBy>Учетная запись Майкрософт</cp:lastModifiedBy>
  <cp:revision>5</cp:revision>
  <dcterms:created xsi:type="dcterms:W3CDTF">2023-01-07T04:35:00Z</dcterms:created>
  <dcterms:modified xsi:type="dcterms:W3CDTF">2023-01-07T05:17:41Z</dcterms:modified>
</cp:coreProperties>
</file>