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Lst>
  <p:sldSz cx="9144000" cy="6858000" type="screen4x3"/>
  <p:notesSz cx="6877050" cy="965358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87" autoAdjust="0"/>
  </p:normalViewPr>
  <p:slideViewPr>
    <p:cSldViewPr>
      <p:cViewPr varScale="1">
        <p:scale>
          <a:sx n="99" d="100"/>
          <a:sy n="99" d="100"/>
        </p:scale>
        <p:origin x="-19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830193D-3E4B-40EC-AB9D-334D3BA747D2}" type="datetimeFigureOut">
              <a:rPr lang="ru-RU" smtClean="0"/>
              <a:t>19.05.2019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A5BF9C45-AE34-4A00-9C39-4E817EA3F57A}"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830193D-3E4B-40EC-AB9D-334D3BA747D2}" type="datetimeFigureOut">
              <a:rPr lang="ru-RU" smtClean="0"/>
              <a:t>19.05.2019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BF9C45-AE34-4A00-9C39-4E817EA3F57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830193D-3E4B-40EC-AB9D-334D3BA747D2}" type="datetimeFigureOut">
              <a:rPr lang="ru-RU" smtClean="0"/>
              <a:t>19.05.2019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BF9C45-AE34-4A00-9C39-4E817EA3F57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830193D-3E4B-40EC-AB9D-334D3BA747D2}" type="datetimeFigureOut">
              <a:rPr lang="ru-RU" smtClean="0"/>
              <a:t>19.05.2019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BF9C45-AE34-4A00-9C39-4E817EA3F57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830193D-3E4B-40EC-AB9D-334D3BA747D2}" type="datetimeFigureOut">
              <a:rPr lang="ru-RU" smtClean="0"/>
              <a:t>19.05.2019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5BF9C45-AE34-4A00-9C39-4E817EA3F57A}"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830193D-3E4B-40EC-AB9D-334D3BA747D2}" type="datetimeFigureOut">
              <a:rPr lang="ru-RU" smtClean="0"/>
              <a:t>19.05.2019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5BF9C45-AE34-4A00-9C39-4E817EA3F57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830193D-3E4B-40EC-AB9D-334D3BA747D2}" type="datetimeFigureOut">
              <a:rPr lang="ru-RU" smtClean="0"/>
              <a:t>19.05.2019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5BF9C45-AE34-4A00-9C39-4E817EA3F57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830193D-3E4B-40EC-AB9D-334D3BA747D2}" type="datetimeFigureOut">
              <a:rPr lang="ru-RU" smtClean="0"/>
              <a:t>19.05.2019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5BF9C45-AE34-4A00-9C39-4E817EA3F57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830193D-3E4B-40EC-AB9D-334D3BA747D2}" type="datetimeFigureOut">
              <a:rPr lang="ru-RU" smtClean="0"/>
              <a:t>19.05.2019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5BF9C45-AE34-4A00-9C39-4E817EA3F57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830193D-3E4B-40EC-AB9D-334D3BA747D2}" type="datetimeFigureOut">
              <a:rPr lang="ru-RU" smtClean="0"/>
              <a:t>19.05.2019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5BF9C45-AE34-4A00-9C39-4E817EA3F57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830193D-3E4B-40EC-AB9D-334D3BA747D2}" type="datetimeFigureOut">
              <a:rPr lang="ru-RU" smtClean="0"/>
              <a:t>19.05.2019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A5BF9C45-AE34-4A00-9C39-4E817EA3F57A}"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830193D-3E4B-40EC-AB9D-334D3BA747D2}" type="datetimeFigureOut">
              <a:rPr lang="ru-RU" smtClean="0"/>
              <a:t>19.05.2019</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BF9C45-AE34-4A00-9C39-4E817EA3F57A}"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ru.wikipedia.org/wiki/%D0%98%D0%B2%D0%B0%D0%BD_%D0%93%D1%80%D0%BE%D0%B7%D0%BD%D1%8B%D0%B9" TargetMode="External"/><Relationship Id="rId13" Type="http://schemas.openxmlformats.org/officeDocument/2006/relationships/hyperlink" Target="https://ru.wikipedia.org/wiki/%D0%90%D0%BB%D0%B5%D0%BA%D1%81%D0%B5%D0%B9_%D0%9C%D0%B8%D1%85%D0%B0%D0%B9%D0%BB%D0%BE%D0%B2%D0%B8%D1%87" TargetMode="External"/><Relationship Id="rId18" Type="http://schemas.openxmlformats.org/officeDocument/2006/relationships/hyperlink" Target="https://ru.wikipedia.org/wiki/%D0%93%D0%B5%D1%80%D0%B1%D0%BE%D0%B2%D0%BD%D0%B8%D0%BA" TargetMode="External"/><Relationship Id="rId3" Type="http://schemas.openxmlformats.org/officeDocument/2006/relationships/hyperlink" Target="https://ru.wikipedia.org/w/index.php?title=%D0%93%D0%B5%D1%80%D0%B1_%D0%A0%D0%BE%D1%81%D1%81%D0%B8%D0%B8&amp;action=edit&amp;section=3" TargetMode="External"/><Relationship Id="rId7" Type="http://schemas.openxmlformats.org/officeDocument/2006/relationships/hyperlink" Target="https://ru.wikipedia.org/wiki/%D0%93%D0%B5%D1%80%D0%B1_%D0%A0%D0%BE%D1%81%D1%81%D0%B8%D0%B8" TargetMode="External"/><Relationship Id="rId12" Type="http://schemas.openxmlformats.org/officeDocument/2006/relationships/hyperlink" Target="https://ru.wikipedia.org/wiki/%D0%9C%D0%B8%D1%85%D0%B0%D0%B8%D0%BB_%D0%A4%D1%91%D0%B4%D0%BE%D1%80%D0%BE%D0%B2%D0%B8%D1%87" TargetMode="External"/><Relationship Id="rId17" Type="http://schemas.openxmlformats.org/officeDocument/2006/relationships/hyperlink" Target="https://ru.wikipedia.org/wiki/%D0%94%D0%B5%D1%80%D0%B6%D0%B0%D0%B2%D0%B0_(%D1%81%D0%B8%D0%BC%D0%B2%D0%BE%D0%BB)" TargetMode="External"/><Relationship Id="rId2" Type="http://schemas.openxmlformats.org/officeDocument/2006/relationships/hyperlink" Target="https://ru.wikipedia.org/w/index.php?title=%D0%93%D0%B5%D1%80%D0%B1_%D0%A0%D0%BE%D1%81%D1%81%D0%B8%D0%B8&amp;veaction=edit&amp;section=3" TargetMode="External"/><Relationship Id="rId16" Type="http://schemas.openxmlformats.org/officeDocument/2006/relationships/hyperlink" Target="https://ru.wikipedia.org/wiki/%D0%A1%D0%BA%D0%B8%D0%BF%D0%B5%D1%82%D1%80" TargetMode="External"/><Relationship Id="rId1" Type="http://schemas.openxmlformats.org/officeDocument/2006/relationships/slideLayout" Target="../slideLayouts/slideLayout7.xml"/><Relationship Id="rId6" Type="http://schemas.openxmlformats.org/officeDocument/2006/relationships/hyperlink" Target="https://ru.wikipedia.org/wiki/%D0%98%D0%B2%D0%B0%D0%BD_III_%D0%92%D0%B0%D1%81%D0%B8%D0%BB%D1%8C%D0%B5%D0%B2%D0%B8%D1%87" TargetMode="External"/><Relationship Id="rId11" Type="http://schemas.openxmlformats.org/officeDocument/2006/relationships/hyperlink" Target="https://ru.wikipedia.org/wiki/%D0%9B%D0%B6%D0%B5%D0%B4%D0%BC%D0%B8%D1%82%D1%80%D0%B8%D0%B9_I" TargetMode="External"/><Relationship Id="rId5" Type="http://schemas.openxmlformats.org/officeDocument/2006/relationships/hyperlink" Target="https://commons.wikimedia.org/wiki/File:Russian-coat-arm-1667.svg?uselang=ru" TargetMode="External"/><Relationship Id="rId15" Type="http://schemas.openxmlformats.org/officeDocument/2006/relationships/hyperlink" Target="https://ru.wikipedia.org/wiki/%D0%A0%D1%83%D1%81%D1%81%D0%BA%D0%B0%D1%8F_%D0%BF%D1%80%D0%B0%D0%B2%D0%BE%D1%81%D0%BB%D0%B0%D0%B2%D0%BD%D0%B0%D1%8F_%D1%86%D0%B5%D1%80%D0%BA%D0%BE%D0%B2%D1%8C" TargetMode="External"/><Relationship Id="rId10" Type="http://schemas.openxmlformats.org/officeDocument/2006/relationships/hyperlink" Target="https://ru.wikipedia.org/wiki/%D0%91%D0%BE%D1%80%D0%B8%D1%81_%D0%93%D0%BE%D0%B4%D1%83%D0%BD%D0%BE%D0%B2" TargetMode="External"/><Relationship Id="rId19" Type="http://schemas.openxmlformats.org/officeDocument/2006/relationships/image" Target="../media/image2.png"/><Relationship Id="rId4" Type="http://schemas.openxmlformats.org/officeDocument/2006/relationships/hyperlink" Target="https://ru.wikipedia.org/wiki/%D0%93%D0%B5%D1%80%D0%B1_%D0%A0%D1%83%D1%81%D1%81%D0%BA%D0%BE%D0%B3%D0%BE_%D1%86%D0%B0%D1%80%D1%81%D1%82%D0%B2%D0%B0" TargetMode="External"/><Relationship Id="rId9" Type="http://schemas.openxmlformats.org/officeDocument/2006/relationships/hyperlink" Target="https://ru.wikipedia.org/wiki/%D0%95%D0%B4%D0%B8%D0%BD%D0%BE%D1%80%D0%BE%D0%B3" TargetMode="External"/><Relationship Id="rId14" Type="http://schemas.openxmlformats.org/officeDocument/2006/relationships/hyperlink" Target="https://ru.wikipedia.org/wiki/%D0%A4%D1%91%D0%B4%D0%BE%D1%80_I_%D0%98%D0%BE%D0%B0%D0%BD%D0%BD%D0%BE%D0%B2%D0%B8%D1%87"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9064" y="332656"/>
            <a:ext cx="8535424" cy="5306144"/>
          </a:xfrm>
        </p:spPr>
        <p:txBody>
          <a:bodyPr/>
          <a:lstStyle/>
          <a:p>
            <a:r>
              <a:rPr lang="ru-RU" dirty="0" smtClean="0"/>
              <a:t>Герб  российской федерации </a:t>
            </a:r>
            <a:endParaRPr lang="ru-RU" dirty="0"/>
          </a:p>
        </p:txBody>
      </p:sp>
      <p:sp>
        <p:nvSpPr>
          <p:cNvPr id="3" name="Подзаголовок 2"/>
          <p:cNvSpPr>
            <a:spLocks noGrp="1"/>
          </p:cNvSpPr>
          <p:nvPr>
            <p:ph type="subTitle" idx="1"/>
          </p:nvPr>
        </p:nvSpPr>
        <p:spPr>
          <a:xfrm>
            <a:off x="6228184" y="5949280"/>
            <a:ext cx="2915816" cy="908720"/>
          </a:xfrm>
        </p:spPr>
        <p:txBody>
          <a:bodyPr>
            <a:normAutofit/>
          </a:bodyPr>
          <a:lstStyle/>
          <a:p>
            <a:r>
              <a:rPr lang="ru-RU" dirty="0" smtClean="0"/>
              <a:t>Подготовили  ученики 4-а класса  </a:t>
            </a:r>
            <a:endParaRPr lang="ru-RU"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524000" y="2011680"/>
          <a:ext cx="6096000" cy="2834640"/>
        </p:xfrm>
        <a:graphic>
          <a:graphicData uri="http://schemas.openxmlformats.org/drawingml/2006/table">
            <a:tbl>
              <a:tblPr/>
              <a:tblGrid>
                <a:gridCol w="6096000"/>
              </a:tblGrid>
              <a:tr h="0">
                <a:tc>
                  <a:txBody>
                    <a:bodyPr/>
                    <a:lstStyle/>
                    <a:p>
                      <a:r>
                        <a:rPr lang="ru-RU" dirty="0"/>
                        <a:t>«Орёл двоеглавый есть герб державный Великого Государя, Царя и Великого Князя Алексея Михайловича всея Великая и Малая и Белыя России самодержавца, Его Царского Величества Российского царствования, на котором три короны изображены, знаменующие три великие Казанское, Астраханское, Сибирское славные царства, &lt;…&gt; на персях изображение наследника; в пазноктях скипетр и яблоко, и являет милостивейшего Государя, Его Царского Величества Самодержавца и Обладателя».</a:t>
                      </a:r>
                    </a:p>
                  </a:txBody>
                  <a:tcPr anchor="ctr">
                    <a:lnL>
                      <a:noFill/>
                    </a:lnL>
                    <a:lnR>
                      <a:noFill/>
                    </a:lnR>
                    <a:lnT>
                      <a:noFill/>
                    </a:lnT>
                    <a:lnB>
                      <a:noFill/>
                    </a:lnB>
                    <a:solidFill>
                      <a:srgbClr val="FFFFFF"/>
                    </a:solidFill>
                  </a:tcPr>
                </a:tc>
              </a:tr>
            </a:tbl>
          </a:graphicData>
        </a:graphic>
      </p:graphicFrame>
      <p:sp>
        <p:nvSpPr>
          <p:cNvPr id="18434" name="Rectangle 2"/>
          <p:cNvSpPr>
            <a:spLocks noChangeArrowheads="1"/>
          </p:cNvSpPr>
          <p:nvPr/>
        </p:nvSpPr>
        <p:spPr bwMode="auto">
          <a:xfrm>
            <a:off x="0" y="620688"/>
            <a:ext cx="9144000" cy="5803497"/>
          </a:xfrm>
          <a:prstGeom prst="rect">
            <a:avLst/>
          </a:prstGeom>
          <a:solidFill>
            <a:srgbClr val="FFFFFF"/>
          </a:solidFill>
          <a:ln w="9525">
            <a:noFill/>
            <a:miter lim="800000"/>
            <a:headEnd/>
            <a:tailEnd/>
          </a:ln>
          <a:effectLst/>
        </p:spPr>
        <p:txBody>
          <a:bodyPr vert="horz" wrap="square" lIns="0" tIns="4761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000" b="1" i="0" u="none" strike="noStrike" cap="none" normalizeH="0" baseline="0" dirty="0" smtClean="0">
                <a:ln>
                  <a:noFill/>
                </a:ln>
                <a:solidFill>
                  <a:srgbClr val="000000"/>
                </a:solidFill>
                <a:effectLst/>
                <a:latin typeface="Arial" charset="0"/>
                <a:cs typeface="Arial" charset="0"/>
              </a:rPr>
              <a:t>Герб Русского государства</a:t>
            </a:r>
            <a:r>
              <a:rPr kumimoji="0" lang="ru-RU" sz="4000" b="0" i="0" u="none" strike="noStrike" cap="none" normalizeH="0" baseline="0" dirty="0" smtClean="0">
                <a:ln>
                  <a:noFill/>
                </a:ln>
                <a:solidFill>
                  <a:srgbClr val="54595D"/>
                </a:solidFill>
                <a:effectLst/>
                <a:latin typeface="Arial" charset="0"/>
                <a:cs typeface="Arial" charset="0"/>
              </a:rPr>
              <a:t>[</a:t>
            </a:r>
            <a:r>
              <a:rPr kumimoji="0" lang="ru-RU" sz="4000" b="0" i="0" u="none" strike="noStrike" cap="none" normalizeH="0" baseline="0" dirty="0" smtClean="0">
                <a:ln>
                  <a:noFill/>
                </a:ln>
                <a:solidFill>
                  <a:srgbClr val="0B0080"/>
                </a:solidFill>
                <a:effectLst/>
                <a:latin typeface="Arial" charset="0"/>
                <a:cs typeface="Arial" charset="0"/>
                <a:hlinkClick r:id="rId2" tooltip="Редактировать раздел «Герб Русского государства»"/>
              </a:rPr>
              <a:t>править</a:t>
            </a:r>
            <a:r>
              <a:rPr kumimoji="0" lang="ru-RU" sz="4000" b="0" i="0" u="none" strike="noStrike" cap="none" normalizeH="0" baseline="0" dirty="0" smtClean="0">
                <a:ln>
                  <a:noFill/>
                </a:ln>
                <a:solidFill>
                  <a:srgbClr val="54595D"/>
                </a:solidFill>
                <a:effectLst/>
                <a:latin typeface="Arial" charset="0"/>
                <a:cs typeface="Arial" charset="0"/>
              </a:rPr>
              <a:t> | </a:t>
            </a:r>
            <a:r>
              <a:rPr kumimoji="0" lang="ru-RU" sz="4000" b="0" i="0" u="none" strike="noStrike" cap="none" normalizeH="0" baseline="0" dirty="0" smtClean="0">
                <a:ln>
                  <a:noFill/>
                </a:ln>
                <a:solidFill>
                  <a:srgbClr val="0B0080"/>
                </a:solidFill>
                <a:effectLst/>
                <a:latin typeface="Arial" charset="0"/>
                <a:cs typeface="Arial" charset="0"/>
                <a:hlinkClick r:id="rId3" tooltip="Редактировать раздел «Герб Русского государства»"/>
              </a:rPr>
              <a:t>править код</a:t>
            </a:r>
            <a:r>
              <a:rPr kumimoji="0" lang="ru-RU" sz="4000" b="0" i="0" u="none" strike="noStrike" cap="none" normalizeH="0" baseline="0" dirty="0" smtClean="0">
                <a:ln>
                  <a:noFill/>
                </a:ln>
                <a:solidFill>
                  <a:srgbClr val="54595D"/>
                </a:solidFill>
                <a:effectLst/>
                <a:latin typeface="Arial" charset="0"/>
                <a:cs typeface="Arial" charset="0"/>
              </a:rPr>
              <a:t>]</a:t>
            </a:r>
            <a:endParaRPr kumimoji="0" lang="ru-RU" sz="4000" b="1" i="0" u="none" strike="noStrike" cap="none" normalizeH="0" baseline="0" dirty="0" smtClean="0">
              <a:ln>
                <a:noFill/>
              </a:ln>
              <a:solidFill>
                <a:srgbClr val="000000"/>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00" b="0" i="1" u="none" strike="noStrike" cap="none" normalizeH="0" baseline="0" dirty="0" smtClean="0">
                <a:ln>
                  <a:noFill/>
                </a:ln>
                <a:solidFill>
                  <a:srgbClr val="222222"/>
                </a:solidFill>
                <a:effectLst/>
                <a:latin typeface="Arial" charset="0"/>
                <a:cs typeface="Arial" charset="0"/>
              </a:rPr>
              <a:t>По</a:t>
            </a:r>
            <a:r>
              <a:rPr kumimoji="0" lang="ru-RU" sz="1050" b="0" i="1" u="none" strike="noStrike" cap="none" normalizeH="0" baseline="0" dirty="0" smtClean="0">
                <a:ln>
                  <a:noFill/>
                </a:ln>
                <a:solidFill>
                  <a:srgbClr val="222222"/>
                </a:solidFill>
                <a:effectLst/>
                <a:latin typeface="Arial" charset="0"/>
                <a:cs typeface="Arial" charset="0"/>
              </a:rPr>
              <a:t>дробнее по этой теме см. </a:t>
            </a:r>
            <a:r>
              <a:rPr kumimoji="0" lang="ru-RU" sz="1050" b="0" i="1" u="none" strike="noStrike" cap="none" normalizeH="0" baseline="0" dirty="0" smtClean="0">
                <a:ln>
                  <a:noFill/>
                </a:ln>
                <a:solidFill>
                  <a:srgbClr val="0B0080"/>
                </a:solidFill>
                <a:effectLst/>
                <a:latin typeface="Arial" charset="0"/>
                <a:cs typeface="Arial" charset="0"/>
                <a:hlinkClick r:id="rId4" tooltip="Герб Русского царства"/>
              </a:rPr>
              <a:t>Герб Русского царства</a:t>
            </a:r>
            <a:r>
              <a:rPr kumimoji="0" lang="ru-RU" sz="1050" b="0" i="1" u="none" strike="noStrike" cap="none" normalizeH="0" baseline="0" dirty="0" smtClean="0">
                <a:ln>
                  <a:noFill/>
                </a:ln>
                <a:solidFill>
                  <a:srgbClr val="222222"/>
                </a:solidFill>
                <a:effectLst/>
                <a:latin typeface="Arial" charset="0"/>
                <a:cs typeface="Arial" charset="0"/>
              </a:rPr>
              <a:t>.</a:t>
            </a:r>
            <a:endParaRPr kumimoji="0" lang="ru-RU" sz="105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50" b="0" i="0" u="none" strike="noStrike" cap="none" normalizeH="0" baseline="0" dirty="0" smtClean="0">
                <a:ln>
                  <a:noFill/>
                </a:ln>
                <a:solidFill>
                  <a:srgbClr val="0B0080"/>
                </a:solidFill>
                <a:effectLst/>
                <a:latin typeface="Arial" charset="0"/>
                <a:cs typeface="Arial" charset="0"/>
                <a:hlinkClick r:id="rId5"/>
              </a:rPr>
              <a:t>  </a:t>
            </a:r>
            <a:endParaRPr kumimoji="0" lang="ru-RU" sz="1050" b="0" i="0" u="none" strike="noStrike" cap="none" normalizeH="0" baseline="0" dirty="0" smtClean="0">
              <a:ln>
                <a:noFill/>
              </a:ln>
              <a:solidFill>
                <a:srgbClr val="222222"/>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50" b="0" i="0" u="none" strike="noStrike" cap="none" normalizeH="0" baseline="0" dirty="0" smtClean="0">
                <a:ln>
                  <a:noFill/>
                </a:ln>
                <a:solidFill>
                  <a:srgbClr val="222222"/>
                </a:solidFill>
                <a:effectLst/>
                <a:latin typeface="Arial" charset="0"/>
                <a:cs typeface="Arial" charset="0"/>
              </a:rPr>
              <a:t>Герб Русского царства. 1667 год</a:t>
            </a:r>
            <a:endParaRPr kumimoji="0" lang="ru-RU" sz="105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50" b="0" i="0" u="none" strike="noStrike" cap="none" normalizeH="0" baseline="0" dirty="0" smtClean="0">
                <a:ln>
                  <a:noFill/>
                </a:ln>
                <a:solidFill>
                  <a:srgbClr val="222222"/>
                </a:solidFill>
                <a:effectLst/>
                <a:latin typeface="Arial" charset="0"/>
                <a:cs typeface="Arial" charset="0"/>
              </a:rPr>
              <a:t>Впервые двуглавый орёл в качестве государственного символа Русского государства встречается на оборотной стороне государственной печати </a:t>
            </a:r>
            <a:r>
              <a:rPr kumimoji="0" lang="ru-RU" sz="1050" b="0" i="0" u="none" strike="noStrike" cap="none" normalizeH="0" baseline="0" dirty="0" smtClean="0">
                <a:ln>
                  <a:noFill/>
                </a:ln>
                <a:solidFill>
                  <a:srgbClr val="0B0080"/>
                </a:solidFill>
                <a:effectLst/>
                <a:latin typeface="Arial" charset="0"/>
                <a:cs typeface="Arial" charset="0"/>
                <a:hlinkClick r:id="rId6" tooltip="Иван III Васильевич"/>
              </a:rPr>
              <a:t>Ивана III Васильевича</a:t>
            </a:r>
            <a:r>
              <a:rPr kumimoji="0" lang="ru-RU" sz="1050" b="0" i="0" u="none" strike="noStrike" cap="none" normalizeH="0" baseline="0" dirty="0" smtClean="0">
                <a:ln>
                  <a:noFill/>
                </a:ln>
                <a:solidFill>
                  <a:srgbClr val="222222"/>
                </a:solidFill>
                <a:effectLst/>
                <a:latin typeface="Arial" charset="0"/>
                <a:cs typeface="Arial" charset="0"/>
              </a:rPr>
              <a:t> в 1497 году, хотя изображения двуглавого орла (или птицы) встречались в древнерусском искусстве и на тверских монетах и раньше</a:t>
            </a:r>
            <a:r>
              <a:rPr kumimoji="0" lang="ru-RU" sz="1050" b="0" i="0" u="none" strike="noStrike" cap="none" normalizeH="0" baseline="30000" dirty="0" smtClean="0">
                <a:ln>
                  <a:noFill/>
                </a:ln>
                <a:solidFill>
                  <a:srgbClr val="0B0080"/>
                </a:solidFill>
                <a:effectLst/>
                <a:latin typeface="Arial" charset="0"/>
                <a:cs typeface="Arial" charset="0"/>
                <a:hlinkClick r:id="rId7"/>
              </a:rPr>
              <a:t>[3]</a:t>
            </a:r>
            <a:r>
              <a:rPr kumimoji="0" lang="ru-RU" sz="1050" b="0" i="0" u="none" strike="noStrike" cap="none" normalizeH="0" baseline="0" dirty="0" smtClean="0">
                <a:ln>
                  <a:noFill/>
                </a:ln>
                <a:solidFill>
                  <a:srgbClr val="222222"/>
                </a:solidFill>
                <a:effectLst/>
                <a:latin typeface="Arial" charset="0"/>
                <a:cs typeface="Arial" charset="0"/>
              </a:rPr>
              <a:t>.</a:t>
            </a:r>
            <a:endParaRPr kumimoji="0" lang="ru-RU" sz="105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50" b="0" i="0" u="none" strike="noStrike" cap="none" normalizeH="0" baseline="0" dirty="0" smtClean="0">
                <a:ln>
                  <a:noFill/>
                </a:ln>
                <a:solidFill>
                  <a:srgbClr val="222222"/>
                </a:solidFill>
                <a:effectLst/>
                <a:latin typeface="Arial" charset="0"/>
                <a:cs typeface="Arial" charset="0"/>
              </a:rPr>
              <a:t>Размещение всадника на груди орла может объясняться тем, что существовали две государевы печати: Большая и Малая. Малая была двусторонняя и </a:t>
            </a:r>
            <a:r>
              <a:rPr kumimoji="0" lang="ru-RU" sz="1050" b="0" i="1" u="none" strike="noStrike" cap="none" normalizeH="0" baseline="0" dirty="0" smtClean="0">
                <a:ln>
                  <a:noFill/>
                </a:ln>
                <a:solidFill>
                  <a:srgbClr val="222222"/>
                </a:solidFill>
                <a:effectLst/>
                <a:latin typeface="Arial" charset="0"/>
                <a:cs typeface="Arial" charset="0"/>
              </a:rPr>
              <a:t>прикреплялась</a:t>
            </a:r>
            <a:r>
              <a:rPr kumimoji="0" lang="ru-RU" sz="1050" b="0" i="0" u="none" strike="noStrike" cap="none" normalizeH="0" baseline="0" dirty="0" smtClean="0">
                <a:ln>
                  <a:noFill/>
                </a:ln>
                <a:solidFill>
                  <a:srgbClr val="222222"/>
                </a:solidFill>
                <a:effectLst/>
                <a:latin typeface="Arial" charset="0"/>
                <a:cs typeface="Arial" charset="0"/>
              </a:rPr>
              <a:t> к документу, на каждой стороне её помещались орёл и всадник по отдельности. Большая же печать была односторонней и </a:t>
            </a:r>
            <a:r>
              <a:rPr kumimoji="0" lang="ru-RU" sz="1050" b="0" i="1" u="none" strike="noStrike" cap="none" normalizeH="0" baseline="0" dirty="0" smtClean="0">
                <a:ln>
                  <a:noFill/>
                </a:ln>
                <a:solidFill>
                  <a:srgbClr val="222222"/>
                </a:solidFill>
                <a:effectLst/>
                <a:latin typeface="Arial" charset="0"/>
                <a:cs typeface="Arial" charset="0"/>
              </a:rPr>
              <a:t>прикладывалась</a:t>
            </a:r>
            <a:r>
              <a:rPr kumimoji="0" lang="ru-RU" sz="1050" b="0" i="0" u="none" strike="noStrike" cap="none" normalizeH="0" baseline="0" dirty="0" smtClean="0">
                <a:ln>
                  <a:noFill/>
                </a:ln>
                <a:solidFill>
                  <a:srgbClr val="222222"/>
                </a:solidFill>
                <a:effectLst/>
                <a:latin typeface="Arial" charset="0"/>
                <a:cs typeface="Arial" charset="0"/>
              </a:rPr>
              <a:t> к документу, поэтому и возникла необходимость совместить два символа государства в одном</a:t>
            </a:r>
            <a:r>
              <a:rPr kumimoji="0" lang="ru-RU" sz="1050" b="0" i="0" u="none" strike="noStrike" cap="none" normalizeH="0" baseline="30000" dirty="0" smtClean="0">
                <a:ln>
                  <a:noFill/>
                </a:ln>
                <a:solidFill>
                  <a:srgbClr val="0B0080"/>
                </a:solidFill>
                <a:effectLst/>
                <a:latin typeface="Arial" charset="0"/>
                <a:cs typeface="Arial" charset="0"/>
                <a:hlinkClick r:id="rId7"/>
              </a:rPr>
              <a:t>[4]</a:t>
            </a:r>
            <a:r>
              <a:rPr kumimoji="0" lang="ru-RU" sz="1050" b="0" i="0" u="none" strike="noStrike" cap="none" normalizeH="0" baseline="0" dirty="0" smtClean="0">
                <a:ln>
                  <a:noFill/>
                </a:ln>
                <a:solidFill>
                  <a:srgbClr val="222222"/>
                </a:solidFill>
                <a:effectLst/>
                <a:latin typeface="Arial" charset="0"/>
                <a:cs typeface="Arial" charset="0"/>
              </a:rPr>
              <a:t>. Впервые такое совмещение встречается на большой печати </a:t>
            </a:r>
            <a:r>
              <a:rPr kumimoji="0" lang="ru-RU" sz="1050" b="0" i="0" u="none" strike="noStrike" cap="none" normalizeH="0" baseline="0" dirty="0" smtClean="0">
                <a:ln>
                  <a:noFill/>
                </a:ln>
                <a:solidFill>
                  <a:srgbClr val="0B0080"/>
                </a:solidFill>
                <a:effectLst/>
                <a:latin typeface="Arial" charset="0"/>
                <a:cs typeface="Arial" charset="0"/>
                <a:hlinkClick r:id="rId8" tooltip="Иван Грозный"/>
              </a:rPr>
              <a:t>Ивана Грозного</a:t>
            </a:r>
            <a:r>
              <a:rPr kumimoji="0" lang="ru-RU" sz="1050" b="0" i="0" u="none" strike="noStrike" cap="none" normalizeH="0" baseline="0" dirty="0" smtClean="0">
                <a:ln>
                  <a:noFill/>
                </a:ln>
                <a:solidFill>
                  <a:srgbClr val="222222"/>
                </a:solidFill>
                <a:effectLst/>
                <a:latin typeface="Arial" charset="0"/>
                <a:cs typeface="Arial" charset="0"/>
              </a:rPr>
              <a:t> 1562 года</a:t>
            </a:r>
            <a:r>
              <a:rPr kumimoji="0" lang="ru-RU" sz="1050" b="0" i="0" u="none" strike="noStrike" cap="none" normalizeH="0" baseline="30000" dirty="0" smtClean="0">
                <a:ln>
                  <a:noFill/>
                </a:ln>
                <a:solidFill>
                  <a:srgbClr val="0B0080"/>
                </a:solidFill>
                <a:effectLst/>
                <a:latin typeface="Arial" charset="0"/>
                <a:cs typeface="Arial" charset="0"/>
                <a:hlinkClick r:id="rId7"/>
              </a:rPr>
              <a:t>[5]</a:t>
            </a:r>
            <a:r>
              <a:rPr kumimoji="0" lang="ru-RU" sz="1050" b="0" i="0" u="none" strike="noStrike" cap="none" normalizeH="0" baseline="0" dirty="0" smtClean="0">
                <a:ln>
                  <a:noFill/>
                </a:ln>
                <a:solidFill>
                  <a:srgbClr val="222222"/>
                </a:solidFill>
                <a:effectLst/>
                <a:latin typeface="Arial" charset="0"/>
                <a:cs typeface="Arial" charset="0"/>
              </a:rPr>
              <a:t>. Тогда же вместо всадника стал появляться </a:t>
            </a:r>
            <a:r>
              <a:rPr kumimoji="0" lang="ru-RU" sz="1050" b="0" i="0" u="none" strike="noStrike" cap="none" normalizeH="0" baseline="0" dirty="0" smtClean="0">
                <a:ln>
                  <a:noFill/>
                </a:ln>
                <a:solidFill>
                  <a:srgbClr val="0B0080"/>
                </a:solidFill>
                <a:effectLst/>
                <a:latin typeface="Arial" charset="0"/>
                <a:cs typeface="Arial" charset="0"/>
                <a:hlinkClick r:id="rId9" tooltip="Единорог"/>
              </a:rPr>
              <a:t>единорог</a:t>
            </a:r>
            <a:r>
              <a:rPr kumimoji="0" lang="ru-RU" sz="1050" b="0" i="0" u="none" strike="noStrike" cap="none" normalizeH="0" baseline="0" dirty="0" smtClean="0">
                <a:ln>
                  <a:noFill/>
                </a:ln>
                <a:solidFill>
                  <a:srgbClr val="222222"/>
                </a:solidFill>
                <a:effectLst/>
                <a:latin typeface="Arial" charset="0"/>
                <a:cs typeface="Arial" charset="0"/>
              </a:rPr>
              <a:t>. Хотя царь не считал единорога необходимым символом государства, он тем не менее встречался на некоторых печатях </a:t>
            </a:r>
            <a:r>
              <a:rPr kumimoji="0" lang="ru-RU" sz="1050" b="0" i="0" u="none" strike="noStrike" cap="none" normalizeH="0" baseline="0" dirty="0" smtClean="0">
                <a:ln>
                  <a:noFill/>
                </a:ln>
                <a:solidFill>
                  <a:srgbClr val="0B0080"/>
                </a:solidFill>
                <a:effectLst/>
                <a:latin typeface="Arial" charset="0"/>
                <a:cs typeface="Arial" charset="0"/>
                <a:hlinkClick r:id="rId10" tooltip="Борис Годунов"/>
              </a:rPr>
              <a:t>Бориса Годунова</a:t>
            </a:r>
            <a:r>
              <a:rPr kumimoji="0" lang="ru-RU" sz="1050" b="0" i="0" u="none" strike="noStrike" cap="none" normalizeH="0" baseline="0" dirty="0" smtClean="0">
                <a:ln>
                  <a:noFill/>
                </a:ln>
                <a:solidFill>
                  <a:srgbClr val="222222"/>
                </a:solidFill>
                <a:effectLst/>
                <a:latin typeface="Arial" charset="0"/>
                <a:cs typeface="Arial" charset="0"/>
              </a:rPr>
              <a:t>, </a:t>
            </a:r>
            <a:r>
              <a:rPr kumimoji="0" lang="ru-RU" sz="1050" b="0" i="0" u="none" strike="noStrike" cap="none" normalizeH="0" baseline="0" dirty="0" smtClean="0">
                <a:ln>
                  <a:noFill/>
                </a:ln>
                <a:solidFill>
                  <a:srgbClr val="0B0080"/>
                </a:solidFill>
                <a:effectLst/>
                <a:latin typeface="Arial" charset="0"/>
                <a:cs typeface="Arial" charset="0"/>
                <a:hlinkClick r:id="rId11" tooltip="Лжедмитрий I"/>
              </a:rPr>
              <a:t>Лжедмитрия</a:t>
            </a:r>
            <a:r>
              <a:rPr kumimoji="0" lang="ru-RU" sz="1050" b="0" i="0" u="none" strike="noStrike" cap="none" normalizeH="0" baseline="0" dirty="0" smtClean="0">
                <a:ln>
                  <a:noFill/>
                </a:ln>
                <a:solidFill>
                  <a:srgbClr val="222222"/>
                </a:solidFill>
                <a:effectLst/>
                <a:latin typeface="Arial" charset="0"/>
                <a:cs typeface="Arial" charset="0"/>
              </a:rPr>
              <a:t> (1605—1606), </a:t>
            </a:r>
            <a:r>
              <a:rPr kumimoji="0" lang="ru-RU" sz="1050" b="0" i="0" u="none" strike="noStrike" cap="none" normalizeH="0" baseline="0" dirty="0" smtClean="0">
                <a:ln>
                  <a:noFill/>
                </a:ln>
                <a:solidFill>
                  <a:srgbClr val="0B0080"/>
                </a:solidFill>
                <a:effectLst/>
                <a:latin typeface="Arial" charset="0"/>
                <a:cs typeface="Arial" charset="0"/>
                <a:hlinkClick r:id="rId12" tooltip="Михаил Фёдорович"/>
              </a:rPr>
              <a:t>Михаила Фёдоровича</a:t>
            </a:r>
            <a:r>
              <a:rPr kumimoji="0" lang="ru-RU" sz="1050" b="0" i="0" u="none" strike="noStrike" cap="none" normalizeH="0" baseline="0" dirty="0" smtClean="0">
                <a:ln>
                  <a:noFill/>
                </a:ln>
                <a:solidFill>
                  <a:srgbClr val="222222"/>
                </a:solidFill>
                <a:effectLst/>
                <a:latin typeface="Arial" charset="0"/>
                <a:cs typeface="Arial" charset="0"/>
              </a:rPr>
              <a:t>, </a:t>
            </a:r>
            <a:r>
              <a:rPr kumimoji="0" lang="ru-RU" sz="1050" b="0" i="0" u="none" strike="noStrike" cap="none" normalizeH="0" baseline="0" dirty="0" smtClean="0">
                <a:ln>
                  <a:noFill/>
                </a:ln>
                <a:solidFill>
                  <a:srgbClr val="0B0080"/>
                </a:solidFill>
                <a:effectLst/>
                <a:latin typeface="Arial" charset="0"/>
                <a:cs typeface="Arial" charset="0"/>
                <a:hlinkClick r:id="rId13" tooltip="Алексей Михайлович"/>
              </a:rPr>
              <a:t>Алексея Михайловича</a:t>
            </a:r>
            <a:r>
              <a:rPr kumimoji="0" lang="ru-RU" sz="1050" b="0" i="0" u="none" strike="noStrike" cap="none" normalizeH="0" baseline="30000" dirty="0" smtClean="0">
                <a:ln>
                  <a:noFill/>
                </a:ln>
                <a:solidFill>
                  <a:srgbClr val="0B0080"/>
                </a:solidFill>
                <a:effectLst/>
                <a:latin typeface="Arial" charset="0"/>
                <a:cs typeface="Arial" charset="0"/>
                <a:hlinkClick r:id="rId7"/>
              </a:rPr>
              <a:t>[6]</a:t>
            </a:r>
            <a:r>
              <a:rPr kumimoji="0" lang="ru-RU" sz="1050" b="0" i="0" u="none" strike="noStrike" cap="none" normalizeH="0" baseline="0" dirty="0" smtClean="0">
                <a:ln>
                  <a:noFill/>
                </a:ln>
                <a:solidFill>
                  <a:srgbClr val="222222"/>
                </a:solidFill>
                <a:effectLst/>
                <a:latin typeface="Arial" charset="0"/>
                <a:cs typeface="Arial" charset="0"/>
              </a:rPr>
              <a:t>.</a:t>
            </a:r>
            <a:endParaRPr kumimoji="0" lang="ru-RU" sz="105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50" b="0" i="0" u="none" strike="noStrike" cap="none" normalizeH="0" baseline="0" dirty="0" smtClean="0">
                <a:ln>
                  <a:noFill/>
                </a:ln>
                <a:solidFill>
                  <a:srgbClr val="222222"/>
                </a:solidFill>
                <a:effectLst/>
                <a:latin typeface="Arial" charset="0"/>
                <a:cs typeface="Arial" charset="0"/>
              </a:rPr>
              <a:t>На Большой печати Ивана IV 1577 года вместо двух корон появилась одна с крестом над орлом. Во время правления </a:t>
            </a:r>
            <a:r>
              <a:rPr kumimoji="0" lang="ru-RU" sz="1050" b="0" i="0" u="none" strike="noStrike" cap="none" normalizeH="0" baseline="0" dirty="0" smtClean="0">
                <a:ln>
                  <a:noFill/>
                </a:ln>
                <a:solidFill>
                  <a:srgbClr val="0B0080"/>
                </a:solidFill>
                <a:effectLst/>
                <a:latin typeface="Arial" charset="0"/>
                <a:cs typeface="Arial" charset="0"/>
                <a:hlinkClick r:id="rId14" tooltip="Фёдор I Иоаннович"/>
              </a:rPr>
              <a:t>Фёдора Ивановича</a:t>
            </a:r>
            <a:r>
              <a:rPr kumimoji="0" lang="ru-RU" sz="1050" b="0" i="0" u="none" strike="noStrike" cap="none" normalizeH="0" baseline="0" dirty="0" smtClean="0">
                <a:ln>
                  <a:noFill/>
                </a:ln>
                <a:solidFill>
                  <a:srgbClr val="222222"/>
                </a:solidFill>
                <a:effectLst/>
                <a:latin typeface="Arial" charset="0"/>
                <a:cs typeface="Arial" charset="0"/>
              </a:rPr>
              <a:t> две короны вернулись обратно, однако над головами орла был помещён православный крест (возможно, как символ самостоятельной </a:t>
            </a:r>
            <a:r>
              <a:rPr kumimoji="0" lang="ru-RU" sz="1050" b="0" i="0" u="none" strike="noStrike" cap="none" normalizeH="0" baseline="0" dirty="0" smtClean="0">
                <a:ln>
                  <a:noFill/>
                </a:ln>
                <a:solidFill>
                  <a:srgbClr val="0B0080"/>
                </a:solidFill>
                <a:effectLst/>
                <a:latin typeface="Arial" charset="0"/>
                <a:cs typeface="Arial" charset="0"/>
                <a:hlinkClick r:id="rId15" tooltip="Русская православная церковь"/>
              </a:rPr>
              <a:t>Русской православной церкви</a:t>
            </a:r>
            <a:r>
              <a:rPr kumimoji="0" lang="ru-RU" sz="1050" b="0" i="0" u="none" strike="noStrike" cap="none" normalizeH="0" baseline="0" dirty="0" smtClean="0">
                <a:ln>
                  <a:noFill/>
                </a:ln>
                <a:solidFill>
                  <a:srgbClr val="222222"/>
                </a:solidFill>
                <a:effectLst/>
                <a:latin typeface="Arial" charset="0"/>
                <a:cs typeface="Arial" charset="0"/>
              </a:rPr>
              <a:t>).</a:t>
            </a:r>
            <a:endParaRPr kumimoji="0" lang="ru-RU" sz="105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50" b="0" i="0" u="none" strike="noStrike" cap="none" normalizeH="0" baseline="0" dirty="0" smtClean="0">
                <a:ln>
                  <a:noFill/>
                </a:ln>
                <a:solidFill>
                  <a:srgbClr val="222222"/>
                </a:solidFill>
                <a:effectLst/>
                <a:latin typeface="Arial" charset="0"/>
                <a:cs typeface="Arial" charset="0"/>
              </a:rPr>
              <a:t>На малой печати </a:t>
            </a:r>
            <a:r>
              <a:rPr kumimoji="0" lang="ru-RU" sz="1050" b="0" i="0" u="none" strike="noStrike" cap="none" normalizeH="0" baseline="0" dirty="0" smtClean="0">
                <a:ln>
                  <a:noFill/>
                </a:ln>
                <a:solidFill>
                  <a:srgbClr val="0B0080"/>
                </a:solidFill>
                <a:effectLst/>
                <a:latin typeface="Arial" charset="0"/>
                <a:cs typeface="Arial" charset="0"/>
                <a:hlinkClick r:id="rId11" tooltip="Лжедмитрий I"/>
              </a:rPr>
              <a:t>Лжедмитрия</a:t>
            </a:r>
            <a:r>
              <a:rPr kumimoji="0" lang="ru-RU" sz="1050" b="0" i="0" u="none" strike="noStrike" cap="none" normalizeH="0" baseline="0" dirty="0" smtClean="0">
                <a:ln>
                  <a:noFill/>
                </a:ln>
                <a:solidFill>
                  <a:srgbClr val="222222"/>
                </a:solidFill>
                <a:effectLst/>
                <a:latin typeface="Arial" charset="0"/>
                <a:cs typeface="Arial" charset="0"/>
              </a:rPr>
              <a:t> (1604) орёл впервые был изображён под тремя коронами, а всадник на груди орла был повёрнут в правую сторону по западноевропейским геральдическим традициям</a:t>
            </a:r>
            <a:r>
              <a:rPr kumimoji="0" lang="ru-RU" sz="1050" b="0" i="0" u="none" strike="noStrike" cap="none" normalizeH="0" baseline="30000" dirty="0" smtClean="0">
                <a:ln>
                  <a:noFill/>
                </a:ln>
                <a:solidFill>
                  <a:srgbClr val="0B0080"/>
                </a:solidFill>
                <a:effectLst/>
                <a:latin typeface="Arial" charset="0"/>
                <a:cs typeface="Arial" charset="0"/>
                <a:hlinkClick r:id="rId7"/>
              </a:rPr>
              <a:t>[7]</a:t>
            </a:r>
            <a:r>
              <a:rPr kumimoji="0" lang="ru-RU" sz="1050" b="0" i="0" u="none" strike="noStrike" cap="none" normalizeH="0" baseline="0" dirty="0" smtClean="0">
                <a:ln>
                  <a:noFill/>
                </a:ln>
                <a:solidFill>
                  <a:srgbClr val="222222"/>
                </a:solidFill>
                <a:effectLst/>
                <a:latin typeface="Arial" charset="0"/>
                <a:cs typeface="Arial" charset="0"/>
              </a:rPr>
              <a:t>. Однако после Лжедмитрия изображение всадника вернулось в прежнее состояние, а над головами орла ещё долго изображались две короны. Датой официального установления трёх корон на гербе можно считать 1625 год, когда при </a:t>
            </a:r>
            <a:r>
              <a:rPr kumimoji="0" lang="ru-RU" sz="1050" b="0" i="0" u="none" strike="noStrike" cap="none" normalizeH="0" baseline="0" dirty="0" smtClean="0">
                <a:ln>
                  <a:noFill/>
                </a:ln>
                <a:solidFill>
                  <a:srgbClr val="0B0080"/>
                </a:solidFill>
                <a:effectLst/>
                <a:latin typeface="Arial" charset="0"/>
                <a:cs typeface="Arial" charset="0"/>
                <a:hlinkClick r:id="rId12" tooltip="Михаил Фёдорович"/>
              </a:rPr>
              <a:t>Михаиле Фёдоровиче</a:t>
            </a:r>
            <a:r>
              <a:rPr kumimoji="0" lang="ru-RU" sz="1050" b="0" i="0" u="none" strike="noStrike" cap="none" normalizeH="0" baseline="0" dirty="0" smtClean="0">
                <a:ln>
                  <a:noFill/>
                </a:ln>
                <a:solidFill>
                  <a:srgbClr val="222222"/>
                </a:solidFill>
                <a:effectLst/>
                <a:latin typeface="Arial" charset="0"/>
                <a:cs typeface="Arial" charset="0"/>
              </a:rPr>
              <a:t> на малой государственной печати между глав орла вместо креста появилась третья корона</a:t>
            </a:r>
            <a:r>
              <a:rPr kumimoji="0" lang="ru-RU" sz="1050" b="0" i="0" u="none" strike="noStrike" cap="none" normalizeH="0" baseline="30000" dirty="0" smtClean="0">
                <a:ln>
                  <a:noFill/>
                </a:ln>
                <a:solidFill>
                  <a:srgbClr val="0B0080"/>
                </a:solidFill>
                <a:effectLst/>
                <a:latin typeface="Arial" charset="0"/>
                <a:cs typeface="Arial" charset="0"/>
                <a:hlinkClick r:id="rId7"/>
              </a:rPr>
              <a:t>[8]</a:t>
            </a:r>
            <a:r>
              <a:rPr kumimoji="0" lang="ru-RU" sz="1050" b="0" i="0" u="none" strike="noStrike" cap="none" normalizeH="0" baseline="30000" dirty="0" smtClean="0">
                <a:ln>
                  <a:noFill/>
                </a:ln>
                <a:solidFill>
                  <a:srgbClr val="0B0080"/>
                </a:solidFill>
                <a:effectLst/>
                <a:latin typeface="Arial" charset="0"/>
                <a:cs typeface="Arial" charset="0"/>
                <a:hlinkClick r:id="rId7"/>
              </a:rPr>
              <a:t>[9]</a:t>
            </a:r>
            <a:r>
              <a:rPr kumimoji="0" lang="ru-RU" sz="1050" b="0" i="0" u="none" strike="noStrike" cap="none" normalizeH="0" baseline="0" dirty="0" smtClean="0">
                <a:ln>
                  <a:noFill/>
                </a:ln>
                <a:solidFill>
                  <a:srgbClr val="222222"/>
                </a:solidFill>
                <a:effectLst/>
                <a:latin typeface="Arial" charset="0"/>
                <a:cs typeface="Arial" charset="0"/>
              </a:rPr>
              <a:t> (в отличие от печати Лжедмитрия, которая была, вероятно, сделана в Польше, эта печать была уже чисто русской). На Большой государственной печати царя </a:t>
            </a:r>
            <a:r>
              <a:rPr kumimoji="0" lang="ru-RU" sz="1050" b="0" i="0" u="none" strike="noStrike" cap="none" normalizeH="0" baseline="0" dirty="0" smtClean="0">
                <a:ln>
                  <a:noFill/>
                </a:ln>
                <a:solidFill>
                  <a:srgbClr val="0B0080"/>
                </a:solidFill>
                <a:effectLst/>
                <a:latin typeface="Arial" charset="0"/>
                <a:cs typeface="Arial" charset="0"/>
                <a:hlinkClick r:id="rId13" tooltip="Алексей Михайлович"/>
              </a:rPr>
              <a:t>Алексея Михайловича</a:t>
            </a:r>
            <a:r>
              <a:rPr kumimoji="0" lang="ru-RU" sz="1050" b="0" i="0" u="none" strike="noStrike" cap="none" normalizeH="0" baseline="0" dirty="0" smtClean="0">
                <a:ln>
                  <a:noFill/>
                </a:ln>
                <a:solidFill>
                  <a:srgbClr val="222222"/>
                </a:solidFill>
                <a:effectLst/>
                <a:latin typeface="Arial" charset="0"/>
                <a:cs typeface="Arial" charset="0"/>
              </a:rPr>
              <a:t>, сына Михаила Фёдоровича, то же самое было сделано в 1645 году.</a:t>
            </a:r>
            <a:endParaRPr kumimoji="0" lang="ru-RU" sz="105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50" b="0" i="0" u="none" strike="noStrike" cap="none" normalizeH="0" baseline="0" dirty="0" smtClean="0">
                <a:ln>
                  <a:noFill/>
                </a:ln>
                <a:solidFill>
                  <a:srgbClr val="0B0080"/>
                </a:solidFill>
                <a:effectLst/>
                <a:latin typeface="Arial" charset="0"/>
                <a:cs typeface="Arial" charset="0"/>
                <a:hlinkClick r:id="rId16" tooltip="Скипетр"/>
              </a:rPr>
              <a:t>Скипетр</a:t>
            </a:r>
            <a:r>
              <a:rPr kumimoji="0" lang="ru-RU" sz="1050" b="0" i="0" u="none" strike="noStrike" cap="none" normalizeH="0" baseline="0" dirty="0" smtClean="0">
                <a:ln>
                  <a:noFill/>
                </a:ln>
                <a:solidFill>
                  <a:srgbClr val="222222"/>
                </a:solidFill>
                <a:effectLst/>
                <a:latin typeface="Arial" charset="0"/>
                <a:cs typeface="Arial" charset="0"/>
              </a:rPr>
              <a:t> и </a:t>
            </a:r>
            <a:r>
              <a:rPr kumimoji="0" lang="ru-RU" sz="1050" b="0" i="0" u="none" strike="noStrike" cap="none" normalizeH="0" baseline="0" dirty="0" smtClean="0">
                <a:ln>
                  <a:noFill/>
                </a:ln>
                <a:solidFill>
                  <a:srgbClr val="0B0080"/>
                </a:solidFill>
                <a:effectLst/>
                <a:latin typeface="Arial" charset="0"/>
                <a:cs typeface="Arial" charset="0"/>
                <a:hlinkClick r:id="rId17" tooltip="Держава (символ)"/>
              </a:rPr>
              <a:t>держава</a:t>
            </a:r>
            <a:r>
              <a:rPr kumimoji="0" lang="ru-RU" sz="1050" b="0" i="0" u="none" strike="noStrike" cap="none" normalizeH="0" baseline="0" dirty="0" smtClean="0">
                <a:ln>
                  <a:noFill/>
                </a:ln>
                <a:solidFill>
                  <a:srgbClr val="222222"/>
                </a:solidFill>
                <a:effectLst/>
                <a:latin typeface="Arial" charset="0"/>
                <a:cs typeface="Arial" charset="0"/>
              </a:rPr>
              <a:t> отсутствовали до времени Михаила Фёдоровича, однако их добавление не считалось строго необходимым. В 1667 году они появились уже на государственной печати царя </a:t>
            </a:r>
            <a:r>
              <a:rPr kumimoji="0" lang="ru-RU" sz="1050" b="0" i="0" u="none" strike="noStrike" cap="none" normalizeH="0" baseline="0" dirty="0" smtClean="0">
                <a:ln>
                  <a:noFill/>
                </a:ln>
                <a:solidFill>
                  <a:srgbClr val="0B0080"/>
                </a:solidFill>
                <a:effectLst/>
                <a:latin typeface="Arial" charset="0"/>
                <a:cs typeface="Arial" charset="0"/>
                <a:hlinkClick r:id="rId13" tooltip="Алексей Михайлович"/>
              </a:rPr>
              <a:t>Алексея Михайловича</a:t>
            </a:r>
            <a:r>
              <a:rPr kumimoji="0" lang="ru-RU" sz="1050" b="0" i="0" u="none" strike="noStrike" cap="none" normalizeH="0" baseline="0" dirty="0" smtClean="0">
                <a:ln>
                  <a:noFill/>
                </a:ln>
                <a:solidFill>
                  <a:srgbClr val="222222"/>
                </a:solidFill>
                <a:effectLst/>
                <a:latin typeface="Arial" charset="0"/>
                <a:cs typeface="Arial" charset="0"/>
              </a:rPr>
              <a:t>. 4 июня 1667 года государь впервые дал официальное объяснение символики трёх корон — три царства: Казанское, Астраханское, Сибирское, а скипетр и держава должны были означать «Самодержавца и Обладателя». 14 декабря 1667 года появился первый в истории Указ о гербе («О титуле царском и о государственной печати»), в нём приводилось описание царского герба</a:t>
            </a:r>
            <a:r>
              <a:rPr kumimoji="0" lang="ru-RU" sz="1050" b="0" i="0" u="none" strike="noStrike" cap="none" normalizeH="0" baseline="30000" dirty="0" smtClean="0">
                <a:ln>
                  <a:noFill/>
                </a:ln>
                <a:solidFill>
                  <a:srgbClr val="0B0080"/>
                </a:solidFill>
                <a:effectLst/>
                <a:latin typeface="Arial" charset="0"/>
                <a:cs typeface="Arial" charset="0"/>
                <a:hlinkClick r:id="rId7"/>
              </a:rPr>
              <a:t>[10]</a:t>
            </a:r>
            <a:r>
              <a:rPr kumimoji="0" lang="ru-RU" sz="1050" b="0" i="0" u="none" strike="noStrike" cap="none" normalizeH="0" baseline="0" dirty="0" smtClean="0">
                <a:ln>
                  <a:noFill/>
                </a:ln>
                <a:solidFill>
                  <a:srgbClr val="222222"/>
                </a:solidFill>
                <a:effectLst/>
                <a:latin typeface="Arial" charset="0"/>
                <a:cs typeface="Arial" charset="0"/>
              </a:rPr>
              <a:t>:</a:t>
            </a:r>
            <a:endParaRPr kumimoji="0" lang="ru-RU" sz="105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050" b="0" i="0" u="none" strike="noStrike" cap="none" normalizeH="0" baseline="0" dirty="0" smtClean="0">
                <a:ln>
                  <a:noFill/>
                </a:ln>
                <a:solidFill>
                  <a:srgbClr val="222222"/>
                </a:solidFill>
                <a:effectLst/>
                <a:latin typeface="Arial" charset="0"/>
                <a:cs typeface="Arial" charset="0"/>
              </a:rPr>
              <a:t>В 1672 году был составлен первый русский </a:t>
            </a:r>
            <a:r>
              <a:rPr kumimoji="0" lang="ru-RU" sz="1050" b="0" i="0" u="none" strike="noStrike" cap="none" normalizeH="0" baseline="0" dirty="0" smtClean="0">
                <a:ln>
                  <a:noFill/>
                </a:ln>
                <a:solidFill>
                  <a:srgbClr val="0B0080"/>
                </a:solidFill>
                <a:effectLst/>
                <a:latin typeface="Arial" charset="0"/>
                <a:cs typeface="Arial" charset="0"/>
                <a:hlinkClick r:id="rId18" tooltip="Гербовник"/>
              </a:rPr>
              <a:t>гербовник</a:t>
            </a:r>
            <a:r>
              <a:rPr kumimoji="0" lang="ru-RU" sz="1050" b="0" i="0" u="none" strike="noStrike" cap="none" normalizeH="0" baseline="0" dirty="0" smtClean="0">
                <a:ln>
                  <a:noFill/>
                </a:ln>
                <a:solidFill>
                  <a:srgbClr val="222222"/>
                </a:solidFill>
                <a:effectLst/>
                <a:latin typeface="Arial" charset="0"/>
                <a:cs typeface="Arial" charset="0"/>
              </a:rPr>
              <a:t> «Титулярник». Двуглавый орёл (без всадника на груди) в нём именовался гербом «Московским». Цвет орла в допетровскую эпоху был в основном золотым, хотя использовался и чёрный</a:t>
            </a:r>
            <a:r>
              <a:rPr kumimoji="0" lang="ru-RU" sz="1050" b="0" i="0" u="none" strike="noStrike" cap="none" normalizeH="0" baseline="30000" dirty="0" smtClean="0">
                <a:ln>
                  <a:noFill/>
                </a:ln>
                <a:solidFill>
                  <a:srgbClr val="0B0080"/>
                </a:solidFill>
                <a:effectLst/>
                <a:latin typeface="Arial" charset="0"/>
                <a:cs typeface="Arial" charset="0"/>
                <a:hlinkClick r:id="rId7"/>
              </a:rPr>
              <a:t>[</a:t>
            </a:r>
            <a:endParaRPr kumimoji="0" lang="ru-RU" sz="1050" b="0" i="0" u="none" strike="noStrike" cap="none" normalizeH="0" baseline="0" dirty="0" smtClean="0">
              <a:ln>
                <a:noFill/>
              </a:ln>
              <a:solidFill>
                <a:srgbClr val="0B0080"/>
              </a:solidFill>
              <a:effectLst/>
              <a:latin typeface="Arial" charset="0"/>
              <a:cs typeface="Arial" charset="0"/>
            </a:endParaRPr>
          </a:p>
        </p:txBody>
      </p:sp>
      <p:pic>
        <p:nvPicPr>
          <p:cNvPr id="18435" name="Picture 3" descr="https://upload.wikimedia.org/wikipedia/commons/thumb/e/eb/Russian-coat-arm-1667.svg/150px-Russian-coat-arm-1667.svg.png">
            <a:hlinkClick r:id="rId5"/>
          </p:cNvPr>
          <p:cNvPicPr>
            <a:picLocks noChangeAspect="1" noChangeArrowheads="1"/>
          </p:cNvPicPr>
          <p:nvPr/>
        </p:nvPicPr>
        <p:blipFill>
          <a:blip r:embed="rId19" cstate="print"/>
          <a:srcRect/>
          <a:stretch>
            <a:fillRect/>
          </a:stretch>
        </p:blipFill>
        <p:spPr bwMode="auto">
          <a:xfrm>
            <a:off x="7524328" y="404664"/>
            <a:ext cx="1428750" cy="1809750"/>
          </a:xfrm>
          <a:prstGeom prst="rect">
            <a:avLst/>
          </a:prstGeom>
          <a:noFill/>
        </p:spPr>
      </p:pic>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2"/>
            <a:ext cx="8640960" cy="1477328"/>
          </a:xfrm>
          <a:prstGeom prst="rect">
            <a:avLst/>
          </a:prstGeom>
        </p:spPr>
        <p:txBody>
          <a:bodyPr wrap="square">
            <a:spAutoFit/>
          </a:bodyPr>
          <a:lstStyle/>
          <a:p>
            <a:r>
              <a:rPr lang="ru-RU" b="1" dirty="0"/>
              <a:t>Гербом</a:t>
            </a:r>
            <a:r>
              <a:rPr lang="ru-RU" dirty="0"/>
              <a:t> двуглавый орёл становится при Иване Грозном, русском царе. </a:t>
            </a:r>
            <a:r>
              <a:rPr lang="ru-RU" b="1" dirty="0"/>
              <a:t>Герб</a:t>
            </a:r>
            <a:r>
              <a:rPr lang="ru-RU" dirty="0"/>
              <a:t> Русского государства дополняется в центре сначала единорогом, а затем — вместо него — московским символом — всадником-змееборцем. Также появляется православная символика, отражающая роль официальной религии.</a:t>
            </a:r>
          </a:p>
        </p:txBody>
      </p:sp>
      <p:pic>
        <p:nvPicPr>
          <p:cNvPr id="17410" name="Picture 2" descr="ÐÐ°ÑÑÐ¸Ð½ÐºÐ¸ Ð¿Ð¾ Ð·Ð°Ð¿ÑÐ¾ÑÑ Ð³ÐµÑÐ± ÑÐ¾ÑÑÐ¸Ð¸ Ð¸ÑÑÐ¾ÑÐ¸Ñ"/>
          <p:cNvPicPr>
            <a:picLocks noChangeAspect="1" noChangeArrowheads="1"/>
          </p:cNvPicPr>
          <p:nvPr/>
        </p:nvPicPr>
        <p:blipFill>
          <a:blip r:embed="rId2" cstate="print"/>
          <a:srcRect/>
          <a:stretch>
            <a:fillRect/>
          </a:stretch>
        </p:blipFill>
        <p:spPr bwMode="auto">
          <a:xfrm>
            <a:off x="323527" y="1700808"/>
            <a:ext cx="3048723" cy="1512168"/>
          </a:xfrm>
          <a:prstGeom prst="rect">
            <a:avLst/>
          </a:prstGeom>
          <a:noFill/>
        </p:spPr>
      </p:pic>
      <p:sp>
        <p:nvSpPr>
          <p:cNvPr id="4" name="Прямоугольник 3"/>
          <p:cNvSpPr/>
          <p:nvPr/>
        </p:nvSpPr>
        <p:spPr>
          <a:xfrm>
            <a:off x="179512" y="3501008"/>
            <a:ext cx="8964488" cy="2585323"/>
          </a:xfrm>
          <a:prstGeom prst="rect">
            <a:avLst/>
          </a:prstGeom>
        </p:spPr>
        <p:txBody>
          <a:bodyPr wrap="square">
            <a:spAutoFit/>
          </a:bodyPr>
          <a:lstStyle/>
          <a:p>
            <a:r>
              <a:rPr lang="ru-RU" dirty="0"/>
              <a:t>Первым достоверным свидетельством использования двуглавого орла в качестве государственной эмблемы является печать Иоанна </a:t>
            </a:r>
            <a:r>
              <a:rPr lang="en-US" dirty="0"/>
              <a:t>III </a:t>
            </a:r>
            <a:r>
              <a:rPr lang="ru-RU" dirty="0"/>
              <a:t>Васильевича на меновой грамоте 1497 года. За время своего существования изображение двуглавого орла претерпевает многие изменения. В 1917 году орел перестал быть гербом России. Его символика показалась большевикам символом самодержавия, они не принимали во внимание то, что двуглавый орел был символом русской государственности. 30 ноября 1993 года Президент России Борис Ельцин подписал Указ о Государственном гербе. Сейчас двуглавый орел, как и прежде, символизирует могущество и единство Российского государства.</a:t>
            </a: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ÐÐ°ÑÑÐ¸Ð½ÐºÐ¸ Ð¿Ð¾ Ð·Ð°Ð¿ÑÐ¾ÑÑ Ð³ÐµÑÐ± ÑÐ¾ÑÑÐ¸Ð¸ Ð¸ÑÑÐ¾ÑÐ¸Ñ"/>
          <p:cNvPicPr>
            <a:picLocks noChangeAspect="1" noChangeArrowheads="1"/>
          </p:cNvPicPr>
          <p:nvPr/>
        </p:nvPicPr>
        <p:blipFill>
          <a:blip r:embed="rId2" cstate="print"/>
          <a:srcRect/>
          <a:stretch>
            <a:fillRect/>
          </a:stretch>
        </p:blipFill>
        <p:spPr bwMode="auto">
          <a:xfrm>
            <a:off x="59306" y="22572"/>
            <a:ext cx="9084694" cy="6676207"/>
          </a:xfrm>
          <a:prstGeom prst="rect">
            <a:avLst/>
          </a:prstGeom>
          <a:noFill/>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964488" cy="5755422"/>
          </a:xfrm>
          <a:prstGeom prst="rect">
            <a:avLst/>
          </a:prstGeom>
        </p:spPr>
        <p:txBody>
          <a:bodyPr wrap="square">
            <a:spAutoFit/>
          </a:bodyPr>
          <a:lstStyle/>
          <a:p>
            <a:r>
              <a:rPr lang="ru-RU" sz="1600" dirty="0"/>
              <a:t>5 ноября 1990 года Правительство РСФСР приняло постановление о создании Государственного герба и государственного флага РСФСР. Для организации этой работы была создана Правительственная комиссия. После всестороннего обсуждения комиссия предложила рекомендовать Правительству бело-сине-красный флаг и герб — золотого двуглавого орла на красном поле. Окончательное восстановление этих символов произошло в 1993 году, когда Указами Президента  Б. Ельцина они были утверждены в качестве государственных флага и герба.</a:t>
            </a:r>
            <a:r>
              <a:rPr lang="ru-RU" sz="1600" dirty="0" smtClean="0"/>
              <a:t/>
            </a:r>
            <a:br>
              <a:rPr lang="ru-RU" sz="1600" dirty="0" smtClean="0"/>
            </a:br>
            <a:r>
              <a:rPr lang="ru-RU" sz="1600" dirty="0" smtClean="0"/>
              <a:t/>
            </a:r>
            <a:br>
              <a:rPr lang="ru-RU" sz="1600" dirty="0" smtClean="0"/>
            </a:br>
            <a:r>
              <a:rPr lang="ru-RU" sz="1600" dirty="0"/>
              <a:t>8 декабря 2000 года Государственная Дума приняла Федеральный конституционный закон «о Государственном гербе Российской Федерации». Который был одобрен Советом Федерации и подписан Президентом Российской Федерации Владимиром Путиным 20 декабря 2000 года.</a:t>
            </a:r>
            <a:r>
              <a:rPr lang="ru-RU" sz="1600" dirty="0" smtClean="0"/>
              <a:t/>
            </a:r>
            <a:br>
              <a:rPr lang="ru-RU" sz="1600" dirty="0" smtClean="0"/>
            </a:br>
            <a:r>
              <a:rPr lang="ru-RU" sz="1600" dirty="0" smtClean="0"/>
              <a:t/>
            </a:r>
            <a:br>
              <a:rPr lang="ru-RU" sz="1600" dirty="0" smtClean="0"/>
            </a:br>
            <a:r>
              <a:rPr lang="ru-RU" sz="1600" dirty="0"/>
              <a:t>Золотой двуглавый орел на красном поле сохраняет историческую преемственность в цветовой гамме гербов конца </a:t>
            </a:r>
            <a:r>
              <a:rPr lang="en-US" sz="1600" dirty="0"/>
              <a:t>XV — XVII </a:t>
            </a:r>
            <a:r>
              <a:rPr lang="ru-RU" sz="1600" dirty="0"/>
              <a:t>века. Рисунок орла восходит к изображениям на памятниках эпохи Петра Великого. </a:t>
            </a:r>
            <a:r>
              <a:rPr lang="ru-RU" sz="1600" dirty="0" smtClean="0"/>
              <a:t/>
            </a:r>
            <a:br>
              <a:rPr lang="ru-RU" sz="1600" dirty="0" smtClean="0"/>
            </a:br>
            <a:r>
              <a:rPr lang="ru-RU" sz="1600" dirty="0" smtClean="0"/>
              <a:t/>
            </a:r>
            <a:br>
              <a:rPr lang="ru-RU" sz="1600" dirty="0" smtClean="0"/>
            </a:br>
            <a:r>
              <a:rPr lang="ru-RU" sz="1600" dirty="0"/>
              <a:t>Восстановление двуглавого орла как Государственного герба России олицетворяет неразрывность и преемственность отечественной истории. Сегодняшний герб России — это новый герб, но его составные части глубоко традиционны; он и отражает разные этапы отечественной истории, и продолжает их в преддверье третьего тысячелетия.</a:t>
            </a:r>
            <a:r>
              <a:rPr lang="ru-RU" sz="1600" dirty="0" smtClean="0"/>
              <a:t/>
            </a:r>
            <a:br>
              <a:rPr lang="ru-RU" sz="1600" dirty="0" smtClean="0"/>
            </a:br>
            <a:r>
              <a:rPr lang="ru-RU" sz="1600" dirty="0" smtClean="0"/>
              <a:t/>
            </a:r>
            <a:br>
              <a:rPr lang="ru-RU" sz="1600" dirty="0" smtClean="0"/>
            </a:br>
            <a:r>
              <a:rPr lang="ru-RU" sz="1600" i="1" dirty="0"/>
              <a:t>Материал подготовлен на основе информации открытых источников</a:t>
            </a:r>
            <a:endParaRPr lang="ru-RU" sz="1600" dirty="0"/>
          </a:p>
        </p:txBody>
      </p:sp>
    </p:spTree>
  </p:cSld>
  <p:clrMapOvr>
    <a:masterClrMapping/>
  </p:clrMapOvr>
  <p:transition>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ÐÐ¾ÑÐ¾Ð¶ÐµÐµ Ð¸Ð·Ð¾Ð±ÑÐ°Ð¶ÐµÐ½Ð¸Ðµ"/>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TotalTime>
  <Words>208</Words>
  <Application>Microsoft Office PowerPoint</Application>
  <PresentationFormat>Экран (4:3)</PresentationFormat>
  <Paragraphs>16</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Поток</vt:lpstr>
      <vt:lpstr>Герб  российской федерации </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Герб  российской федирацыи</dc:title>
  <dc:creator>Оля</dc:creator>
  <cp:lastModifiedBy>Оля</cp:lastModifiedBy>
  <cp:revision>7</cp:revision>
  <dcterms:created xsi:type="dcterms:W3CDTF">2019-05-19T17:45:14Z</dcterms:created>
  <dcterms:modified xsi:type="dcterms:W3CDTF">2019-05-19T18:39:06Z</dcterms:modified>
</cp:coreProperties>
</file>