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9" r:id="rId5"/>
    <p:sldId id="274" r:id="rId6"/>
    <p:sldId id="261" r:id="rId7"/>
    <p:sldId id="270" r:id="rId8"/>
    <p:sldId id="271" r:id="rId9"/>
    <p:sldId id="262" r:id="rId10"/>
    <p:sldId id="263" r:id="rId11"/>
    <p:sldId id="260" r:id="rId12"/>
    <p:sldId id="27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ad34f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3109" y="3842996"/>
            <a:ext cx="3670891" cy="3015004"/>
          </a:xfrm>
          <a:prstGeom prst="rect">
            <a:avLst/>
          </a:prstGeom>
        </p:spPr>
      </p:pic>
      <p:pic>
        <p:nvPicPr>
          <p:cNvPr id="3" name="Рисунок 2" descr="5948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9081"/>
            <a:ext cx="5538236" cy="2708920"/>
          </a:xfrm>
          <a:prstGeom prst="rect">
            <a:avLst/>
          </a:prstGeom>
        </p:spPr>
      </p:pic>
      <p:pic>
        <p:nvPicPr>
          <p:cNvPr id="4" name="Рисунок 3" descr="91fcf15ef2d407bb459caa47c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39422" cy="2780928"/>
          </a:xfrm>
          <a:prstGeom prst="rect">
            <a:avLst/>
          </a:prstGeom>
        </p:spPr>
      </p:pic>
      <p:pic>
        <p:nvPicPr>
          <p:cNvPr id="5" name="Рисунок 4" descr="152b7-1382702535-6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67336" y="260648"/>
            <a:ext cx="5976664" cy="2277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2780928"/>
            <a:ext cx="81195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оспитанность </a:t>
            </a:r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обучающихся</a:t>
            </a:r>
            <a:endParaRPr lang="ru-RU" sz="6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6942" y="332656"/>
            <a:ext cx="393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548680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/>
              <a:t>Обработка полученных данных, </a:t>
            </a:r>
          </a:p>
          <a:p>
            <a:pPr lvl="0" algn="ctr"/>
            <a:r>
              <a:rPr lang="ru-RU" sz="2800" b="1" dirty="0" smtClean="0"/>
              <a:t>включив их в рабочую таблицу.</a:t>
            </a:r>
            <a:endParaRPr lang="ru-RU" sz="2800" dirty="0" smtClean="0"/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628800"/>
          <a:ext cx="8136903" cy="2977401"/>
        </p:xfrm>
        <a:graphic>
          <a:graphicData uri="http://schemas.openxmlformats.org/drawingml/2006/table">
            <a:tbl>
              <a:tblPr/>
              <a:tblGrid>
                <a:gridCol w="1584176"/>
                <a:gridCol w="991217"/>
                <a:gridCol w="880991"/>
                <a:gridCol w="1080120"/>
                <a:gridCol w="1352254"/>
                <a:gridCol w="1183761"/>
                <a:gridCol w="1064384"/>
              </a:tblGrid>
              <a:tr h="1395425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Фамилия либо № анкеты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Познавательный мотив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Игровой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</a:rPr>
                        <a:t> мотив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Социальный мотив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Коммуникативный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мотив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Позиция школьника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Достижение успеха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88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1. Иванов 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35%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77%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88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2. Петров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55%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88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3. Сидоров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55%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4869160"/>
            <a:ext cx="68178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Tx/>
              <a:buChar char="-"/>
            </a:pPr>
            <a:r>
              <a:rPr lang="ru-RU" sz="3200" b="1" cap="none" spc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Сбор данных из других методик</a:t>
            </a:r>
          </a:p>
          <a:p>
            <a:pPr algn="ctr">
              <a:buFontTx/>
              <a:buChar char="-"/>
            </a:pPr>
            <a:r>
              <a:rPr lang="ru-RU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Изучение карты воспитанности</a:t>
            </a:r>
          </a:p>
          <a:p>
            <a:pPr algn="ctr">
              <a:buFontTx/>
              <a:buChar char="-"/>
            </a:pPr>
            <a:r>
              <a:rPr lang="ru-RU" sz="3200" b="1" cap="none" spc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Заполнение таблицы </a:t>
            </a:r>
            <a:endParaRPr lang="ru-RU" sz="3200" b="1" cap="none" spc="0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805616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Предлагается выделить 4 уровня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воспитанности: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Высокий уровень: </a:t>
            </a:r>
            <a:r>
              <a:rPr lang="ru-RU" sz="2400" dirty="0" smtClean="0"/>
              <a:t>личность способна к саморазвитию,</a:t>
            </a:r>
          </a:p>
          <a:p>
            <a:pPr lvl="1"/>
            <a:r>
              <a:rPr lang="ru-RU" sz="2400" dirty="0" smtClean="0"/>
              <a:t>отличается самостоятельностью в общении </a:t>
            </a:r>
          </a:p>
          <a:p>
            <a:pPr lvl="1"/>
            <a:r>
              <a:rPr lang="ru-RU" sz="2400" dirty="0" smtClean="0"/>
              <a:t>и деятельности.</a:t>
            </a:r>
            <a:endParaRPr lang="ru-RU" sz="2000" dirty="0" smtClean="0"/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Достаточный уровень: </a:t>
            </a:r>
            <a:r>
              <a:rPr lang="ru-RU" sz="2400" dirty="0" smtClean="0"/>
              <a:t>у ребенка, в основном,</a:t>
            </a:r>
          </a:p>
          <a:p>
            <a:pPr lvl="1"/>
            <a:r>
              <a:rPr lang="ru-RU" sz="2400" dirty="0" smtClean="0"/>
              <a:t> сформированы  внутренние регуляторы поведения, </a:t>
            </a:r>
          </a:p>
          <a:p>
            <a:pPr lvl="1"/>
            <a:r>
              <a:rPr lang="ru-RU" sz="2400" dirty="0" smtClean="0"/>
              <a:t>но ему нужна помощь в критических ситуациях.</a:t>
            </a:r>
            <a:endParaRPr lang="ru-RU" sz="2000" dirty="0" smtClean="0"/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Низкий уровень: </a:t>
            </a:r>
            <a:r>
              <a:rPr lang="ru-RU" sz="2400" dirty="0" smtClean="0"/>
              <a:t>личность остановилась в </a:t>
            </a:r>
          </a:p>
          <a:p>
            <a:pPr lvl="1"/>
            <a:r>
              <a:rPr lang="ru-RU" sz="2400" dirty="0" smtClean="0"/>
              <a:t>своем развитии,  без педагогической поддержки </a:t>
            </a:r>
          </a:p>
          <a:p>
            <a:pPr lvl="1"/>
            <a:r>
              <a:rPr lang="ru-RU" sz="2400" dirty="0" smtClean="0"/>
              <a:t>не способна к самосовершенствованию.</a:t>
            </a:r>
            <a:endParaRPr lang="ru-RU" sz="2000" dirty="0" smtClean="0"/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Неудовлетворительный уровень: </a:t>
            </a:r>
            <a:r>
              <a:rPr lang="ru-RU" sz="2400" dirty="0" err="1" smtClean="0"/>
              <a:t>саморазрушающаяся</a:t>
            </a:r>
            <a:r>
              <a:rPr lang="ru-RU" sz="2400" dirty="0" smtClean="0"/>
              <a:t> </a:t>
            </a:r>
          </a:p>
          <a:p>
            <a:pPr lvl="1"/>
            <a:r>
              <a:rPr lang="ru-RU" sz="2400" dirty="0" smtClean="0"/>
              <a:t>личность, склонная к асоциальному поведению.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496945" cy="2736304"/>
        </p:xfrm>
        <a:graphic>
          <a:graphicData uri="http://schemas.openxmlformats.org/drawingml/2006/table">
            <a:tbl>
              <a:tblPr/>
              <a:tblGrid>
                <a:gridCol w="366146"/>
                <a:gridCol w="530635"/>
                <a:gridCol w="608925"/>
                <a:gridCol w="688797"/>
                <a:gridCol w="609716"/>
                <a:gridCol w="853286"/>
                <a:gridCol w="732293"/>
                <a:gridCol w="731500"/>
                <a:gridCol w="732293"/>
                <a:gridCol w="609716"/>
                <a:gridCol w="619996"/>
                <a:gridCol w="683261"/>
                <a:gridCol w="730381"/>
              </a:tblGrid>
              <a:tr h="2189435"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Фамилия, имя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Ответственность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Бережливость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Дисциплинированность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Ответственное</a:t>
                      </a: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отношение к учению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Отношение к труду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Коллективизм и товарищество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Доброта и </a:t>
                      </a: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отзывчивость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Честность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Простота и скромность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Культурный уровень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Уровень воспитанности</a:t>
                      </a: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69"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32656"/>
            <a:ext cx="692612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1600" b="1" i="0" u="none" strike="noStrike" cap="none" spc="0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Сводный лист данных изучения уровня воспитанности учащихся</a:t>
            </a:r>
            <a:endParaRPr lang="ru-RU" sz="16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429000"/>
            <a:ext cx="76258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Ярко проявляется </a:t>
            </a:r>
            <a:r>
              <a:rPr lang="ru-RU" b="1" dirty="0" smtClean="0"/>
              <a:t>(5 баллов);</a:t>
            </a:r>
          </a:p>
          <a:p>
            <a:r>
              <a:rPr lang="ru-RU" dirty="0" smtClean="0"/>
              <a:t>Проявляется </a:t>
            </a:r>
            <a:r>
              <a:rPr lang="ru-RU" b="1" dirty="0" smtClean="0"/>
              <a:t>(4 балла);</a:t>
            </a:r>
          </a:p>
          <a:p>
            <a:r>
              <a:rPr lang="ru-RU" dirty="0" smtClean="0"/>
              <a:t>Слабо проявляется </a:t>
            </a:r>
            <a:r>
              <a:rPr lang="ru-RU" b="1" dirty="0" smtClean="0"/>
              <a:t>(3 балла);</a:t>
            </a:r>
          </a:p>
          <a:p>
            <a:r>
              <a:rPr lang="ru-RU" dirty="0" smtClean="0"/>
              <a:t>Не проявляется </a:t>
            </a:r>
            <a:r>
              <a:rPr lang="ru-RU" b="1" dirty="0" smtClean="0"/>
              <a:t>(2 балла).</a:t>
            </a:r>
          </a:p>
          <a:p>
            <a:r>
              <a:rPr lang="ru-RU" dirty="0" smtClean="0"/>
              <a:t>Итоговая оценка выводится как среднеарифметическое </a:t>
            </a:r>
          </a:p>
          <a:p>
            <a:r>
              <a:rPr lang="ru-RU" dirty="0" smtClean="0"/>
              <a:t>(сумма баллов делится на 11).</a:t>
            </a:r>
            <a:endParaRPr lang="ru-RU" b="1" dirty="0" smtClean="0"/>
          </a:p>
          <a:p>
            <a:r>
              <a:rPr lang="ru-RU" dirty="0" smtClean="0"/>
              <a:t>5 – 4,5 балла </a:t>
            </a:r>
            <a:r>
              <a:rPr lang="ru-RU" b="1" dirty="0" smtClean="0"/>
              <a:t>– высокий уровень воспитанности</a:t>
            </a:r>
          </a:p>
          <a:p>
            <a:r>
              <a:rPr lang="ru-RU" dirty="0" smtClean="0"/>
              <a:t>4,4 – 3,9 балла </a:t>
            </a:r>
            <a:r>
              <a:rPr lang="ru-RU" b="1" dirty="0" smtClean="0"/>
              <a:t>– хороший уровень</a:t>
            </a:r>
          </a:p>
          <a:p>
            <a:r>
              <a:rPr lang="ru-RU" dirty="0" smtClean="0"/>
              <a:t>3,8 – 2,9  балла </a:t>
            </a:r>
            <a:r>
              <a:rPr lang="ru-RU" b="1" dirty="0" smtClean="0"/>
              <a:t>– средний уровень</a:t>
            </a:r>
          </a:p>
          <a:p>
            <a:r>
              <a:rPr lang="ru-RU" dirty="0" smtClean="0"/>
              <a:t>2,8 – 2 балла – </a:t>
            </a:r>
            <a:r>
              <a:rPr lang="ru-RU" b="1" dirty="0" smtClean="0"/>
              <a:t>низкий уровень</a:t>
            </a:r>
          </a:p>
          <a:p>
            <a:r>
              <a:rPr lang="ru-RU" b="1" dirty="0" smtClean="0"/>
              <a:t>Сделать вывод об уровне воспитанности классного коллектива и </a:t>
            </a:r>
          </a:p>
          <a:p>
            <a:r>
              <a:rPr lang="ru-RU" b="1" dirty="0" smtClean="0"/>
              <a:t>отдельных учащихся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428" y="332656"/>
            <a:ext cx="7957628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Анализ:</a:t>
            </a:r>
          </a:p>
          <a:p>
            <a:pPr algn="ctr"/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Tx/>
              <a:buChar char="-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каком уровне воспитанности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находится :</a:t>
            </a:r>
          </a:p>
          <a:p>
            <a:pPr algn="ctr">
              <a:buFontTx/>
              <a:buChar char="-"/>
            </a:pPr>
            <a:r>
              <a:rPr lang="ru-RU" sz="36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Обучающийся</a:t>
            </a:r>
          </a:p>
          <a:p>
            <a:pPr algn="ctr">
              <a:buFontTx/>
              <a:buChar char="-"/>
            </a:pPr>
            <a:r>
              <a:rPr lang="ru-RU" sz="36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Класс </a:t>
            </a:r>
          </a:p>
          <a:p>
            <a:pPr algn="ctr">
              <a:buFontTx/>
              <a:buChar char="-"/>
            </a:pPr>
            <a:r>
              <a:rPr lang="ru-RU" sz="36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Школа</a:t>
            </a:r>
            <a:endParaRPr lang="ru-RU" sz="36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Tx/>
              <a:buChar char="-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является высшей ценностью?</a:t>
            </a:r>
          </a:p>
          <a:p>
            <a:pPr algn="ctr">
              <a:buFontTx/>
              <a:buChar char="-"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Проблемные зоны</a:t>
            </a: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88224" y="2852936"/>
            <a:ext cx="175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 %)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640871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 </a:t>
            </a:r>
          </a:p>
          <a:p>
            <a:pPr algn="ctr"/>
            <a:endParaRPr lang="ru-RU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Воспитанности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933056"/>
            <a:ext cx="4004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Зачем?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09138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Воспитанность позволяет:</a:t>
            </a:r>
          </a:p>
          <a:p>
            <a:endParaRPr lang="ru-RU" b="1" dirty="0" smtClean="0"/>
          </a:p>
          <a:p>
            <a:pPr lvl="0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Конкретизировать цели воспитательной работы;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Дифференцированно подойти к обучающимся с разным</a:t>
            </a:r>
          </a:p>
          <a:p>
            <a:pPr lvl="0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уровнем воспитанности;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индивидуальный подход к личности </a:t>
            </a:r>
          </a:p>
          <a:p>
            <a:pPr lvl="0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каждого обучающегося;</a:t>
            </a:r>
          </a:p>
          <a:p>
            <a:pPr lvl="0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Обосновать выбор содержания и методов воспитания;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Соотнести промежуточный с первоначально </a:t>
            </a:r>
          </a:p>
          <a:p>
            <a:pPr lvl="0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зафиксированным результатом;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Видеть близкие и более отдаленные результаты</a:t>
            </a:r>
          </a:p>
          <a:p>
            <a:pPr lvl="0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воспитательной системы.</a:t>
            </a:r>
            <a:r>
              <a:rPr lang="ru-RU" sz="2400" dirty="0" smtClean="0"/>
              <a:t>	</a:t>
            </a:r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15816" y="5517232"/>
            <a:ext cx="57606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5292080" y="5517232"/>
            <a:ext cx="57606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267744" y="5805264"/>
            <a:ext cx="39945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Социализация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25" y="260648"/>
            <a:ext cx="8990025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Содержание деятельности (алгоритм)</a:t>
            </a:r>
          </a:p>
          <a:p>
            <a:endParaRPr lang="ru-RU" sz="2800" b="1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 Определение цели и задач изучения;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Рассмотрение показателей для определения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результатов  процесса  воспитания обучающихся;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Выбор методик изучения;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Подготовка диагностического инструментария;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 Исследование испытуемых;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Обработка и интерпретация результатов исследования;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 Анализ, оценка и обсуждение результатов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4248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987824" y="2564904"/>
            <a:ext cx="100811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365104"/>
            <a:ext cx="50561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Направления 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еятельности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16832"/>
            <a:ext cx="907300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-Отношение к </a:t>
            </a:r>
            <a:r>
              <a:rPr lang="ru-RU" sz="3600" b="1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обществу</a:t>
            </a:r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;  </a:t>
            </a:r>
          </a:p>
          <a:p>
            <a:pPr lvl="0"/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-Отношение к </a:t>
            </a:r>
            <a:r>
              <a:rPr lang="ru-RU" sz="3600" b="1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труду</a:t>
            </a:r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</a:p>
          <a:p>
            <a:pPr lvl="0"/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-Отношение к </a:t>
            </a:r>
            <a:r>
              <a:rPr lang="ru-RU" sz="3600" b="1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людям</a:t>
            </a:r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  <a:p>
            <a:pPr lvl="0"/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-Отношение к </a:t>
            </a:r>
            <a:r>
              <a:rPr lang="ru-RU" sz="3600" b="1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себе</a:t>
            </a:r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  <a:p>
            <a:pPr lvl="0"/>
            <a:r>
              <a:rPr lang="ru-RU" sz="3600" b="1" cap="none" spc="0" dirty="0" smtClean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-Отношение к культуре;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88640"/>
            <a:ext cx="38443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воспитанность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личности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5046208"/>
          <a:ext cx="6666321" cy="30861000"/>
        </p:xfrm>
        <a:graphic>
          <a:graphicData uri="http://schemas.openxmlformats.org/drawingml/2006/table">
            <a:tbl>
              <a:tblPr/>
              <a:tblGrid>
                <a:gridCol w="1274366"/>
                <a:gridCol w="1274366"/>
                <a:gridCol w="1274366"/>
                <a:gridCol w="1073378"/>
                <a:gridCol w="1073378"/>
                <a:gridCol w="696467"/>
              </a:tblGrid>
              <a:tr h="103845">
                <a:tc rowSpan="2"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Отношение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Показатели воспитанности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Признаки проявления воспитанности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Ярко проявляются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Проявляются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Слабо проявляются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6235"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Не проявляются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973">
                <a:tc rowSpan="2"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                                 К обществу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Долг и ответственность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Выполняет общественные поручения охотно и с желанием, ответственно,  требует такого же отношения от других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Выполняет общественные поручения охотно, ответственно, но не требует этого от других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Неохотно выполняет поручения, только при условии контроля со стороны учителей и товарищей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Уклоняется от общественных поручений, безответственен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Бережливость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Бережет школьное имущество, призывает к этому и других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Сам бережлив, но не интересуется, бережливы ли его товарищи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Проявляет бережливость, если чувствует контроль со стороны учителей, старших товарищей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Небережлив, наносит ущерб школьному имуществу и восстанавливает его лишь после настоятельных требований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331">
                <a:tc>
                  <a:txBody>
                    <a:bodyPr/>
                    <a:lstStyle/>
                    <a:p>
                      <a:pPr marL="71755" marR="71755"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 труду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Дисциплинированность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Примерно ведет себя, соблюдает правила поведения в школе, на улице, дома, требует этих качеств от других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Хорошо ведет себя независимо от наличия или отсутствия контроля, но не требует хорошего поведения от других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Соблюдает правила поведения при условии требовательности и контроля со стороны взрослых товарищей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 при наличии требований со стороны педагогов и товарищей нарушает дисциплину, слабо реагирует на внешние воздействия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Диагностическая программа изучения уровня воспитанности М.И.Шиловой.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76672"/>
          <a:ext cx="8352927" cy="8110740"/>
        </p:xfrm>
        <a:graphic>
          <a:graphicData uri="http://schemas.openxmlformats.org/drawingml/2006/table">
            <a:tbl>
              <a:tblPr/>
              <a:tblGrid>
                <a:gridCol w="864095"/>
                <a:gridCol w="1224136"/>
                <a:gridCol w="1584176"/>
                <a:gridCol w="1584176"/>
                <a:gridCol w="1728192"/>
                <a:gridCol w="1368152"/>
              </a:tblGrid>
              <a:tr h="159506">
                <a:tc rowSpan="2"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Отношение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Показатели воспитанности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Признаки проявления воспитанности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Ярко проявляются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Проявляются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Слабо проявляются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6235"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Не проявляются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909">
                <a:tc rowSpan="2">
                  <a:txBody>
                    <a:bodyPr/>
                    <a:lstStyle/>
                    <a:p>
                      <a:pPr marL="71755" marR="71755" indent="356235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 труду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отношение к учению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Учится в полусилу, проявляет интерес к знаниям, трудолюбив и прилежен, добивается хороших результатов в учении, сам охотно помогает товарищам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Учится в полусилу, проявляет интерес к знаниям, хорошо учится сам, но товарищам помогает лишь тогда, когда поручают или просят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Учатся не в полную силу, сам не проявляет интереса к учению, требует постоянного контроля, безразличен к учебе товарищей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Несмотря на контроль, не проявляет интереса к учению и прилежанию, учится плохо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558">
                <a:tc>
                  <a:txBody>
                    <a:bodyPr/>
                    <a:lstStyle/>
                    <a:p>
                      <a:pPr marL="71755" marR="71755" indent="3562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5511" marR="3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Диагностическая программа изучения уровня воспитанности М.И.Шиловой.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2657"/>
          <a:ext cx="8424936" cy="595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1219451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Что отслеживаем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Через что отслеживаем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Ответственный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</a:tr>
              <a:tr h="838372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Учится в полусилу,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Учебная</a:t>
                      </a:r>
                      <a:r>
                        <a:rPr lang="ru-RU" baseline="0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Контрольные работы, срезы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</a:t>
                      </a:r>
                      <a:endParaRPr lang="ru-RU" dirty="0"/>
                    </a:p>
                  </a:txBody>
                  <a:tcPr/>
                </a:tc>
              </a:tr>
              <a:tr h="1407931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Интерес к занятиям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мотивации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219451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Трудолюбив, прилежен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Потребность труда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Наблюдение,</a:t>
                      </a:r>
                      <a:r>
                        <a:rPr lang="ru-RU" baseline="0" dirty="0" smtClean="0"/>
                        <a:t> поручение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</a:t>
                      </a:r>
                      <a:endParaRPr lang="ru-RU" dirty="0"/>
                    </a:p>
                  </a:txBody>
                  <a:tcPr/>
                </a:tc>
              </a:tr>
              <a:tr h="1219451"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Помогает в</a:t>
                      </a:r>
                      <a:r>
                        <a:rPr lang="ru-RU" baseline="0" dirty="0" smtClean="0"/>
                        <a:t> обучении другим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Товарищество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Опрос, наблюдение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Педагог,</a:t>
                      </a:r>
                    </a:p>
                    <a:p>
                      <a:r>
                        <a:rPr lang="ru-RU" dirty="0" smtClean="0"/>
                        <a:t>Психолог,</a:t>
                      </a:r>
                    </a:p>
                    <a:p>
                      <a:r>
                        <a:rPr lang="ru-RU" dirty="0" smtClean="0"/>
                        <a:t>Воспитатель.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64283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Примерная методика изучения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классного коллектива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693010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отдельных показателей</a:t>
            </a:r>
          </a:p>
          <a:p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уровня  воспитанности обучающихся.</a:t>
            </a:r>
          </a:p>
          <a:p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(Диагностика)</a:t>
            </a:r>
            <a:endParaRPr lang="ru-RU" sz="28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140968"/>
            <a:ext cx="62646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Недописанный тезис</a:t>
            </a:r>
          </a:p>
          <a:p>
            <a:r>
              <a:rPr lang="ru-RU" sz="2400" dirty="0" smtClean="0"/>
              <a:t>- Тест «Школьная мотивация»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Тест « Учебные интересы» 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анкета « Мой класс»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и </a:t>
            </a:r>
            <a:r>
              <a:rPr lang="ru-RU" sz="2400" dirty="0" smtClean="0"/>
              <a:t>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1132</TotalTime>
  <Words>827</Words>
  <Application>Microsoft Office PowerPoint</Application>
  <PresentationFormat>Экран (4:3)</PresentationFormat>
  <Paragraphs>200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2016-02-09T09:42:59Z</dcterms:created>
  <dcterms:modified xsi:type="dcterms:W3CDTF">2016-02-11T05:39:17Z</dcterms:modified>
</cp:coreProperties>
</file>