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690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50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480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21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986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473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57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96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45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25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38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8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4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5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8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7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3B1BF8-6039-43A8-9D66-6E345759EEAA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F13B12-535E-4F91-A585-0522D82E67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932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Горы и равнины сахалинской области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880764" y="5985164"/>
            <a:ext cx="331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Каминская И. В. МАОУ НОШ 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79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40" t="11157" r="4969" b="-769"/>
          <a:stretch/>
        </p:blipFill>
        <p:spPr>
          <a:xfrm>
            <a:off x="6096000" y="365125"/>
            <a:ext cx="5430981" cy="6454055"/>
          </a:xfrm>
        </p:spPr>
      </p:pic>
      <p:sp>
        <p:nvSpPr>
          <p:cNvPr id="5" name="Прямоугольник 4"/>
          <p:cNvSpPr/>
          <p:nvPr/>
        </p:nvSpPr>
        <p:spPr>
          <a:xfrm>
            <a:off x="223550" y="595745"/>
            <a:ext cx="55279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white"/>
                </a:solidFill>
                <a:latin typeface="Georgia" pitchFamily="18" charset="0"/>
              </a:rPr>
              <a:t>По характеру рельефа Сахалин делится на две части: южную горную, включающую Западно-Сахалинские и Восточно-Сахалинские горы и северную, представляющую собой пологую равнину с небольшими высотами. Речная сеть разбила горные массивы на отдельные звенья, хребты и даже на обособленно стоящие вершины.</a:t>
            </a:r>
            <a:endParaRPr lang="ru-RU" sz="2800" dirty="0">
              <a:solidFill>
                <a:prstClr val="white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8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5319" y="160866"/>
            <a:ext cx="7145845" cy="6544733"/>
          </a:xfrm>
        </p:spPr>
        <p:txBody>
          <a:bodyPr>
            <a:noAutofit/>
          </a:bodyPr>
          <a:lstStyle/>
          <a:p>
            <a:pPr lvl="0" defTabSz="914400">
              <a:spcBef>
                <a:spcPts val="0"/>
              </a:spcBef>
            </a:pPr>
            <a:r>
              <a:rPr lang="ru-RU" sz="2800" cap="none" dirty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это группа, параллельно пролегающих вдоль западного побережья горных цепей и хребтов. Они вытянулись от южной оконечности острова до широты посёлка </a:t>
            </a:r>
            <a:r>
              <a:rPr lang="ru-RU" sz="2800" cap="none" dirty="0" err="1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Хоэ</a:t>
            </a:r>
            <a:r>
              <a:rPr lang="ru-RU" sz="2800" cap="none" dirty="0" smtClean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.</a:t>
            </a:r>
            <a:r>
              <a:rPr lang="ru-RU" sz="2800" cap="none" dirty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 Наивысшая точка Западно-Сахалинских гор расположена в центральной части Камышового хребта. В этом месте сосредоточены самые высокие горы, в том числе гора Возвращения с максимальной высотой (1325 м.). Наивысшей точкой Приморской горной цепи, включающей Лесогорский и </a:t>
            </a:r>
            <a:r>
              <a:rPr lang="ru-RU" sz="2800" cap="none" dirty="0" err="1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Углегорский</a:t>
            </a:r>
            <a:r>
              <a:rPr lang="ru-RU" sz="2800" cap="none" dirty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 хребты, а также горы </a:t>
            </a:r>
            <a:r>
              <a:rPr lang="ru-RU" sz="2800" cap="none" dirty="0" err="1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Ламанон</a:t>
            </a:r>
            <a:r>
              <a:rPr lang="ru-RU" sz="2800" cap="none" dirty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, является гора </a:t>
            </a:r>
            <a:r>
              <a:rPr lang="ru-RU" sz="2800" cap="none" dirty="0" err="1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Ичара</a:t>
            </a:r>
            <a:r>
              <a:rPr lang="ru-RU" sz="2800" cap="none" dirty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 (1022 м.). </a:t>
            </a:r>
            <a:br>
              <a:rPr lang="ru-RU" sz="2800" cap="none" dirty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http://shamora.info/up2/catalog_item/cache/medium/874.132368001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2142067"/>
            <a:ext cx="4935319" cy="4017818"/>
          </a:xfrm>
          <a:prstGeom prst="rect">
            <a:avLst/>
          </a:prstGeom>
          <a:noFill/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457200" y="152400"/>
            <a:ext cx="3934691" cy="162098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cap="none" spc="-100" normalizeH="0" baseline="0" noProof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  <a:ea typeface="+mj-ea"/>
                <a:cs typeface="+mj-cs"/>
              </a:rPr>
              <a:t>Западно-Сахалинские горы</a:t>
            </a:r>
            <a:r>
              <a:rPr kumimoji="0" lang="ru-RU" sz="4200" b="0" i="0" u="none" strike="noStrike" kern="1200" cap="none" spc="-100" normalizeH="0" baseline="0" noProof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  <a:ea typeface="+mj-ea"/>
                <a:cs typeface="+mj-cs"/>
              </a:rPr>
              <a:t> </a:t>
            </a:r>
            <a:endParaRPr kumimoji="0" lang="ru-RU" sz="4200" b="0" i="0" u="none" strike="noStrike" kern="1200" cap="none" spc="-100" normalizeH="0" baseline="0" noProof="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Constant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96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0582" y="20781"/>
            <a:ext cx="3141807" cy="145626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1709" y="1219201"/>
            <a:ext cx="6206835" cy="520930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prstClr val="white"/>
                </a:solidFill>
                <a:latin typeface="Constantia"/>
              </a:rPr>
              <a:t>на севере представлены Лопатинским горным узлом, два отрога которого известны под названием </a:t>
            </a:r>
            <a:r>
              <a:rPr lang="ru-RU" sz="2800" b="1" dirty="0" err="1">
                <a:solidFill>
                  <a:prstClr val="white"/>
                </a:solidFill>
                <a:latin typeface="Constantia"/>
              </a:rPr>
              <a:t>Набильский</a:t>
            </a:r>
            <a:r>
              <a:rPr lang="ru-RU" sz="2800" b="1" dirty="0">
                <a:solidFill>
                  <a:prstClr val="white"/>
                </a:solidFill>
                <a:latin typeface="Constantia"/>
              </a:rPr>
              <a:t> хребет</a:t>
            </a:r>
            <a:r>
              <a:rPr lang="ru-RU" sz="2800" dirty="0">
                <a:solidFill>
                  <a:prstClr val="white"/>
                </a:solidFill>
                <a:latin typeface="Constantia"/>
              </a:rPr>
              <a:t>. В южной его части находятся самые высокие вершины Сахалина: </a:t>
            </a:r>
            <a:r>
              <a:rPr lang="ru-RU" sz="2800" b="1" dirty="0">
                <a:solidFill>
                  <a:prstClr val="white"/>
                </a:solidFill>
                <a:latin typeface="Constantia"/>
              </a:rPr>
              <a:t>гора Лопатина (1609 м.) и гора </a:t>
            </a:r>
            <a:r>
              <a:rPr lang="ru-RU" sz="2800" b="1" dirty="0" err="1">
                <a:solidFill>
                  <a:prstClr val="white"/>
                </a:solidFill>
                <a:latin typeface="Constantia"/>
              </a:rPr>
              <a:t>Невельского</a:t>
            </a:r>
            <a:r>
              <a:rPr lang="ru-RU" sz="2800" b="1" dirty="0">
                <a:solidFill>
                  <a:prstClr val="white"/>
                </a:solidFill>
                <a:latin typeface="Constantia"/>
              </a:rPr>
              <a:t> (1397 м</a:t>
            </a:r>
            <a:r>
              <a:rPr lang="ru-RU" sz="2800" b="1" dirty="0" smtClean="0">
                <a:solidFill>
                  <a:prstClr val="white"/>
                </a:solidFill>
                <a:latin typeface="Constantia"/>
              </a:rPr>
              <a:t>.).</a:t>
            </a:r>
            <a:r>
              <a:rPr lang="ru-RU" sz="2800" dirty="0">
                <a:solidFill>
                  <a:prstClr val="white"/>
                </a:solidFill>
                <a:latin typeface="Constantia"/>
              </a:rPr>
              <a:t> , а на востоке Тонино-</a:t>
            </a:r>
            <a:r>
              <a:rPr lang="ru-RU" sz="2800" dirty="0" err="1">
                <a:solidFill>
                  <a:prstClr val="white"/>
                </a:solidFill>
                <a:latin typeface="Constantia"/>
              </a:rPr>
              <a:t>Анивским</a:t>
            </a:r>
            <a:r>
              <a:rPr lang="ru-RU" sz="2800" dirty="0">
                <a:solidFill>
                  <a:prstClr val="white"/>
                </a:solidFill>
                <a:latin typeface="Constantia"/>
              </a:rPr>
              <a:t> и </a:t>
            </a:r>
            <a:r>
              <a:rPr lang="ru-RU" sz="2800" dirty="0" err="1">
                <a:solidFill>
                  <a:prstClr val="white"/>
                </a:solidFill>
                <a:latin typeface="Constantia"/>
              </a:rPr>
              <a:t>Сусунайским</a:t>
            </a:r>
            <a:r>
              <a:rPr lang="ru-RU" sz="2800" dirty="0">
                <a:solidFill>
                  <a:prstClr val="white"/>
                </a:solidFill>
                <a:latin typeface="Constantia"/>
              </a:rPr>
              <a:t> хребтом, вершины которого – </a:t>
            </a:r>
            <a:r>
              <a:rPr lang="ru-RU" sz="2800" b="1" dirty="0">
                <a:solidFill>
                  <a:prstClr val="white"/>
                </a:solidFill>
                <a:latin typeface="Constantia"/>
              </a:rPr>
              <a:t>пик Чехова (1045 м)</a:t>
            </a:r>
            <a:endParaRPr lang="ru-RU" sz="2800" dirty="0"/>
          </a:p>
        </p:txBody>
      </p:sp>
      <p:pic>
        <p:nvPicPr>
          <p:cNvPr id="4" name="Picture 2" descr="http://shamora.info/up2/catalog_item/cache/medium/875.132368330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26176" y="2155921"/>
            <a:ext cx="5101442" cy="3833371"/>
          </a:xfrm>
          <a:prstGeom prst="rect">
            <a:avLst/>
          </a:prstGeom>
          <a:noFill/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457200" y="152400"/>
            <a:ext cx="3934691" cy="167101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cap="none" spc="-100" normalizeH="0" baseline="0" noProof="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  <a:ea typeface="+mj-ea"/>
                <a:cs typeface="+mj-cs"/>
              </a:rPr>
              <a:t>Восточно-Сахалинские горы</a:t>
            </a:r>
            <a:endParaRPr kumimoji="0" lang="ru-RU" sz="4200" b="0" i="0" u="none" strike="noStrike" kern="1200" cap="none" spc="-100" normalizeH="0" baseline="0" noProof="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Constant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03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4853" y="2510366"/>
            <a:ext cx="10131425" cy="14562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57200" y="152399"/>
            <a:ext cx="4890656" cy="1454727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-100" normalizeH="0" baseline="0" noProof="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  <a:ea typeface="+mj-ea"/>
                <a:cs typeface="+mj-cs"/>
              </a:rPr>
              <a:t>Низменности Сахалина</a:t>
            </a:r>
            <a:endParaRPr kumimoji="0" lang="ru-RU" sz="4400" b="1" i="0" u="none" strike="noStrike" kern="1200" cap="none" spc="-100" normalizeH="0" baseline="0" noProof="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Constantia"/>
              <a:ea typeface="+mj-ea"/>
              <a:cs typeface="+mj-cs"/>
            </a:endParaRPr>
          </a:p>
        </p:txBody>
      </p:sp>
      <p:pic>
        <p:nvPicPr>
          <p:cNvPr id="5" name="Picture 2" descr="http://shamora.info/up2/catalog_item/cache/medium/796.132274589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4355" y="1607126"/>
            <a:ext cx="4536504" cy="34088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21226" y="522448"/>
            <a:ext cx="66474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ru-RU" sz="2800" dirty="0">
                <a:solidFill>
                  <a:prstClr val="white"/>
                </a:solidFill>
                <a:latin typeface="Constantia"/>
              </a:rPr>
              <a:t>Низменности на Сахалине делятся на два вида - прибрежные и внутренние. Первые в виде обширных морских террас тянутся вдоль западного и восточного побережья острова в районе, охватываемом </a:t>
            </a:r>
            <a:r>
              <a:rPr lang="ru-RU" sz="2800" b="1" dirty="0">
                <a:solidFill>
                  <a:prstClr val="white"/>
                </a:solidFill>
                <a:latin typeface="Constantia"/>
              </a:rPr>
              <a:t>Северо-Сахалинской равниной</a:t>
            </a:r>
            <a:r>
              <a:rPr lang="ru-RU" sz="2800" dirty="0">
                <a:solidFill>
                  <a:prstClr val="white"/>
                </a:solidFill>
                <a:latin typeface="Constantia"/>
              </a:rPr>
              <a:t>. Для прибрежной низменности восточного побережья севера характерно наличие узкой полосы намывных кос и дюн.</a:t>
            </a:r>
          </a:p>
        </p:txBody>
      </p:sp>
    </p:spTree>
    <p:extLst>
      <p:ext uri="{BB962C8B-B14F-4D97-AF65-F5344CB8AC3E}">
        <p14:creationId xmlns:p14="http://schemas.microsoft.com/office/powerpoint/2010/main" val="33505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http://shamora.info/up2/catalog_item/cache/medium/872.132368333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29244"/>
            <a:ext cx="5064125" cy="329891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985756" y="281999"/>
            <a:ext cx="6096000" cy="6663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defTabSz="91440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ru-RU" sz="2800" dirty="0">
                <a:solidFill>
                  <a:prstClr val="white"/>
                </a:solidFill>
                <a:latin typeface="Constantia"/>
              </a:rPr>
              <a:t>Сильно заболоченная </a:t>
            </a:r>
            <a:r>
              <a:rPr lang="ru-RU" sz="2800" b="1" dirty="0" err="1">
                <a:solidFill>
                  <a:prstClr val="white"/>
                </a:solidFill>
                <a:latin typeface="Constantia"/>
              </a:rPr>
              <a:t>Тымь-Поронайская</a:t>
            </a:r>
            <a:r>
              <a:rPr lang="ru-RU" sz="2800" b="1" dirty="0">
                <a:solidFill>
                  <a:prstClr val="white"/>
                </a:solidFill>
                <a:latin typeface="Constantia"/>
              </a:rPr>
              <a:t> низменность</a:t>
            </a:r>
            <a:r>
              <a:rPr lang="ru-RU" sz="2800" dirty="0">
                <a:solidFill>
                  <a:prstClr val="white"/>
                </a:solidFill>
                <a:latin typeface="Constantia"/>
              </a:rPr>
              <a:t> находится в средней части острова. Наиболее узкая её часть расположена на широте горы Лопатина и имеет пятикилометровую ширину. На юге низменность резко расширяется, так на побережье залива Терпения ее ширина составляет 90 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км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.</a:t>
            </a:r>
          </a:p>
          <a:p>
            <a:pPr lvl="0" defTabSz="914400">
              <a:defRPr/>
            </a:pPr>
            <a:r>
              <a:rPr lang="ru-RU" sz="2600" b="1" kern="0" dirty="0">
                <a:solidFill>
                  <a:prstClr val="white"/>
                </a:solidFill>
                <a:latin typeface="Constantia"/>
              </a:rPr>
              <a:t>Сусунайская низменность</a:t>
            </a:r>
            <a:r>
              <a:rPr lang="ru-RU" sz="2600" kern="0" dirty="0">
                <a:solidFill>
                  <a:prstClr val="white"/>
                </a:solidFill>
                <a:latin typeface="Constantia"/>
              </a:rPr>
              <a:t> занимает южную часть острова и тянется от зал. Анива до устья реки Найба.</a:t>
            </a:r>
            <a:endParaRPr lang="ru-RU" kern="0" dirty="0">
              <a:solidFill>
                <a:sysClr val="windowText" lastClr="000000"/>
              </a:solidFill>
            </a:endParaRPr>
          </a:p>
          <a:p>
            <a:pPr marL="274320" lvl="0" indent="-274320" defTabSz="91440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endParaRPr lang="ru-RU" sz="3200" dirty="0">
              <a:solidFill>
                <a:prstClr val="white"/>
              </a:solidFill>
              <a:latin typeface="Constantia"/>
            </a:endParaRPr>
          </a:p>
        </p:txBody>
      </p:sp>
      <p:pic>
        <p:nvPicPr>
          <p:cNvPr id="7" name="Picture 2" descr="http://shamora.info/up2/catalog_item/cache/medium/873.132368333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3352490"/>
            <a:ext cx="4788149" cy="3471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66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8254" y="2506300"/>
            <a:ext cx="6954982" cy="2421464"/>
          </a:xfrm>
        </p:spPr>
        <p:txBody>
          <a:bodyPr>
            <a:noAutofit/>
          </a:bodyPr>
          <a:lstStyle/>
          <a:p>
            <a:pPr marL="274320" lvl="0" indent="-274320" defTabSz="914400">
              <a:spcBef>
                <a:spcPts val="600"/>
              </a:spcBef>
            </a:pPr>
            <a:r>
              <a:rPr lang="ru-RU" sz="2800" b="1" cap="none" dirty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Курильские острова</a:t>
            </a:r>
            <a:r>
              <a:rPr lang="ru-RU" sz="2800" cap="none" dirty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 представляют собой два параллельно идущих подводных хребта, которые поднимаются выше уровня океана в виде островов </a:t>
            </a:r>
            <a:r>
              <a:rPr lang="ru-RU" sz="2800" b="1" cap="none" dirty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Большой и Малой Курильской гряды.</a:t>
            </a:r>
            <a:br>
              <a:rPr lang="ru-RU" sz="2800" b="1" cap="none" dirty="0">
                <a:ln>
                  <a:noFill/>
                </a:ln>
                <a:solidFill>
                  <a:prstClr val="white"/>
                </a:solidFill>
                <a:latin typeface="Constantia"/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57199" y="152400"/>
            <a:ext cx="9878291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cap="none" spc="-100" normalizeH="0" baseline="0" noProof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  <a:ea typeface="+mj-ea"/>
                <a:cs typeface="+mj-cs"/>
              </a:rPr>
              <a:t>Рельеф   Курильских   островов</a:t>
            </a:r>
            <a:endParaRPr kumimoji="0" lang="ru-RU" sz="4200" b="1" i="0" u="none" strike="noStrike" kern="1200" cap="none" spc="-100" normalizeH="0" baseline="0" noProof="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Constantia"/>
              <a:ea typeface="+mj-ea"/>
              <a:cs typeface="+mj-cs"/>
            </a:endParaRPr>
          </a:p>
        </p:txBody>
      </p:sp>
      <p:pic>
        <p:nvPicPr>
          <p:cNvPr id="5" name="Picture 2" descr="http://www.kurilstour.ru/i/map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484784"/>
            <a:ext cx="4593732" cy="446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23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50</TotalTime>
  <Words>334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Constantia</vt:lpstr>
      <vt:lpstr>Georgia</vt:lpstr>
      <vt:lpstr>Wingdings</vt:lpstr>
      <vt:lpstr>Wingdings 2</vt:lpstr>
      <vt:lpstr>Небеса</vt:lpstr>
      <vt:lpstr>Горы и равнины сахалинской области</vt:lpstr>
      <vt:lpstr>Презентация PowerPoint</vt:lpstr>
      <vt:lpstr>это группа, параллельно пролегающих вдоль западного побережья горных цепей и хребтов. Они вытянулись от южной оконечности острова до широты посёлка Хоэ. Наивысшая точка Западно-Сахалинских гор расположена в центральной части Камышового хребта. В этом месте сосредоточены самые высокие горы, в том числе гора Возвращения с максимальной высотой (1325 м.). Наивысшей точкой Приморской горной цепи, включающей Лесогорский и Углегорский хребты, а также горы Ламанон, является гора Ичара (1022 м.).  </vt:lpstr>
      <vt:lpstr>Презентация PowerPoint</vt:lpstr>
      <vt:lpstr>Презентация PowerPoint</vt:lpstr>
      <vt:lpstr>Презентация PowerPoint</vt:lpstr>
      <vt:lpstr>Курильские острова представляют собой два параллельно идущих подводных хребта, которые поднимаются выше уровня океана в виде островов Большой и Малой Курильской гряды.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6</cp:revision>
  <dcterms:created xsi:type="dcterms:W3CDTF">2022-10-05T15:03:54Z</dcterms:created>
  <dcterms:modified xsi:type="dcterms:W3CDTF">2023-02-18T18:25:54Z</dcterms:modified>
</cp:coreProperties>
</file>