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309" r:id="rId3"/>
    <p:sldId id="310" r:id="rId4"/>
    <p:sldId id="311" r:id="rId5"/>
    <p:sldId id="313" r:id="rId6"/>
    <p:sldId id="315" r:id="rId7"/>
    <p:sldId id="316" r:id="rId8"/>
    <p:sldId id="343" r:id="rId9"/>
    <p:sldId id="319" r:id="rId10"/>
    <p:sldId id="320" r:id="rId11"/>
    <p:sldId id="321" r:id="rId12"/>
    <p:sldId id="322" r:id="rId13"/>
    <p:sldId id="349" r:id="rId14"/>
    <p:sldId id="350" r:id="rId15"/>
    <p:sldId id="347" r:id="rId16"/>
    <p:sldId id="348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24" r:id="rId26"/>
    <p:sldId id="342" r:id="rId27"/>
    <p:sldId id="326" r:id="rId28"/>
    <p:sldId id="327" r:id="rId29"/>
    <p:sldId id="328" r:id="rId30"/>
    <p:sldId id="329" r:id="rId31"/>
    <p:sldId id="330" r:id="rId32"/>
    <p:sldId id="325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4" r:id="rId42"/>
    <p:sldId id="340" r:id="rId43"/>
    <p:sldId id="341" r:id="rId44"/>
    <p:sldId id="345" r:id="rId45"/>
    <p:sldId id="297" r:id="rId46"/>
    <p:sldId id="294" r:id="rId47"/>
    <p:sldId id="346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2E97E66-5D76-4886-9667-24E2ABAF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cs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9FF6DE4F-ECA3-49BB-95E1-FE2D618D8CC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F787D2FD-DA8C-4AE1-920A-45705CEE89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CB12773F-C37E-4312-A909-3768C0194A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4639D72C-5CEC-45D6-B045-23162365CD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4AEDC7BF-8330-463A-A1FB-F7FF7865B0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AD0047DA-CEFA-4D19-A6EA-E08557BC4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A2AB0420-98DE-4206-B693-2EFF8584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</p:grp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1A12D8D-8783-4ADD-8B2F-42D720313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27235DB-6B29-42B9-8980-BC751D081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8066CA27-C5E1-4833-A2B5-73A9A2D00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3B2D591F-CC2E-4C63-9931-EBBFE9FC4B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2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99A39-ED79-455B-B7D1-C8EEEF13E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D9C243-8041-4914-B2FB-67715C1D0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6D9B2F-E929-4E36-AD22-581F0BCA5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8521A-0C7C-4DF6-932A-3E01602F43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78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64350-7C9B-4773-A9C8-4ECA2C9E4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D08D36-AFB3-4FAE-9DA3-F50E69D7B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0758C2-A37C-447A-8844-96ED5691D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D6308-78E0-4B94-BE5B-5A7B0829A0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65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8BEF8D-A418-481D-A74A-D3F2EEC81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444ED-51FD-47C5-89DD-08A8498ED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87B008-5786-489B-9EA3-CB04C4FD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A3D6B-40DD-4E83-8278-7A873610D9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72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549A6F-E93C-4778-A399-2558C4412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B08D8-423E-4A8D-9B3E-AB1810C1B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4C7D34-5581-456A-B964-4271793CF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9B633-D919-493A-9AE7-8D63C05EF6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58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6BAB3-A3FD-4715-87B5-401C037B7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73CE17-0EDB-46C3-80B8-1ECC83E1D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34F32-3324-45A9-9F84-DF39C1236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2EC5F-7704-43A2-A587-1F99A49AD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85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CFBE91-AA6A-44A6-A7DB-7FAA5B427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E98706-12D9-4E79-9DC9-3FD36ADC7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460422-0FDF-4144-96D4-01A9EE627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78857-4237-4297-8D22-C2546F187A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98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8FD606-0231-407A-BE45-861C466B1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DC2120-8957-461C-9E37-1FF72F9AC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5F8EE6-E0EE-4FFB-9DF8-CA2095637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85278-8D11-481A-A7E7-23F5A705EE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75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36D3A9-7AF2-45AB-8C99-78BC830CC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2259FA-D11D-4B07-8F46-64008777E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9EA34B-9604-4352-9B28-79FA1082F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C867F-53CA-4BC6-8F75-2628BCAC5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98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3981C-0872-4268-91F7-18CDF41C1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197F1-28F6-49C9-9AD1-C111F0570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C1C11-4048-4E04-AA25-498339D54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5CFA4-6750-46FF-A817-73B86A281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13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CB649A-6C15-43EA-9B19-604F7D8E5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C7B9B-7416-46FE-A3C1-04E8ACFAC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820E3-279E-44FB-B12B-A4495996A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48A23-87ED-4F28-8D22-B80DE25E48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9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ECB15E-D197-4612-8DD6-7FCA57778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B5A2139-343F-4986-A8A0-3FE401D7A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E70822F-01D5-4912-9640-096C9AB095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66CE8ADD-CBA3-4644-B596-F598CD8FC5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EEF30154-74A4-44D1-AA21-5D59D9F04C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18CC851E-6B8F-4E7F-808F-F4ACDEB55673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FD240D9C-080E-4E78-83CA-1855BFB5C7CD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5064" name="Line 8">
              <a:extLst>
                <a:ext uri="{FF2B5EF4-FFF2-40B4-BE49-F238E27FC236}">
                  <a16:creationId xmlns:a16="http://schemas.microsoft.com/office/drawing/2014/main" id="{68C109B8-6A19-4CA3-92B6-8C48D5E23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5065" name="Rectangle 9">
              <a:extLst>
                <a:ext uri="{FF2B5EF4-FFF2-40B4-BE49-F238E27FC236}">
                  <a16:creationId xmlns:a16="http://schemas.microsoft.com/office/drawing/2014/main" id="{3B4ED822-D85B-4133-945E-C4FB008F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  <p:sp>
          <p:nvSpPr>
            <p:cNvPr id="45066" name="Rectangle 10">
              <a:extLst>
                <a:ext uri="{FF2B5EF4-FFF2-40B4-BE49-F238E27FC236}">
                  <a16:creationId xmlns:a16="http://schemas.microsoft.com/office/drawing/2014/main" id="{72714B9B-535E-4133-9788-B83D20D1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  <p:sp>
          <p:nvSpPr>
            <p:cNvPr id="45067" name="Rectangle 11">
              <a:extLst>
                <a:ext uri="{FF2B5EF4-FFF2-40B4-BE49-F238E27FC236}">
                  <a16:creationId xmlns:a16="http://schemas.microsoft.com/office/drawing/2014/main" id="{41DF7B5B-97C2-4C7F-8653-96AC3B95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  <p:sp>
          <p:nvSpPr>
            <p:cNvPr id="45068" name="Rectangle 12">
              <a:extLst>
                <a:ext uri="{FF2B5EF4-FFF2-40B4-BE49-F238E27FC236}">
                  <a16:creationId xmlns:a16="http://schemas.microsoft.com/office/drawing/2014/main" id="{0D24C4A2-7403-4238-AF5C-025B9A105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6E865E-6A7B-48D0-A9AF-743C9011A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96400" cy="6629400"/>
          </a:xfrm>
          <a:prstGeom prst="rect">
            <a:avLst/>
          </a:prstGeom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B0FC4FFC-645A-4BCE-B12B-42B2436570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7086600" cy="838200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folHlink"/>
                </a:solidFill>
              </a:rPr>
              <a:t>Духовное и нравственное развитие ребенка в игровых практиках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7D1D34C-FB95-44C4-AF03-8EC0C9E880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5029200"/>
            <a:ext cx="6629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>
                <a:solidFill>
                  <a:schemeClr val="hlink"/>
                </a:solidFill>
                <a:latin typeface="Arial" panose="020B0604020202020204" pitchFamily="34" charset="0"/>
              </a:rPr>
              <a:t>Теплова Анна Борисовна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>
                <a:solidFill>
                  <a:schemeClr val="hlink"/>
                </a:solidFill>
                <a:latin typeface="Arial" panose="020B0604020202020204" pitchFamily="34" charset="0"/>
              </a:rPr>
              <a:t>кандидат педагогических наук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>
                <a:solidFill>
                  <a:schemeClr val="hlink"/>
                </a:solidFill>
                <a:latin typeface="Arial" panose="020B0604020202020204" pitchFamily="34" charset="0"/>
              </a:rPr>
              <a:t>Институт Изучения детства, семьи и воспитания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7C63DAE8-C25A-40EF-B95F-C9616531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9E8B10A2-0237-489C-906B-154BC28F9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Православная модель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936B9BA-9A9C-4385-A67A-AA36A876D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 ребёнке от рождения есть и доброе как отражение Образа Божия, и злое как следствие повреждённости человеческой природы. </a:t>
            </a:r>
          </a:p>
          <a:p>
            <a:pPr eaLnBrk="1" hangingPunct="1"/>
            <a:r>
              <a:rPr lang="ru-RU" altLang="ru-RU" b="1" i="1"/>
              <a:t>Цель воспитания</a:t>
            </a:r>
          </a:p>
          <a:p>
            <a:pPr eaLnBrk="1" hangingPunct="1"/>
            <a:r>
              <a:rPr lang="ru-RU" altLang="ru-RU"/>
              <a:t>Восстановление в человеке утраченного в грехопадении Образа Божия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C6D7D02F-72F9-4186-80EF-638319C4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0ECFD399-9C6B-4112-A69E-E705263A0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Православная педагогика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4134C10-9BDF-477A-A7BA-A74EDA752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педагогический механизм – </a:t>
            </a:r>
            <a:r>
              <a:rPr lang="ru-RU" altLang="ru-RU" b="1"/>
              <a:t>послушание</a:t>
            </a:r>
            <a:r>
              <a:rPr lang="ru-RU" altLang="ru-RU"/>
              <a:t>, вместо гуманистического равенства </a:t>
            </a:r>
          </a:p>
          <a:p>
            <a:pPr eaLnBrk="1" hangingPunct="1"/>
            <a:r>
              <a:rPr lang="ru-RU" altLang="ru-RU"/>
              <a:t>воплощается в принципе иерархичности, суть которого состоит в том, что младший слушается старшего, а старший несёт ответственность за младшего. 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D4AFD685-2254-461F-ACC0-CD147E16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34BB4C09-73C5-4FB2-8084-D98593CFE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Православная модель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616C75C-2884-49EC-B576-FF011A0E8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i="1"/>
              <a:t>образовательная цель </a:t>
            </a:r>
          </a:p>
          <a:p>
            <a:pPr eaLnBrk="1" hangingPunct="1"/>
            <a:r>
              <a:rPr lang="ru-RU" altLang="ru-RU"/>
              <a:t>– Взращивание всего доброго в человеке и изживание всего злого и дурного, что есть в нём. </a:t>
            </a:r>
            <a:r>
              <a:rPr lang="ru-RU" altLang="ru-RU" b="1" i="1"/>
              <a:t>	</a:t>
            </a:r>
          </a:p>
          <a:p>
            <a:pPr eaLnBrk="1" hangingPunct="1"/>
            <a:r>
              <a:rPr lang="ru-RU" altLang="ru-RU" b="1" i="1"/>
              <a:t>Воспитательный идеал</a:t>
            </a:r>
            <a:r>
              <a:rPr lang="ru-RU" altLang="ru-RU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- Богочеловек Иисус Христос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C885C226-62F4-4D40-A1F9-17082A4C0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51B66AB4-818E-49FA-903B-986E6C9D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Антропологический идеал</a:t>
            </a:r>
          </a:p>
        </p:txBody>
      </p:sp>
      <p:sp>
        <p:nvSpPr>
          <p:cNvPr id="15364" name="Содержимое 2">
            <a:extLst>
              <a:ext uri="{FF2B5EF4-FFF2-40B4-BE49-F238E27FC236}">
                <a16:creationId xmlns:a16="http://schemas.microsoft.com/office/drawing/2014/main" id="{ED302CE0-0E4E-4281-AADE-2BB6DBF03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Антропологический идеал русской цивилизации – человек становящийся по образу и подобию Божию, принимающий судьбу Отечества как свою личную, сознающий ответственность за настоящее и будущее своей страны, укоренённый в духовных и культурных традициях российского народа.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2C3D6257-ACCD-4A6F-ACD2-26E3F691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96AD3578-F6C5-4B23-98DB-6DA5FB73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Антропологический идеал</a:t>
            </a:r>
          </a:p>
        </p:txBody>
      </p:sp>
      <p:sp>
        <p:nvSpPr>
          <p:cNvPr id="16388" name="Содержимое 2">
            <a:extLst>
              <a:ext uri="{FF2B5EF4-FFF2-40B4-BE49-F238E27FC236}">
                <a16:creationId xmlns:a16="http://schemas.microsoft.com/office/drawing/2014/main" id="{4EE4BD36-6EC6-405E-9B09-F24F62DCB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Вопрос об укоренённости в традиции – это вопрос об организации жизни и мышления, и прежде всего по трём взаимосвязанным вопросам: </a:t>
            </a:r>
          </a:p>
          <a:p>
            <a:r>
              <a:rPr lang="ru-RU" altLang="ru-RU"/>
              <a:t>о соборной природе человека, </a:t>
            </a:r>
          </a:p>
          <a:p>
            <a:r>
              <a:rPr lang="ru-RU" altLang="ru-RU"/>
              <a:t>о восприятии исторического времени </a:t>
            </a:r>
          </a:p>
          <a:p>
            <a:r>
              <a:rPr lang="ru-RU" altLang="ru-RU"/>
              <a:t>о призвании человека к вечной жизни.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B3567640-D188-43E9-99C2-0406EBCF2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>
            <a:extLst>
              <a:ext uri="{FF2B5EF4-FFF2-40B4-BE49-F238E27FC236}">
                <a16:creationId xmlns:a16="http://schemas.microsoft.com/office/drawing/2014/main" id="{7D195C0B-2A3F-4F8F-97DC-364DC241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Антропологический идеал</a:t>
            </a:r>
          </a:p>
        </p:txBody>
      </p:sp>
      <p:sp>
        <p:nvSpPr>
          <p:cNvPr id="17412" name="Содержимое 2">
            <a:extLst>
              <a:ext uri="{FF2B5EF4-FFF2-40B4-BE49-F238E27FC236}">
                <a16:creationId xmlns:a16="http://schemas.microsoft.com/office/drawing/2014/main" id="{406087BA-ACE3-4FFB-AC83-99ED9A0A5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Антропологический идеал отечественной цивилизации – это настоящий человек.</a:t>
            </a:r>
          </a:p>
          <a:p>
            <a:r>
              <a:rPr lang="ru-RU" altLang="ru-RU"/>
              <a:t>Настоящее соединяет в себе прошлое и будущее. Живите настоящим – значит живите во времени перед лицом вечности.</a:t>
            </a:r>
          </a:p>
          <a:p>
            <a:r>
              <a:rPr lang="ru-RU" altLang="ru-RU"/>
              <a:t>Мир настоящего – это настоящий мир.</a:t>
            </a:r>
          </a:p>
          <a:p>
            <a:r>
              <a:rPr lang="ru-RU" altLang="ru-RU"/>
              <a:t>Настоящее время – это время полноты времён, в нём свёрнуто прошлое и будущее.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41989106-E3BC-4CAA-A596-2B1C9DEA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0220915C-0461-4CDD-8454-5A98CA6A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Антропологический идеал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9B0F8E3-F3A2-42CC-96DA-B96FC1D6F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/>
              <a:t>Человек потребляющий – это антропологический тупик. Вырваться из него, стремясь к совершенству поодиночке, не получится. Русский антропологический идеал – это не индивидуальный, но соборный человек.</a:t>
            </a:r>
          </a:p>
          <a:p>
            <a:pPr>
              <a:defRPr/>
            </a:pPr>
            <a:r>
              <a:rPr lang="ru-RU" dirty="0"/>
              <a:t>В языке народа-победителя нет формы глагола «победить» первого лица будущего времени в единственном числе. Нельзя сказать по-русски «я </a:t>
            </a:r>
            <a:r>
              <a:rPr lang="ru-RU" dirty="0" err="1"/>
              <a:t>победю</a:t>
            </a:r>
            <a:r>
              <a:rPr lang="ru-RU" dirty="0"/>
              <a:t>». Есть только форма «мы победим». </a:t>
            </a:r>
          </a:p>
          <a:p>
            <a:pPr algn="r">
              <a:defRPr/>
            </a:pPr>
            <a:r>
              <a:rPr lang="ru-RU" dirty="0"/>
              <a:t>М.Захарченко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A9655AD4-53A2-4D3A-9764-E77DE363E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Традиция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A64BE02-3BD1-4FCE-BA13-645D3FCBC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Основой российской идентичности является Православная  духовность.  Она - не идеология, но традиция, жизнь народа на протяжении столетий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8B280AE5-972A-482E-921A-0829D2E85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Традиция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91E72AF-14C5-488A-90D9-FB68556D7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229600" cy="4800600"/>
          </a:xfrm>
        </p:spPr>
        <p:txBody>
          <a:bodyPr/>
          <a:lstStyle/>
          <a:p>
            <a:r>
              <a:rPr lang="ru-RU" altLang="ru-RU" sz="2400"/>
              <a:t>Это важнейший способ постижения мира и себя в нем.</a:t>
            </a:r>
          </a:p>
          <a:p>
            <a:r>
              <a:rPr lang="ru-RU" altLang="ru-RU" sz="2400"/>
              <a:t>Традиция, на русском языке – предание, в Православии рассматривается как Священное Предание. </a:t>
            </a:r>
          </a:p>
          <a:p>
            <a:r>
              <a:rPr lang="ru-RU" altLang="ru-RU" sz="2400"/>
              <a:t>Священное Предание – это истина и жизнь православной Церкви, учение и вера, которую преподал людям Сам Господь, проповедали апостолы, сохранили Святые Отцы.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23A41F0-7511-48B1-9D01-50B8CDE7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70BF5F7-C92A-4E19-8A4F-559E89E2C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Традиционные ценности в православном понимании, поэтому – не система внешних норм, не набор обрядов и правил, имеющих происхождение в прошлом, но иерархически выстроенная система значений, наставляющая человека на путь  Правды и Любви здесь и сейчас, в конкретных исторических условиях современного мира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6583D4B-E4F0-4BD4-A912-31FD9C47285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altLang="ru-RU" sz="2500" b="1"/>
              <a:t>Федеральный Закон</a:t>
            </a:r>
            <a:br>
              <a:rPr lang="ru-RU" altLang="ru-RU" sz="2500" b="1"/>
            </a:br>
            <a:r>
              <a:rPr lang="ru-RU" altLang="ru-RU" sz="2500" b="1"/>
              <a:t>«Об образовании в Российской Федерации»</a:t>
            </a:r>
            <a:br>
              <a:rPr lang="ru-RU" altLang="ru-RU" sz="2500" b="1"/>
            </a:br>
            <a:r>
              <a:rPr lang="ru-RU" altLang="ru-RU" sz="2500" b="1"/>
              <a:t>о дошкольном образовании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EF6700-D061-4116-9E40-6320FA6A33A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19088" indent="-319088" eaLnBrk="1" hangingPunct="1">
              <a:buFont typeface="Wingdings" panose="05000000000000000000" pitchFamily="2" charset="2"/>
              <a:buNone/>
            </a:pPr>
            <a:r>
              <a:rPr lang="ru-RU" altLang="ru-RU"/>
              <a:t>2.2.  воспитание - деятельность, направленная на развитие личности, создание условий для самоопределения и социализации обучающегося на основе социокультурных, </a:t>
            </a:r>
            <a:r>
              <a:rPr lang="ru-RU" altLang="ru-RU" b="1" i="1"/>
              <a:t>духовно-нравственных</a:t>
            </a:r>
            <a:r>
              <a:rPr lang="ru-RU" altLang="ru-RU"/>
              <a:t> ценностей и принятых в обществе правил и норм поведения в интересах человека, семьи, общества и государства; </a:t>
            </a:r>
          </a:p>
          <a:p>
            <a:pPr marL="319088" indent="-319088" eaLnBrk="1" hangingPunct="1"/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291718F-8802-458A-A3FA-F853B51F0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672144E-9B12-41C5-86A8-5D6A30137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Современная наука понимает традицию в полном соответствии с ее древним определением: «обновляющееся достояние» </a:t>
            </a:r>
          </a:p>
          <a:p>
            <a:r>
              <a:rPr lang="ru-RU" altLang="ru-RU"/>
              <a:t>По мере исторического развития меняется не традиция, а способы ее передачи и освоения в поколениях.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6CED8D-2114-4DC1-BBE9-DB0AC9CEC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D97545-F2F4-4414-832D-1D19076BF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механизм передачи традиции сегодня непременно должен включать в себя институты образования – школы, детские сады, другие образовательные организации.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7337B6C-899B-4EF0-ABD0-51D508D75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6B306D5-AE70-47F2-85AB-E1A49BCC6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/>
              <a:t>Традиционные ценности имеют ключевое значение для содержания воспитания. Концепция определяет: «содержанием духовно-нравственного развития, воспитания и  социализации являются  ценности, хранимые в религиозных, этнических, культурных, семейных, социальных традициях и передаваемые от  поколения к поколению.  Они определяются как базовые национальные ценности»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EF60868-9701-4E19-A736-750D84125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714E05B-7FF8-4413-A8AD-9E85A7BCC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400"/>
              <a:t>Традиция - семя, культура - почва сердца, которая должна быть не каменистой, но приуготовленной и увлажненной, дабы семя, проросши, дало плод. </a:t>
            </a:r>
          </a:p>
          <a:p>
            <a:pPr>
              <a:lnSpc>
                <a:spcPct val="80000"/>
              </a:lnSpc>
            </a:pPr>
            <a:r>
              <a:rPr lang="uk-UA" altLang="ru-RU" sz="2400"/>
              <a:t> </a:t>
            </a:r>
          </a:p>
          <a:p>
            <a:pPr>
              <a:lnSpc>
                <a:spcPct val="80000"/>
              </a:lnSpc>
            </a:pPr>
            <a:r>
              <a:rPr lang="uk-UA" altLang="ru-RU" sz="2400"/>
              <a:t>Культура по латыни - "возделывание" (и греческие отцы Церкви писали о Георгии, "землевозделывании" души). Возделывание души благодатью Божией для Царства Небесного - эта цель бесконечно превосходит самые отчаянные мечтания светской культуры и является для нее абсолютным мерилом и ориентиром.</a:t>
            </a:r>
            <a:r>
              <a:rPr lang="ru-RU" altLang="ru-RU" sz="240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2DC8B34-2108-4CB4-A847-65708A249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0CCC0D7-1009-4A69-A0FE-7A568E9D0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/>
              <a:t>Культура - не истина, но показатель того, как усвоена истина и красота Божия человечеством. Подобно солнечным лучам, пропитывающим атмосферу сиянием, свет Солнца Правды - Христа (Мал. 4:2) озаряет изнутри культуру. </a:t>
            </a:r>
            <a:endParaRPr lang="ru-RU" alt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394254-C92D-4DB6-86C0-50585E6AD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Три направления духовного развития личности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AA6DFC6-9F66-42C2-BF5E-91C8C2B65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4800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/>
              <a:t>Развитие своеобразия, основных сил, творческого начала в ребенке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/>
              <a:t>Развитие исконного раздвоения добра и зла и связанное с этим развитие начала свободы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/>
              <a:t>Развитие связи с социальной средой через усвоение языка.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EB5E5-AB52-460C-9FF9-D515F5FC8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962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2C19472D-D2AF-4355-B60B-4430F2DDB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001000" cy="11430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002060"/>
                </a:solidFill>
              </a:rPr>
              <a:t>Личность человека     или человек как личность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0BB784A-62E9-403C-BFAE-5E780F570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46482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Личность – это не качество, и не особая структура свойств или черт.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«Личность –  это целостный, всеохватный способ бытия сразу всего человека, в своей предельной </a:t>
            </a:r>
            <a:r>
              <a:rPr lang="ru-RU" altLang="ru-RU" sz="2400" dirty="0" err="1"/>
              <a:t>адресованности</a:t>
            </a:r>
            <a:r>
              <a:rPr lang="ru-RU" altLang="ru-RU" sz="2400" dirty="0"/>
              <a:t> Другому и в своей предельной открытости – Богу». </a:t>
            </a:r>
            <a:r>
              <a:rPr lang="ru-RU" altLang="ru-RU" sz="2400" dirty="0" err="1"/>
              <a:t>В.И.Слободчиков</a:t>
            </a:r>
            <a:r>
              <a:rPr lang="ru-RU" altLang="ru-RU" sz="24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4C93F-4343-4833-99FF-D4F2D21B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32766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7CDF914-B2D1-4904-94E1-A1088F65CE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5486400" cy="114300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folHlink"/>
                </a:solidFill>
              </a:rPr>
              <a:t>Развитие своеобразия, творческого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начала в    ребенке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altLang="ru-RU" sz="3200" dirty="0">
              <a:solidFill>
                <a:schemeClr val="tx1"/>
              </a:solidFill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D4146A0-5A43-43D7-BB06-41A21197BF3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600200"/>
            <a:ext cx="5486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/>
              <a:t>Своеобразие личности в ребенке проявляется в его индивидуальном способе познания мира, в тех обычных, привычных для него способах самореализации и самоопределения, которые тесно связаны с содержанием его бытия и со-бытия с другими людьми. </a:t>
            </a:r>
          </a:p>
          <a:p>
            <a:pPr eaLnBrk="1" hangingPunct="1"/>
            <a:endParaRPr lang="ru-RU" altLang="ru-RU" sz="2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D20107-B15D-4889-9AB1-E5E70DEA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3352800" cy="4953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C00E988-6814-4AC0-941E-9D97A5FD1F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74638"/>
            <a:ext cx="6172200" cy="838200"/>
          </a:xfrm>
        </p:spPr>
        <p:txBody>
          <a:bodyPr anchor="t"/>
          <a:lstStyle/>
          <a:p>
            <a:pPr eaLnBrk="1" hangingPunct="1"/>
            <a:r>
              <a:rPr lang="ru-RU" altLang="ru-RU"/>
              <a:t>культурные практики ребёнка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13482D7-57F6-45DC-85EF-D35DD3D938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752600"/>
            <a:ext cx="5257800" cy="4378325"/>
          </a:xfrm>
        </p:spPr>
        <p:txBody>
          <a:bodyPr/>
          <a:lstStyle/>
          <a:p>
            <a:pPr eaLnBrk="1" hangingPunct="1"/>
            <a:r>
              <a:rPr lang="ru-RU" altLang="ru-RU" sz="2800"/>
              <a:t>Именно это и понимается как "культурные практики" и объясняет как формируется субъектная позиция ребёнка, с помощью каких культурных механизмов ребёнок выбирает то или иное действие и какое влияние этот выбор оказывает на его развитие. </a:t>
            </a:r>
          </a:p>
          <a:p>
            <a:pPr eaLnBrk="1" hangingPunct="1"/>
            <a:endParaRPr lang="ru-RU" altLang="ru-RU" sz="2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43EBD9-C13C-4056-83C2-5646D7915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276600" cy="4953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3346133-47A8-4DC7-B518-8BC62EC223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027F20F-1872-4309-93AD-BE2629CB376C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828800"/>
            <a:ext cx="3981450" cy="4183063"/>
          </a:xfrm>
        </p:spPr>
        <p:txBody>
          <a:bodyPr/>
          <a:lstStyle/>
          <a:p>
            <a:pPr eaLnBrk="1" hangingPunct="1"/>
            <a:endParaRPr lang="ru-RU" altLang="ru-RU" sz="4400"/>
          </a:p>
          <a:p>
            <a:pPr eaLnBrk="1" hangingPunct="1"/>
            <a:endParaRPr lang="ru-RU" altLang="ru-RU" sz="440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576A369-BA65-434A-B760-D6EF39FE50A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457200"/>
            <a:ext cx="7467600" cy="2590800"/>
          </a:xfrm>
        </p:spPr>
        <p:txBody>
          <a:bodyPr/>
          <a:lstStyle/>
          <a:p>
            <a:pPr eaLnBrk="1" hangingPunct="1"/>
            <a:r>
              <a:rPr lang="ru-RU" altLang="ru-RU" sz="2800"/>
              <a:t>Индивидуальность складывается именно в культурных практиках, которые у каждого различны, непохожи на практики другого. </a:t>
            </a:r>
          </a:p>
          <a:p>
            <a:pPr eaLnBrk="1" hangingPunct="1"/>
            <a:endParaRPr lang="ru-RU" altLang="ru-RU" sz="2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957955-D162-4579-B8F0-BCE17722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991600" cy="4953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41EF4E66-F144-4DFB-80A7-B377A36C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6B67D30E-74C4-4C1D-A1C9-ACCC8363E5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Цель воспитания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5107097-DC98-43E0-B5A8-C4F6C7A5BF9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19088" indent="-319088" eaLnBrk="1" hangingPunct="1">
              <a:lnSpc>
                <a:spcPct val="90000"/>
              </a:lnSpc>
            </a:pPr>
            <a:r>
              <a:rPr lang="ru-RU" altLang="ru-RU" sz="2800"/>
              <a:t>Определение цели воспитания мы считаем лучшим пробным камнем всяких философских, психологических и педагогических теорий. </a:t>
            </a:r>
          </a:p>
          <a:p>
            <a:pPr marL="319088" indent="-319088" eaLnBrk="1" hangingPunct="1">
              <a:lnSpc>
                <a:spcPct val="90000"/>
              </a:lnSpc>
            </a:pPr>
            <a:r>
              <a:rPr lang="ru-RU" altLang="ru-RU" sz="2800"/>
              <a:t>Мы имеем полное право спросить воспитателя, какую цель он будет преследовать в своей деятельности, и потребовать на этот вопрос ясного и категорического ответа. </a:t>
            </a:r>
          </a:p>
          <a:p>
            <a:pPr marL="319088" indent="-319088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К.Д.Ушинский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D6941F2-E951-4D3E-86DD-6E16007743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7573380-4809-472A-9D32-B19CED34A28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743200" y="685800"/>
            <a:ext cx="5905500" cy="5791200"/>
          </a:xfrm>
        </p:spPr>
        <p:txBody>
          <a:bodyPr/>
          <a:lstStyle/>
          <a:p>
            <a:pPr eaLnBrk="1" hangingPunct="1"/>
            <a:r>
              <a:rPr lang="ru-RU" altLang="ru-RU" sz="2400"/>
              <a:t>Важно увидеть этот дар ребенка, его талант, своеобразие его индивидуальности, дать ему раскрыться и вовремя дополнить, уравновесить другими культурными способами самореализации. </a:t>
            </a:r>
          </a:p>
          <a:p>
            <a:pPr eaLnBrk="1" hangingPunct="1"/>
            <a:r>
              <a:rPr lang="ru-RU" altLang="ru-RU" sz="2400"/>
              <a:t>Педагог, в представлении В.В.Зеньковского, должен увидеть ту «глубину, в которой раскрывается «крест» человека, его духовная задача, логику и красоту его духовного пути».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5BC1A-FC2E-49C8-8DC7-3CA3C9D90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8" y="1676400"/>
            <a:ext cx="2857500" cy="4953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CDDA49B-4A0F-4F2E-BC7E-CE16751F29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4648200" cy="1295400"/>
          </a:xfrm>
        </p:spPr>
        <p:txBody>
          <a:bodyPr anchor="t"/>
          <a:lstStyle/>
          <a:p>
            <a:pPr eaLnBrk="1" hangingPunct="1"/>
            <a:r>
              <a:rPr lang="ru-RU" altLang="ru-RU" sz="2800" b="1">
                <a:solidFill>
                  <a:schemeClr val="folHlink"/>
                </a:solidFill>
              </a:rPr>
              <a:t>развитие начала свободы и волевых проявлений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74AE2C8-41C5-4A0B-A4B1-C28B5CAF438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4800" y="1981200"/>
            <a:ext cx="457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В дошкольном детстве свобода связывается с творчеством и в нем проявляется.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Наиболее естественно свобода и творчество ребенка проявляются в игре.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CB4725-20DA-4849-9007-96FF5E14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3962400" cy="5105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4B37E31-9056-4B1E-86DD-279F9CBBEF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5334000" cy="114300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700">
                <a:solidFill>
                  <a:schemeClr val="folHlink"/>
                </a:solidFill>
              </a:rPr>
              <a:t>Три направления духовного развития личности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3355C13-6577-48DE-9555-5DB2393F286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2286000"/>
            <a:ext cx="4802188" cy="3840163"/>
          </a:xfrm>
        </p:spPr>
        <p:txBody>
          <a:bodyPr/>
          <a:lstStyle/>
          <a:p>
            <a:pPr eaLnBrk="1" hangingPunct="1"/>
            <a:r>
              <a:rPr lang="ru-RU" altLang="ru-RU"/>
              <a:t>Развитие способности различения добра и зла в себе и в мире, что проявляется в развитии начала свободы и волевых проявлений. </a:t>
            </a:r>
          </a:p>
          <a:p>
            <a:pPr eaLnBrk="1" hangingPunct="1"/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860F5-7C8C-43EA-8259-067638E5F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3657600" cy="4953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91D4373-108B-438D-967B-A16A56B659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/>
              <a:t>развитие начала свободы и волевых проявлений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0566F48-26FD-4F6C-8A3C-3F38FD3F668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000" y="1828800"/>
            <a:ext cx="5715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/>
              <a:t>Свобода всегда связана с выбором между добром и злом. Невозможно воспитание свободы вне ее связи с добром. Отечественная педагогика ставит своей главной целью не приспособление ребенка к жизни, не насаждение добрых привычек, но обеспечение связи добра и свободы.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CF75F-E24D-4B19-A243-4D36EEA1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7536"/>
            <a:ext cx="3200400" cy="50291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9281364-C005-42B6-8ED5-D6210B9409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altLang="ru-RU"/>
              <a:t>Развитие связи с социальной средой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B8371-F14B-40B8-A823-05EC3E701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8915400" cy="472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E347988-E673-4A4E-8375-772A5177BF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001000" cy="579438"/>
          </a:xfrm>
        </p:spPr>
        <p:txBody>
          <a:bodyPr anchor="t"/>
          <a:lstStyle/>
          <a:p>
            <a:pPr eaLnBrk="1" hangingPunct="1"/>
            <a:r>
              <a:rPr lang="ru-RU" altLang="ru-RU" sz="4000">
                <a:solidFill>
                  <a:schemeClr val="folHlink"/>
                </a:solidFill>
              </a:rPr>
              <a:t>Развитие связи с социальной средой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7296795-E825-434F-A712-C95E15F8501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752600"/>
            <a:ext cx="8763000" cy="1143000"/>
          </a:xfrm>
        </p:spPr>
        <p:txBody>
          <a:bodyPr/>
          <a:lstStyle/>
          <a:p>
            <a:pPr eaLnBrk="1" hangingPunct="1"/>
            <a:r>
              <a:rPr lang="ru-RU" altLang="ru-RU" sz="2400"/>
              <a:t>Значение социальных связей настолько велико, что многие педагоги и психологи склонны видеть в этом главный фактор развития ребенка. </a:t>
            </a:r>
          </a:p>
          <a:p>
            <a:pPr eaLnBrk="1" hangingPunct="1"/>
            <a:endParaRPr lang="ru-RU" altLang="ru-RU" sz="2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DB04B1-F12C-4081-96EB-81A23A3C8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8382000" cy="3886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FDF280B-6956-487D-845B-17B157BC3A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5372100" cy="884238"/>
          </a:xfrm>
        </p:spPr>
        <p:txBody>
          <a:bodyPr anchor="t"/>
          <a:lstStyle/>
          <a:p>
            <a:pPr eaLnBrk="1" hangingPunct="1"/>
            <a:r>
              <a:rPr lang="ru-RU" altLang="ru-RU" sz="4000" i="1">
                <a:latin typeface="AR BERKLEY" pitchFamily="2" charset="0"/>
              </a:rPr>
              <a:t>Развитие связи с социальной </a:t>
            </a:r>
            <a:r>
              <a:rPr lang="ru-RU" altLang="ru-RU" sz="4000" i="1"/>
              <a:t>средой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8303CAF-D34D-4536-AD65-AE53427BBD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3400" y="1828800"/>
            <a:ext cx="4724400" cy="4572000"/>
          </a:xfrm>
        </p:spPr>
        <p:txBody>
          <a:bodyPr/>
          <a:lstStyle/>
          <a:p>
            <a:pPr eaLnBrk="1" hangingPunct="1"/>
            <a:r>
              <a:rPr lang="ru-RU" altLang="ru-RU" sz="2800"/>
              <a:t>Духовное развитие человека связано с социальностью не внешне, а внутренне, поскольку она дает материал для духовной работы, она является условием его жизни и одной из сторон его личности. </a:t>
            </a:r>
          </a:p>
          <a:p>
            <a:pPr eaLnBrk="1" hangingPunct="1"/>
            <a:endParaRPr lang="ru-RU" altLang="ru-RU" sz="2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EC0697-DA87-423D-ADF7-1778A0B0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343400" cy="5181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41A2042F-5EA1-4355-9121-009CD489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BD7A7E21-A38E-441C-979D-0DBE1AC26E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Социальность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5B0D58DE-0169-4323-ACBD-BD39993ED50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4800" y="1905000"/>
            <a:ext cx="8534400" cy="4724400"/>
          </a:xfrm>
        </p:spPr>
        <p:txBody>
          <a:bodyPr/>
          <a:lstStyle/>
          <a:p>
            <a:pPr eaLnBrk="1" hangingPunct="1"/>
            <a:r>
              <a:rPr lang="ru-RU" altLang="ru-RU" sz="2400"/>
              <a:t>связана с понятием укорененности человека в традиции, в мистической связи со своим родом, народом, с Церковью. </a:t>
            </a:r>
          </a:p>
          <a:p>
            <a:pPr eaLnBrk="1" hangingPunct="1"/>
            <a:r>
              <a:rPr lang="ru-RU" altLang="ru-RU" sz="2400"/>
              <a:t>Для ребенка искомой основой социальной жизни является семья. Именно в семье возникает живая общность, которая проявляется и как духовная сила и как реальность. </a:t>
            </a:r>
          </a:p>
          <a:p>
            <a:pPr eaLnBrk="1" hangingPunct="1"/>
            <a:r>
              <a:rPr lang="ru-RU" altLang="ru-RU" sz="2400"/>
              <a:t>Огромную роль в становлении личности ребёнка играет детское сообщество, в котором осуществляется самоопределение и инициативная деятельность детей, происходит становление и формирование культурной позиции ребёнка.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48039600-32B7-4092-A48F-A37DDE68872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4014788"/>
            <a:ext cx="8229600" cy="2462212"/>
          </a:xfrm>
        </p:spPr>
        <p:txBody>
          <a:bodyPr/>
          <a:lstStyle/>
          <a:p>
            <a:pPr eaLnBrk="1" hangingPunct="1"/>
            <a:r>
              <a:rPr lang="ru-RU" altLang="ru-RU" sz="2800"/>
              <a:t>Все три линии духовного развития личности ребенка, о которых мы говорили выше, реализуются в игре, как практике становления человеческого в человеке.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4391D-619D-4422-AB7F-752CF7622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623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F3719B1-B624-4042-90E5-61E65088EB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7200900" cy="655638"/>
          </a:xfrm>
        </p:spPr>
        <p:txBody>
          <a:bodyPr anchor="t"/>
          <a:lstStyle/>
          <a:p>
            <a:pPr eaLnBrk="1" hangingPunct="1"/>
            <a:r>
              <a:rPr lang="ru-RU" altLang="ru-RU" sz="4000"/>
              <a:t>Своеобразие и творчество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070897D-8037-4DF3-A933-E00C5068DE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000" y="1112838"/>
            <a:ext cx="6819900" cy="5745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/>
              <a:t>«в игре и в творчестве личность максимально реализует себя, свои сущностные (и потому не насыщаемые) потребности и возможности». Н.И.Непомнящая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потенциальная универсальность, неконечность личности (преодоление ограниченно привычных представлений о мире и о себе — трансцендирование),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отождествление себя с другими людьми и обособление своего «Я».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 Данные свойства являются основой духовности, свободы и любви, и сами, по мнению автора, имеют духовную природу.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С уровнем развития игры и творчества связывает уровни развития базовых оснований личности.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148513FB-3545-439B-9273-BA8F063A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C5705C30-A085-4F7B-B62F-FFFCD1714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Цели воспитания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6CEAF97-F303-43EA-9E1D-927B40314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Вопрос о целях напрямую зависит от того какую воспитательную модель реализует педагог, каким он видит идеальный образ своего воспитанника.</a:t>
            </a:r>
          </a:p>
          <a:p>
            <a:pPr eaLnBrk="1" hangingPunct="1"/>
            <a:r>
              <a:rPr lang="ru-RU" altLang="ru-RU"/>
              <a:t>Отсутствие целей приводит к отсутствию или путанице стратегий образования и стратегий воспитания в частности.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A07D71E7-C67A-4E0A-B90A-58721551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18D05F4C-58DD-47FA-8178-FD578A1104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3050" y="228600"/>
            <a:ext cx="6115050" cy="990600"/>
          </a:xfrm>
        </p:spPr>
        <p:txBody>
          <a:bodyPr anchor="t"/>
          <a:lstStyle/>
          <a:p>
            <a:pPr eaLnBrk="1" hangingPunct="1"/>
            <a:r>
              <a:rPr lang="ru-RU" altLang="ru-RU"/>
              <a:t>Сознание и творчество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3C0E23F3-EF46-4BAF-A285-6AA166DBCEB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4183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В игре зреет активность ребенка, его сознание и навыки творческого отношения к миру.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реализация стремления ребенка к смысловой сфере, как изначальная точка всей духовной жизни ребенка.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Игра ребёнка не только вся пронизана влечением к смысловой сфере, она одно из простейших средств для проникновения в неё. В.Зеньковский 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44CADC6-E46E-48A0-A8B3-153F4FAC9A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7048500" cy="715963"/>
          </a:xfrm>
        </p:spPr>
        <p:txBody>
          <a:bodyPr anchor="t"/>
          <a:lstStyle/>
          <a:p>
            <a:pPr eaLnBrk="1" hangingPunct="1"/>
            <a:r>
              <a:rPr lang="ru-RU" altLang="ru-RU" sz="4000">
                <a:solidFill>
                  <a:schemeClr val="folHlink"/>
                </a:solidFill>
              </a:rPr>
              <a:t>развитие начала свободы и волевых проявлений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9FDFB7C-1E91-4386-8489-70EB6D2B833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2286000"/>
            <a:ext cx="5257800" cy="4191000"/>
          </a:xfrm>
        </p:spPr>
        <p:txBody>
          <a:bodyPr/>
          <a:lstStyle/>
          <a:p>
            <a:pPr eaLnBrk="1" hangingPunct="1"/>
            <a:r>
              <a:rPr lang="ru-RU" altLang="ru-RU"/>
              <a:t>Самые простые народные игры постоянно ставят перед ребенком проблему личного выбора – в поведении, в отношении к другому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383418-6A08-4E9D-8E2B-0585CA84C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6400"/>
            <a:ext cx="3124200" cy="5181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0A7F3897-4F81-42D2-B38D-F6E725D6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D242A64B-E1E8-4689-A532-5D3B721122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Развитие социального начала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AE5FD2E1-C27E-47C0-90B8-3C5D838A8B0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2241550"/>
            <a:ext cx="8001000" cy="388461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/>
              <a:t>В традиционных играх ребёнок задействует  механизмы, которые будут востребованы  и в социальной, и в духовной жизни. В игре происходит встреча ребёнка не только с другими, но и с самим собой. Именно через других ребёнок может осознать себя, взглянуть на себя глазами другого. 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/>
              <a:t>В игре происходит освоение ребёнком двух планов бытия – внешнего – социального,  и внутреннего – духовного. </a:t>
            </a:r>
          </a:p>
          <a:p>
            <a:pPr eaLnBrk="1" hangingPunct="1">
              <a:lnSpc>
                <a:spcPct val="70000"/>
              </a:lnSpc>
            </a:pPr>
            <a:endParaRPr lang="ru-RU" altLang="ru-RU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extLst>
              <a:ext uri="{FF2B5EF4-FFF2-40B4-BE49-F238E27FC236}">
                <a16:creationId xmlns:a16="http://schemas.microsoft.com/office/drawing/2014/main" id="{8A58FA46-C0D1-4271-ACF2-E29CEBF22B94}"/>
              </a:ext>
            </a:extLst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2208213"/>
          </a:xfrm>
          <a:noFill/>
        </p:spPr>
      </p:pic>
      <p:sp>
        <p:nvSpPr>
          <p:cNvPr id="46083" name="Rectangle 2">
            <a:extLst>
              <a:ext uri="{FF2B5EF4-FFF2-40B4-BE49-F238E27FC236}">
                <a16:creationId xmlns:a16="http://schemas.microsoft.com/office/drawing/2014/main" id="{7BAFDF5D-9C02-4D16-A71B-947EFC6547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2241550"/>
            <a:ext cx="8382000" cy="4572000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r>
              <a:rPr lang="ru-RU" altLang="ru-RU" sz="2800"/>
              <a:t>«Высокие требования к честности, справедливости, доброте и другим важнейшим человеческим качествам заключены во всех лучших играх. Интересно, что игр морализаторских в народе почти не было. Нравственные требования заключены в содержании игр, её правилах и традициях». В.М.Григорьев,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E171EA5-B79B-46F8-9FDA-2973E3F6AE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406650"/>
            <a:ext cx="8686800" cy="384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500"/>
              <a:t>    </a:t>
            </a:r>
            <a:r>
              <a:rPr lang="ru-RU" altLang="ru-RU" sz="2400"/>
              <a:t>В игре происходит пробуждение нравственного чувства, осуществляется внутренняя духовная работа, позволяющая в дальнейшем стать развитой личностью.</a:t>
            </a:r>
            <a:r>
              <a:rPr lang="ru-RU" altLang="ru-RU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В игровой ситуации дети, выстраивая отношения на принципе паритетности, признают за собой и за другими равные права и обязанности. Такое сочетание равноправия и соподчинённости развивает в детях чувство свободы, уважения к общему мнению, самостоятельности, ответственности, осмысленности своих действий.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8D5A7345-F038-4514-8A90-D778B371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45CA335-BFD0-4EC3-A09A-300E6A1EB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56C95BC-9698-43CC-A1E6-A5264AF03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/>
              <a:t>Добровольность участия в игре и одновременная подчинённость её правилам и сценариям  вырабатывает важнейший навык культурного человека быть свободным в принятии ограничений. Свобода быть хорошим, умение сохранить принятый закон игры вне зависимости от желаний собственной самости.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8765A-45E8-4202-AD86-78707FDB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66887"/>
            <a:ext cx="45720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93601E6-6C34-47AE-9186-D93DD9FD8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1D1FFFF-CF72-440A-A9CD-D92AAF836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42672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Традиционная игра как практика свободного, самостоятельного, естественного становления личности ребенка во всей ее полноте сегодня незаслуженно забыта.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86886B-4101-4F4B-BD78-A20C97570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35ED62F-7A65-420A-81F6-ADBFF7E18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229600" cy="838200"/>
          </a:xfrm>
        </p:spPr>
        <p:txBody>
          <a:bodyPr/>
          <a:lstStyle/>
          <a:p>
            <a:pPr eaLnBrk="1" hangingPunct="1"/>
            <a:r>
              <a:rPr lang="ru-RU" altLang="ru-RU" sz="3600"/>
              <a:t>Спасибо за внимание!</a:t>
            </a:r>
            <a:br>
              <a:rPr lang="ru-RU" altLang="ru-RU" sz="3600"/>
            </a:br>
            <a:r>
              <a:rPr lang="en-US" altLang="ru-RU" sz="3600"/>
              <a:t>abteplova@mail.ru</a:t>
            </a:r>
            <a:br>
              <a:rPr lang="ru-RU" altLang="ru-RU" sz="3600"/>
            </a:br>
            <a:r>
              <a:rPr lang="ru-RU" altLang="ru-RU" sz="3600"/>
              <a:t>художник Алексей Зайцев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7D88295-C145-483A-A869-4E09EC64F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460293"/>
            <a:ext cx="8229600" cy="4302125"/>
          </a:xfrm>
        </p:spPr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308608-C951-4EF9-B6B0-5A35E6C3D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2964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77BCEF59-672B-42B6-8CF1-4DD8B38C7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5C704DB4-9C33-4D20-A327-D0363689E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Гуманистическая модель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ED8567C-94BF-4E33-8587-15F25BFCB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В соответствии с новыми нормативными документами парадигма образования меняется на гуманистическую модель.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В систему образования входят всевозможные слова с приставкой само- (само-развитие, само-реализация, само-определение, само-деятельность)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Появляется понятие договор, партнерство, услуга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Меняется отношение ученик-учитель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D9394B6B-134E-4CC8-94A4-91007C99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6936EB15-E154-4894-B910-97D7E102F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bg1"/>
                </a:solidFill>
              </a:rPr>
              <a:t>Воспитательная тактика</a:t>
            </a:r>
            <a:r>
              <a:rPr lang="ru-RU" altLang="ru-RU" sz="4000"/>
              <a:t> 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E3B9CFA-C2F7-4D42-B28D-3607D14DE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100"/>
              <a:t>Педагогические усилия направляются не на растущего (становящегося) человека, а на условия, в которых он растёт.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100"/>
              <a:t>Ребенок растет свободно в условиях, созданных педагогом. Если условия оказались плохими – разовьется плохо.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/>
              <a:t>Ребёнок от рождения непорочен и безгреховен, поэтому мы не должны воздействовать на него, а лишь создавать условия.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3D56B1B1-C9F5-413D-9ABB-08A7C112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4E4C75CF-489D-48C1-80BC-960CD465C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Гуманистическая модель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5922E5-57AC-4EE7-93E2-16A14896B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34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		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AFA9861-A43B-49B7-A90C-3EC22B3AA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22525"/>
            <a:ext cx="7924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/>
              <a:t>образовательная цель </a:t>
            </a:r>
          </a:p>
          <a:p>
            <a:pPr eaLnBrk="1" hangingPunct="1"/>
            <a:r>
              <a:rPr lang="ru-RU" altLang="ru-RU" sz="3200"/>
              <a:t>– создание условий выбора для самоактуализации и самореализации свободного человека.</a:t>
            </a:r>
          </a:p>
          <a:p>
            <a:pPr eaLnBrk="1" hangingPunct="1"/>
            <a:r>
              <a:rPr lang="ru-RU" altLang="ru-RU" sz="3200" b="1" i="1"/>
              <a:t>	Воспитательный идеал</a:t>
            </a:r>
            <a:r>
              <a:rPr lang="ru-RU" altLang="ru-RU" sz="3200"/>
              <a:t> </a:t>
            </a:r>
          </a:p>
          <a:p>
            <a:pPr eaLnBrk="1" hangingPunct="1"/>
            <a:r>
              <a:rPr lang="ru-RU" altLang="ru-RU" sz="3200"/>
              <a:t>- свободная, успешная и конкурентоспособная индивидуальность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59CE47D-59C1-4E60-9523-059113297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2700"/>
              <a:t>Ошибка западного гуманизма состояла в идее паритетности сфер культуры, которые на самом деле соотносятся как сердцевина и периферия. Тем самым нарушена заповедь: "Ищите же прежде Царства Божия и правды Его, и это все приложится вам" (Мф. 6:33).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700"/>
              <a:t>Первоочередное искание остального и прочего с каждым веком все решительнее искажало жизнь, в то время на Руси совестливое искание истины составило сокровенную смысловую глубину ее культуры.</a:t>
            </a:r>
            <a:r>
              <a:rPr lang="uk-UA" altLang="ru-RU" sz="2400"/>
              <a:t> </a:t>
            </a:r>
            <a:endParaRPr lang="ru-RU" altLang="ru-RU" sz="2400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2832F817-F178-4007-AF2D-DBBCDA476E55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5575"/>
            <a:ext cx="8763000" cy="16732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9F23B9E7-4387-49B9-A615-0494DC8E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D9FF8358-C33F-453E-A197-78CCA4601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Материалистическая модель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F6DC9EF-3B85-43BD-8E65-B272E080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525963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- </a:t>
            </a:r>
            <a:r>
              <a:rPr lang="ru-RU" altLang="ru-RU" b="1" i="1"/>
              <a:t>Воспитательный идеал</a:t>
            </a:r>
            <a:endParaRPr lang="ru-RU" altLang="ru-RU"/>
          </a:p>
          <a:p>
            <a:pPr eaLnBrk="1" hangingPunct="1"/>
            <a:r>
              <a:rPr lang="ru-RU" altLang="ru-RU"/>
              <a:t>Всесторонне развитая гармоничная личность</a:t>
            </a:r>
          </a:p>
          <a:p>
            <a:pPr eaLnBrk="1" hangingPunct="1"/>
            <a:r>
              <a:rPr lang="ru-RU" altLang="ru-RU" b="1" i="1"/>
              <a:t>Воспитательная тактика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Становление человека путём его внешнего формирования  другими людьми и «рукотворным» пространством человеческой культуры.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вадрант">
  <a:themeElements>
    <a:clrScheme name="Квадрант 6">
      <a:dk1>
        <a:srgbClr val="000000"/>
      </a:dk1>
      <a:lt1>
        <a:srgbClr val="FFFFFF"/>
      </a:lt1>
      <a:dk2>
        <a:srgbClr val="000000"/>
      </a:dk2>
      <a:lt2>
        <a:srgbClr val="669966"/>
      </a:lt2>
      <a:accent1>
        <a:srgbClr val="CCCC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E2E2FF"/>
      </a:accent5>
      <a:accent6>
        <a:srgbClr val="8A8AB9"/>
      </a:accent6>
      <a:hlink>
        <a:srgbClr val="000066"/>
      </a:hlink>
      <a:folHlink>
        <a:srgbClr val="333399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504</TotalTime>
  <Words>1944</Words>
  <Application>Microsoft Office PowerPoint</Application>
  <PresentationFormat>Экран (4:3)</PresentationFormat>
  <Paragraphs>136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 BERKLEY</vt:lpstr>
      <vt:lpstr>Arial</vt:lpstr>
      <vt:lpstr>Times New Roman</vt:lpstr>
      <vt:lpstr>Wingdings</vt:lpstr>
      <vt:lpstr>Квадрант</vt:lpstr>
      <vt:lpstr>Духовное и нравственное развитие ребенка в игровых практиках</vt:lpstr>
      <vt:lpstr>Федеральный Закон «Об образовании в Российской Федерации» о дошкольном образовании</vt:lpstr>
      <vt:lpstr>Цель воспитания</vt:lpstr>
      <vt:lpstr>Цели воспитания</vt:lpstr>
      <vt:lpstr>Гуманистическая модель</vt:lpstr>
      <vt:lpstr>Воспитательная тактика </vt:lpstr>
      <vt:lpstr>Гуманистическая модель</vt:lpstr>
      <vt:lpstr>Презентация PowerPoint</vt:lpstr>
      <vt:lpstr>Материалистическая модель</vt:lpstr>
      <vt:lpstr>Православная модель</vt:lpstr>
      <vt:lpstr>Православная педагогика</vt:lpstr>
      <vt:lpstr>Православная модель</vt:lpstr>
      <vt:lpstr>Антропологический идеал</vt:lpstr>
      <vt:lpstr>Антропологический идеал</vt:lpstr>
      <vt:lpstr>Антропологический идеал</vt:lpstr>
      <vt:lpstr>Антропологический идеал</vt:lpstr>
      <vt:lpstr>Традиция </vt:lpstr>
      <vt:lpstr>Традиция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направления духовного развития личности</vt:lpstr>
      <vt:lpstr>Личность человека     или человек как личность</vt:lpstr>
      <vt:lpstr>Развитие своеобразия, творческого начала в    ребенке </vt:lpstr>
      <vt:lpstr>культурные практики ребёнка</vt:lpstr>
      <vt:lpstr> </vt:lpstr>
      <vt:lpstr> </vt:lpstr>
      <vt:lpstr>развитие начала свободы и волевых проявлений</vt:lpstr>
      <vt:lpstr>Три направления духовного развития личности</vt:lpstr>
      <vt:lpstr>развитие начала свободы и волевых проявлений</vt:lpstr>
      <vt:lpstr>Развитие связи с социальной средой</vt:lpstr>
      <vt:lpstr>Развитие связи с социальной средой</vt:lpstr>
      <vt:lpstr>Развитие связи с социальной средой</vt:lpstr>
      <vt:lpstr>Социальность</vt:lpstr>
      <vt:lpstr>Презентация PowerPoint</vt:lpstr>
      <vt:lpstr>Своеобразие и творчество</vt:lpstr>
      <vt:lpstr>Сознание и творчество</vt:lpstr>
      <vt:lpstr>развитие начала свободы и волевых проявлений</vt:lpstr>
      <vt:lpstr>Развитие социального начала</vt:lpstr>
      <vt:lpstr>Презентация PowerPoint</vt:lpstr>
      <vt:lpstr>Презентация PowerPoint</vt:lpstr>
      <vt:lpstr>Презентация PowerPoint</vt:lpstr>
      <vt:lpstr> </vt:lpstr>
      <vt:lpstr>Спасибо за внимание! abteplova@mail.ru художник Алексей Зайцев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Teplova</dc:creator>
  <cp:lastModifiedBy>Hello baby</cp:lastModifiedBy>
  <cp:revision>20</cp:revision>
  <cp:lastPrinted>1601-01-01T00:00:00Z</cp:lastPrinted>
  <dcterms:created xsi:type="dcterms:W3CDTF">2016-10-20T17:41:17Z</dcterms:created>
  <dcterms:modified xsi:type="dcterms:W3CDTF">2019-11-03T00:40:39Z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