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09" r:id="rId1"/>
  </p:sldMasterIdLst>
  <p:notesMasterIdLst>
    <p:notesMasterId r:id="rId50"/>
  </p:notesMasterIdLst>
  <p:handoutMasterIdLst>
    <p:handoutMasterId r:id="rId51"/>
  </p:handoutMasterIdLst>
  <p:sldIdLst>
    <p:sldId id="573" r:id="rId2"/>
    <p:sldId id="608" r:id="rId3"/>
    <p:sldId id="1469" r:id="rId4"/>
    <p:sldId id="1540" r:id="rId5"/>
    <p:sldId id="1545" r:id="rId6"/>
    <p:sldId id="1544" r:id="rId7"/>
    <p:sldId id="1471" r:id="rId8"/>
    <p:sldId id="1484" r:id="rId9"/>
    <p:sldId id="1546" r:id="rId10"/>
    <p:sldId id="1547" r:id="rId11"/>
    <p:sldId id="1548" r:id="rId12"/>
    <p:sldId id="1473" r:id="rId13"/>
    <p:sldId id="1474" r:id="rId14"/>
    <p:sldId id="1506" r:id="rId15"/>
    <p:sldId id="1505" r:id="rId16"/>
    <p:sldId id="1538" r:id="rId17"/>
    <p:sldId id="1539" r:id="rId18"/>
    <p:sldId id="1504" r:id="rId19"/>
    <p:sldId id="1475" r:id="rId20"/>
    <p:sldId id="1509" r:id="rId21"/>
    <p:sldId id="1508" r:id="rId22"/>
    <p:sldId id="1533" r:id="rId23"/>
    <p:sldId id="1536" r:id="rId24"/>
    <p:sldId id="1510" r:id="rId25"/>
    <p:sldId id="1511" r:id="rId26"/>
    <p:sldId id="1512" r:id="rId27"/>
    <p:sldId id="1514" r:id="rId28"/>
    <p:sldId id="1517" r:id="rId29"/>
    <p:sldId id="1518" r:id="rId30"/>
    <p:sldId id="1519" r:id="rId31"/>
    <p:sldId id="1520" r:id="rId32"/>
    <p:sldId id="1521" r:id="rId33"/>
    <p:sldId id="1522" r:id="rId34"/>
    <p:sldId id="1537" r:id="rId35"/>
    <p:sldId id="1549" r:id="rId36"/>
    <p:sldId id="1529" r:id="rId37"/>
    <p:sldId id="1452" r:id="rId38"/>
    <p:sldId id="1487" r:id="rId39"/>
    <p:sldId id="1550" r:id="rId40"/>
    <p:sldId id="1488" r:id="rId41"/>
    <p:sldId id="1491" r:id="rId42"/>
    <p:sldId id="1492" r:id="rId43"/>
    <p:sldId id="1493" r:id="rId44"/>
    <p:sldId id="1494" r:id="rId45"/>
    <p:sldId id="1489" r:id="rId46"/>
    <p:sldId id="1490" r:id="rId47"/>
    <p:sldId id="1495" r:id="rId48"/>
    <p:sldId id="1485" r:id="rId49"/>
  </p:sldIdLst>
  <p:sldSz cx="9144000" cy="6858000" type="screen4x3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9999"/>
    <a:srgbClr val="FFCCFF"/>
    <a:srgbClr val="66FFCC"/>
    <a:srgbClr val="0000FF"/>
    <a:srgbClr val="FF99FF"/>
    <a:srgbClr val="FF0000"/>
    <a:srgbClr val="00CC00"/>
    <a:srgbClr val="FFFF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1" autoAdjust="0"/>
    <p:restoredTop sz="84299" autoAdjust="0"/>
  </p:normalViewPr>
  <p:slideViewPr>
    <p:cSldViewPr>
      <p:cViewPr>
        <p:scale>
          <a:sx n="80" d="100"/>
          <a:sy n="80" d="100"/>
        </p:scale>
        <p:origin x="-778" y="-11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0"/>
    </p:cViewPr>
  </p:sorterViewPr>
  <p:notesViewPr>
    <p:cSldViewPr>
      <p:cViewPr varScale="1">
        <p:scale>
          <a:sx n="38" d="100"/>
          <a:sy n="38" d="100"/>
        </p:scale>
        <p:origin x="-1530" y="-72"/>
      </p:cViewPr>
      <p:guideLst>
        <p:guide orient="horz" pos="3133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390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390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9911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390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9911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0B0D617-B7D7-41BF-A2D5-E61948D61B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31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0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956"/>
            <a:ext cx="5029200" cy="447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9911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9911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D209355-7F1A-4819-A0C4-18009F6FD8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833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209355-7F1A-4819-A0C4-18009F6FD830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71948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209355-7F1A-4819-A0C4-18009F6FD830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8476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209355-7F1A-4819-A0C4-18009F6FD830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8476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 txBox="1">
            <a:spLocks noGrp="1" noChangeArrowheads="1"/>
          </p:cNvSpPr>
          <p:nvPr/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E967F50-C649-4EE5-86EF-22A239650A76}" type="slidenum">
              <a:rPr lang="ru-RU" sz="1200"/>
              <a:pPr algn="r" eaLnBrk="1" hangingPunct="1"/>
              <a:t>26</a:t>
            </a:fld>
            <a:endParaRPr lang="ru-RU" sz="1200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24956"/>
            <a:ext cx="5486400" cy="447627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dirty="0" smtClean="0"/>
              <a:t>	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AA2E91-E6A5-4354-BE45-B3D639EF72C9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1079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886200" y="9449911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F77A598-A552-482E-82FE-51F099D366C7}" type="slidenum">
              <a:rPr lang="ru-RU" sz="1200">
                <a:latin typeface="Times New Roman" pitchFamily="18" charset="0"/>
              </a:rPr>
              <a:pPr algn="r"/>
              <a:t>37</a:t>
            </a:fld>
            <a:endParaRPr lang="ru-RU" sz="1200">
              <a:latin typeface="Times New Roman" pitchFamily="18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209355-7F1A-4819-A0C4-18009F6FD830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8665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209355-7F1A-4819-A0C4-18009F6FD830}" type="slidenum">
              <a:rPr lang="ru-RU" smtClean="0"/>
              <a:pPr>
                <a:defRPr/>
              </a:pPr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8665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209355-7F1A-4819-A0C4-18009F6FD830}" type="slidenum">
              <a:rPr lang="ru-RU" smtClean="0"/>
              <a:pPr>
                <a:defRPr/>
              </a:pPr>
              <a:t>43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8665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209355-7F1A-4819-A0C4-18009F6FD830}" type="slidenum">
              <a:rPr lang="ru-RU" smtClean="0"/>
              <a:pPr>
                <a:defRPr/>
              </a:pPr>
              <a:t>44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8665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 txBox="1">
            <a:spLocks noGrp="1" noChangeArrowheads="1"/>
          </p:cNvSpPr>
          <p:nvPr/>
        </p:nvSpPr>
        <p:spPr bwMode="auto">
          <a:xfrm>
            <a:off x="3886200" y="9449911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AD5C8D-3BB3-4102-A76C-B8D8FC1C5184}" type="slidenum">
              <a:rPr lang="ru-RU" sz="1200">
                <a:latin typeface="Times New Roman" pitchFamily="18" charset="0"/>
              </a:rPr>
              <a:pPr algn="r"/>
              <a:t>48</a:t>
            </a:fld>
            <a:endParaRPr lang="ru-RU" sz="1200">
              <a:latin typeface="Times New Roman" pitchFamily="18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86200" y="9449911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026494A-8A5F-4144-B733-313A5DC61351}" type="slidenum">
              <a:rPr lang="ru-RU" sz="1200">
                <a:latin typeface="Times New Roman" pitchFamily="18" charset="0"/>
              </a:rPr>
              <a:pPr algn="r"/>
              <a:t>2</a:t>
            </a:fld>
            <a:endParaRPr lang="ru-RU" sz="1200" dirty="0">
              <a:latin typeface="Times New Roman" pitchFamily="18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886200" y="9449911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F77A598-A552-482E-82FE-51F099D366C7}" type="slidenum">
              <a:rPr lang="ru-RU" sz="1200">
                <a:latin typeface="Times New Roman" pitchFamily="18" charset="0"/>
              </a:rPr>
              <a:pPr algn="r"/>
              <a:t>3</a:t>
            </a:fld>
            <a:endParaRPr lang="ru-RU" sz="1200">
              <a:latin typeface="Times New Roman" pitchFamily="18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886200" y="9449911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F77A598-A552-482E-82FE-51F099D366C7}" type="slidenum">
              <a:rPr lang="ru-RU" sz="1200">
                <a:latin typeface="Times New Roman" pitchFamily="18" charset="0"/>
              </a:rPr>
              <a:pPr algn="r"/>
              <a:t>4</a:t>
            </a:fld>
            <a:endParaRPr lang="ru-RU" sz="1200">
              <a:latin typeface="Times New Roman" pitchFamily="18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 txBox="1">
            <a:spLocks noGrp="1" noChangeArrowheads="1"/>
          </p:cNvSpPr>
          <p:nvPr/>
        </p:nvSpPr>
        <p:spPr bwMode="auto">
          <a:xfrm>
            <a:off x="3886200" y="9449911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E8C11A1-CE61-4137-A720-B7D4D7ED7150}" type="slidenum">
              <a:rPr lang="ru-RU" sz="1200">
                <a:latin typeface="Times New Roman" pitchFamily="18" charset="0"/>
              </a:rPr>
              <a:pPr algn="r"/>
              <a:t>5</a:t>
            </a:fld>
            <a:endParaRPr lang="ru-RU" sz="1200">
              <a:latin typeface="Times New Roman" pitchFamily="18" charset="0"/>
            </a:endParaRPr>
          </a:p>
        </p:txBody>
      </p:sp>
      <p:sp>
        <p:nvSpPr>
          <p:cNvPr id="10445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/>
          </p:cNvSpPr>
          <p:nvPr>
            <p:ph type="body" idx="1"/>
          </p:nvPr>
        </p:nvSpPr>
        <p:spPr>
          <a:xfrm>
            <a:off x="685800" y="4724956"/>
            <a:ext cx="5486400" cy="4476274"/>
          </a:xfrm>
          <a:noFill/>
          <a:ln/>
        </p:spPr>
        <p:txBody>
          <a:bodyPr lIns="92080" tIns="46040" rIns="92080" bIns="46040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886200" y="9449911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F77A598-A552-482E-82FE-51F099D366C7}" type="slidenum">
              <a:rPr lang="ru-RU" sz="1200">
                <a:latin typeface="Times New Roman" pitchFamily="18" charset="0"/>
              </a:rPr>
              <a:pPr algn="r"/>
              <a:t>6</a:t>
            </a:fld>
            <a:endParaRPr lang="ru-RU" sz="1200">
              <a:latin typeface="Times New Roman" pitchFamily="18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 txBox="1">
            <a:spLocks noGrp="1" noChangeArrowheads="1"/>
          </p:cNvSpPr>
          <p:nvPr/>
        </p:nvSpPr>
        <p:spPr bwMode="auto">
          <a:xfrm>
            <a:off x="3886200" y="9449911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1DB4B4E-59E8-4C62-8ACC-C5B60BE312E9}" type="slidenum">
              <a:rPr lang="ru-RU" sz="1200">
                <a:latin typeface="Times New Roman" pitchFamily="18" charset="0"/>
              </a:rPr>
              <a:pPr algn="r"/>
              <a:t>7</a:t>
            </a:fld>
            <a:endParaRPr lang="ru-RU" sz="1200">
              <a:latin typeface="Times New Roman" pitchFamily="18" charset="0"/>
            </a:endParaRPr>
          </a:p>
        </p:txBody>
      </p:sp>
      <p:sp>
        <p:nvSpPr>
          <p:cNvPr id="105475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/>
          </p:cNvSpPr>
          <p:nvPr>
            <p:ph type="body" idx="1"/>
          </p:nvPr>
        </p:nvSpPr>
        <p:spPr>
          <a:xfrm>
            <a:off x="685800" y="4724956"/>
            <a:ext cx="5486400" cy="4476274"/>
          </a:xfrm>
          <a:noFill/>
          <a:ln/>
        </p:spPr>
        <p:txBody>
          <a:bodyPr lIns="92080" tIns="46040" rIns="92080" bIns="46040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ru-RU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209355-7F1A-4819-A0C4-18009F6FD830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6495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209355-7F1A-4819-A0C4-18009F6FD830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866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EC9A3-5F65-4073-9BD7-F44AF490DA62}" type="datetime1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7230A-2BB8-4ADB-99C9-713C7D0178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C0774-717C-43D2-B622-44B03360C15A}" type="datetime1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C84A5-C5C6-494B-B9D6-064E5228EE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B0D76-65D2-42A9-B29B-B5CFB815039B}" type="datetime1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F613A-EC9F-4A48-ABAF-EE648E4B35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6EEBF-27AA-49FB-A505-DEDFE87D01A4}" type="datetime1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0CA7D-D6A5-4E83-AB2F-7C63E2B82F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53D34-6A8B-4716-B9A0-72D7358E0615}" type="datetime1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1F8B3-F83A-4224-9ABE-4EE7DF072E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F4C08-2EC2-4920-98C3-432A640AD2F0}" type="datetime1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4D399-6D80-470E-AF08-3F5FE41ED9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31C42-4F8E-410C-8576-00FED32E2214}" type="datetime1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FFE03-F511-4381-AF71-0EC2CE123C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488D6-A2B2-4862-A880-8317BB480C37}" type="datetime1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1B07C-A466-4A2A-9762-1C165B490A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5D23C-F767-4533-9C20-EA9F12F1AFC7}" type="datetime1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13DBD-2824-49BD-B0EF-69FFB6495B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0A42C-3941-460D-8DB4-8B30BE213215}" type="datetime1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3315E-CB2A-4337-A871-174436363C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54920-61D8-4129-AAB7-294FE7F64DA2}" type="datetime1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78187-516D-4B9D-B7A7-A0A61A568A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20F93-0D92-445E-A97E-11469E25BAAC}" type="datetime1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38BF3-7874-4CE2-AF02-277495C160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68097-B7FD-4E2E-AF10-33AF6455E467}" type="datetime1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EC3FF-B564-4958-8452-AAC29EFDBE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95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8F6EA1F-0B6E-4535-898D-F9C68E5283CE}" type="datetime1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495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5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74465D1D-DCE3-4923-AE6A-7ABB3DC506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sualy.ru/upload/iblock/6a7/231707.jp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hyperlink" Target="http://images.yandex.ru/yandsearch?p=1&amp;text=%D0%BF%D0%BE%D1%87%D1%82%D0%BE%D0%B2%D1%8B%D0%B9%20%D1%8F%D1%89%D0%B8%D0%BA%20%D1%81%D0%B2%D0%BE%D0%B8%D0%BC%D0%B8%20%D1%80%D1%83%D0%BA%D0%B0%D0%BC%D0%B8&amp;pos=31&amp;uinfo=sw-1266-sh-703-fw-1041-fh-497-pd-1&amp;rpt=simage&amp;img_url=http://kartonkino.ru/wp-content/uploads/2013/05/cardboard-postbox-21.jpg" TargetMode="Externa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&#1044;&#1077;&#1084;&#1086;&#1085;&#1089;&#1090;&#1088;&#1072;&#1094;&#1080;&#1103;_7_&#1083;&#1080;&#1089;&#1090;&#1099;%20&#1089;&#1072;&#1084;&#1086;&#1086;&#1094;&#1077;&#1085;&#1082;&#1080;.doc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&#1042;&#1089;&#1090;&#1072;&#1074;&#1082;&#1072;%205.5_&#1057;&#1080;&#1089;&#1090;&#1077;&#1084;&#1072;%20&#1086;&#1094;&#1077;&#1085;&#1082;&#1080;%20&#1080;%20&#1079;&#1072;&#1076;&#1072;&#1085;&#1080;&#1103;.ppt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source=psearch&amp;text=%D0%BE%D1%86%D0%B5%D0%BD%D0%BA%D0%B0%20%D0%B4%D0%BE%D1%81%D1%82%D0%B8%D0%B6%D0%B5%D0%BD%D0%B8%D1%8F%20%D0%BF%D0%BB%D0%B0%D0%BD%D0%B8%D1%80%D1%83%D0%B5%D0%BC%D1%8B%D1%85%20%D1%80%D0%B5%D0%B7%D1%83%D0%BB%D1%8C%D1%82%D0%B0%D1%82%D0%BE%D0%B2%20%D0%B2%20%D0%BD%D0%B0%D1%87%D0%B0%D0%BB%D1%8C%D0%BD%D0%BE%D0%B9%20%D1%88%D0%BA%D0%BE%D0%BB%D0%B5&amp;pos=4&amp;rpt=simage&amp;lr=213&amp;uinfo=sw-1266-sh-703-fw-1041-fh-497-pd-1&amp;img_url=http://900igr.net/datas/pedagogika/Programmy-nachalnoj-shkoly/0007-007-Otsenka-dostizhenij-planiruemykh-rezultatov-v-nachalnoj-shkole-sistema.jpg" TargetMode="External"/><Relationship Id="rId5" Type="http://schemas.openxmlformats.org/officeDocument/2006/relationships/image" Target="../media/image2.jpeg"/><Relationship Id="rId10" Type="http://schemas.openxmlformats.org/officeDocument/2006/relationships/image" Target="../media/image5.jpeg"/><Relationship Id="rId4" Type="http://schemas.openxmlformats.org/officeDocument/2006/relationships/hyperlink" Target="&#1042;&#1089;&#1090;&#1072;&#1074;&#1082;&#1072;%205.4_&#1055;&#1083;&#1072;&#1085;&#1080;&#1088;&#1091;&#1077;&#1084;&#1099;&#1077;%20&#1088;&#1077;&#1079;&#1091;&#1083;&#1100;&#1090;&#1072;&#1090;&#1099;.ppt" TargetMode="External"/><Relationship Id="rId9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mailto:olg9527@yandex.ru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dknigi.ru/detail.php?id=6249576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hyperlink" Target="&#1042;&#1089;&#1090;&#1072;&#1074;&#1082;&#1072;%205.4_&#1055;&#1083;&#1072;&#1085;&#1080;&#1088;&#1091;&#1077;&#1084;&#1099;&#1077;%20&#1088;&#1077;&#1079;&#1091;&#1083;&#1100;&#1090;&#1072;&#1090;&#1099;.ppt" TargetMode="Externa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9813925" y="6518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ru-RU" sz="2400" dirty="0">
              <a:latin typeface="Times New Roman" pitchFamily="18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040052" y="5807471"/>
            <a:ext cx="3960440" cy="936104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</a:rPr>
              <a:t>Москва, Просвещение,</a:t>
            </a:r>
          </a:p>
          <a:p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</a:rPr>
              <a:t>декабрь, 2014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95536" y="2276872"/>
            <a:ext cx="8367922" cy="1941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/>
                </a:solidFill>
              </a:rPr>
              <a:t>Формирующая оценка. Оценочная самостоятельность</a:t>
            </a:r>
          </a:p>
          <a:p>
            <a:pPr algn="ctr"/>
            <a:r>
              <a:rPr lang="ru-RU" sz="4000" b="1" dirty="0" smtClean="0">
                <a:solidFill>
                  <a:schemeClr val="tx2"/>
                </a:solidFill>
              </a:rPr>
              <a:t>школьников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500" y="116632"/>
            <a:ext cx="9001000" cy="1440160"/>
          </a:xfrm>
        </p:spPr>
        <p:txBody>
          <a:bodyPr/>
          <a:lstStyle/>
          <a:p>
            <a:pPr algn="l"/>
            <a:r>
              <a:rPr lang="ru-RU" sz="3200" b="1" dirty="0" smtClean="0">
                <a:latin typeface="Arial" pitchFamily="34" charset="0"/>
              </a:rPr>
              <a:t>Федеральный государственный образовательный стандарт: оценка образовательных достижений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5822776" y="5373216"/>
            <a:ext cx="2763019" cy="452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2400" b="1" kern="0" dirty="0" smtClean="0">
                <a:solidFill>
                  <a:schemeClr val="tx2"/>
                </a:solidFill>
                <a:latin typeface="Arial" pitchFamily="34" charset="0"/>
              </a:rPr>
              <a:t>О.Б. Логинова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34423-20D4-4055-BFBA-20A023C03C30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9813925" y="6253163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45546" y="1608428"/>
            <a:ext cx="9036050" cy="4994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514350" indent="-514350">
              <a:spcAft>
                <a:spcPct val="20000"/>
              </a:spcAft>
              <a:buFont typeface="+mj-lt"/>
              <a:buAutoNum type="arabicPeriod" startAt="2"/>
            </a:pPr>
            <a:r>
              <a:rPr lang="ru-RU" sz="2800" b="1" dirty="0" smtClean="0"/>
              <a:t>Инструменты и приёмы поисковой деятельности</a:t>
            </a:r>
          </a:p>
          <a:p>
            <a:pPr marL="342900" indent="-342900">
              <a:lnSpc>
                <a:spcPct val="80000"/>
              </a:lnSpc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ru-RU" sz="2200" b="1" dirty="0" smtClean="0"/>
              <a:t>высказывать предположения</a:t>
            </a:r>
          </a:p>
          <a:p>
            <a:pPr marL="342900" indent="-342900">
              <a:lnSpc>
                <a:spcPct val="80000"/>
              </a:lnSpc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ru-RU" sz="2200" b="1" dirty="0"/>
              <a:t>предлагать возможные </a:t>
            </a:r>
            <a:r>
              <a:rPr lang="ru-RU" sz="2200" b="1" dirty="0" smtClean="0"/>
              <a:t>способы проверки высказанных предположений:</a:t>
            </a:r>
          </a:p>
          <a:p>
            <a:pPr marL="800100" lvl="1" indent="-342900">
              <a:lnSpc>
                <a:spcPct val="80000"/>
              </a:lnSpc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ru-RU" sz="2200" b="1" dirty="0" smtClean="0"/>
              <a:t>обращаться </a:t>
            </a:r>
            <a:r>
              <a:rPr lang="ru-RU" sz="2200" b="1" dirty="0"/>
              <a:t>к личному </a:t>
            </a:r>
            <a:r>
              <a:rPr lang="ru-RU" sz="2200" b="1" dirty="0" smtClean="0"/>
              <a:t>опыту</a:t>
            </a:r>
          </a:p>
          <a:p>
            <a:pPr marL="800100" lvl="1" indent="-342900">
              <a:lnSpc>
                <a:spcPct val="80000"/>
              </a:lnSpc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ru-RU" sz="2200" b="1" dirty="0"/>
              <a:t>прибегать </a:t>
            </a:r>
            <a:r>
              <a:rPr lang="ru-RU" sz="2200" b="1" dirty="0" smtClean="0"/>
              <a:t>к рассуждениям и аргументации</a:t>
            </a:r>
          </a:p>
          <a:p>
            <a:pPr marL="800100" lvl="1" indent="-342900">
              <a:lnSpc>
                <a:spcPct val="80000"/>
              </a:lnSpc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ru-RU" sz="2200" b="1" dirty="0" smtClean="0"/>
              <a:t>прибегать к </a:t>
            </a:r>
            <a:r>
              <a:rPr lang="ru-RU" sz="2200" b="1" dirty="0"/>
              <a:t>эксперименту, измерительным инструментам</a:t>
            </a:r>
            <a:r>
              <a:rPr lang="ru-RU" sz="2200" b="1" dirty="0" smtClean="0"/>
              <a:t>,</a:t>
            </a:r>
          </a:p>
          <a:p>
            <a:pPr marL="800100" lvl="1" indent="-342900">
              <a:lnSpc>
                <a:spcPct val="80000"/>
              </a:lnSpc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ru-RU" sz="2200" b="1" dirty="0" smtClean="0"/>
              <a:t>обращаться к словарям, справочникам, учебной литературе и т.п. </a:t>
            </a:r>
          </a:p>
          <a:p>
            <a:pPr marL="800100" lvl="1" indent="-342900">
              <a:lnSpc>
                <a:spcPct val="80000"/>
              </a:lnSpc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ru-RU" sz="2200" b="1" dirty="0"/>
              <a:t>обращаться к поиску аналогов, связей, к опорным схемам и </a:t>
            </a:r>
            <a:r>
              <a:rPr lang="ru-RU" sz="2200" b="1" dirty="0" smtClean="0"/>
              <a:t>моделям</a:t>
            </a:r>
          </a:p>
          <a:p>
            <a:pPr marL="800100" lvl="1" indent="-342900">
              <a:lnSpc>
                <a:spcPct val="80000"/>
              </a:lnSpc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ru-RU" sz="2200" b="1" dirty="0" smtClean="0"/>
              <a:t>использовать проверку </a:t>
            </a:r>
            <a:r>
              <a:rPr lang="ru-RU" sz="2200" b="1" dirty="0"/>
              <a:t>на соответствие различным </a:t>
            </a:r>
            <a:r>
              <a:rPr lang="ru-RU" sz="2200" b="1" dirty="0" smtClean="0"/>
              <a:t>критериям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gray">
          <a:xfrm>
            <a:off x="35973" y="116631"/>
            <a:ext cx="9036050" cy="1332149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Текущие </a:t>
            </a:r>
            <a:r>
              <a:rPr lang="ru-RU" sz="32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метапредметные</a:t>
            </a: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и личностные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результаты: </a:t>
            </a:r>
            <a:r>
              <a:rPr lang="ru-RU" sz="32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сформированность</a:t>
            </a: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основ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учебной самостоятельности школьников</a:t>
            </a:r>
            <a:endParaRPr lang="ru-RU" sz="32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56306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34423-20D4-4055-BFBA-20A023C03C30}" type="slidenum">
              <a:rPr lang="ru-RU"/>
              <a:pPr>
                <a:defRPr/>
              </a:pPr>
              <a:t>11</a:t>
            </a:fld>
            <a:endParaRPr lang="ru-RU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9813925" y="6253163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107950" y="1988840"/>
            <a:ext cx="9036050" cy="297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 startAt="3"/>
            </a:pPr>
            <a:r>
              <a:rPr lang="ru-RU" sz="2800" b="1" dirty="0" smtClean="0"/>
              <a:t>Оценочная самостоятельность</a:t>
            </a:r>
            <a:endParaRPr lang="ru-RU" sz="2800" b="1" dirty="0" smtClean="0"/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b="1" dirty="0" smtClean="0"/>
              <a:t>овладение инструментами </a:t>
            </a:r>
            <a:r>
              <a:rPr lang="ru-RU" sz="2400" b="1" dirty="0"/>
              <a:t>само- и </a:t>
            </a:r>
            <a:r>
              <a:rPr lang="ru-RU" sz="2400" b="1" dirty="0" err="1"/>
              <a:t>взаимооценки</a:t>
            </a:r>
            <a:r>
              <a:rPr lang="ru-RU" sz="2400" b="1" dirty="0"/>
              <a:t>, рефлексии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b="1" dirty="0" smtClean="0"/>
              <a:t>овладение правилами и формулами оценки и оценочных суждений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b="1" dirty="0" smtClean="0"/>
              <a:t>овладение </a:t>
            </a:r>
            <a:r>
              <a:rPr lang="ru-RU" sz="2400" b="1" dirty="0"/>
              <a:t>представлениями о критериях, шкалах, нормах </a:t>
            </a:r>
            <a:r>
              <a:rPr lang="ru-RU" sz="2400" b="1" dirty="0" smtClean="0"/>
              <a:t>оценки 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gray">
          <a:xfrm>
            <a:off x="35973" y="116631"/>
            <a:ext cx="9036050" cy="1332149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Текущие </a:t>
            </a:r>
            <a:r>
              <a:rPr lang="ru-RU" sz="32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метапредметные</a:t>
            </a: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и личностные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результаты: </a:t>
            </a:r>
            <a:r>
              <a:rPr lang="ru-RU" sz="32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сформированность</a:t>
            </a: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основ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учебной самостоятельности школьников</a:t>
            </a:r>
            <a:endParaRPr lang="ru-RU" sz="32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58057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34423-20D4-4055-BFBA-20A023C03C30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9813925" y="6253163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0" y="808038"/>
            <a:ext cx="90360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42900" indent="-342900">
              <a:lnSpc>
                <a:spcPct val="80000"/>
              </a:lnSpc>
              <a:spcAft>
                <a:spcPct val="20000"/>
              </a:spcAft>
            </a:pPr>
            <a:r>
              <a:rPr lang="ru-RU" sz="3200" b="1"/>
              <a:t>   </a:t>
            </a:r>
            <a:endParaRPr lang="ru-RU" sz="2600" b="1"/>
          </a:p>
        </p:txBody>
      </p:sp>
      <p:sp>
        <p:nvSpPr>
          <p:cNvPr id="975875" name="AutoShape 3"/>
          <p:cNvSpPr>
            <a:spLocks noChangeArrowheads="1"/>
          </p:cNvSpPr>
          <p:nvPr/>
        </p:nvSpPr>
        <p:spPr bwMode="gray">
          <a:xfrm>
            <a:off x="287338" y="152400"/>
            <a:ext cx="8388350" cy="756320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Формирующая оценка: назначение</a:t>
            </a:r>
            <a:endParaRPr lang="ru-RU" sz="3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75877" name="TextBox 975876"/>
          <p:cNvSpPr txBox="1"/>
          <p:nvPr/>
        </p:nvSpPr>
        <p:spPr>
          <a:xfrm>
            <a:off x="143508" y="1065114"/>
            <a:ext cx="8892542" cy="4401205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2"/>
                </a:solidFill>
              </a:rPr>
              <a:t>СМЫСЛ и НАЗНАЧЕНИЕ: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bg2"/>
                </a:solidFill>
              </a:rPr>
              <a:t>обратная </a:t>
            </a:r>
            <a:r>
              <a:rPr lang="ru-RU" sz="2800" dirty="0" smtClean="0">
                <a:solidFill>
                  <a:schemeClr val="bg2"/>
                </a:solidFill>
              </a:rPr>
              <a:t>связь, </a:t>
            </a:r>
            <a:r>
              <a:rPr lang="ru-RU" sz="2800" dirty="0">
                <a:solidFill>
                  <a:schemeClr val="bg2"/>
                </a:solidFill>
              </a:rPr>
              <a:t>диагностика, индивидуальная </a:t>
            </a:r>
            <a:r>
              <a:rPr lang="ru-RU" sz="2800" dirty="0" smtClean="0">
                <a:solidFill>
                  <a:schemeClr val="bg2"/>
                </a:solidFill>
              </a:rPr>
              <a:t>помощь и коррекция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bg2"/>
                </a:solidFill>
              </a:rPr>
              <a:t>стимул и поддержка, индивидуальный прогресс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bg2"/>
                </a:solidFill>
              </a:rPr>
              <a:t>снять </a:t>
            </a:r>
            <a:r>
              <a:rPr lang="ru-RU" sz="2800" dirty="0">
                <a:solidFill>
                  <a:schemeClr val="bg2"/>
                </a:solidFill>
              </a:rPr>
              <a:t>зависимость от </a:t>
            </a:r>
            <a:r>
              <a:rPr lang="ru-RU" sz="2800" dirty="0" smtClean="0">
                <a:solidFill>
                  <a:schemeClr val="bg2"/>
                </a:solidFill>
              </a:rPr>
              <a:t>внешней оценки (учителя, взрослых), помочь ребёнку осознать,</a:t>
            </a:r>
          </a:p>
          <a:p>
            <a:pPr lvl="1"/>
            <a:r>
              <a:rPr lang="ru-RU" sz="2800" b="1" dirty="0" smtClean="0">
                <a:solidFill>
                  <a:schemeClr val="bg2"/>
                </a:solidFill>
              </a:rPr>
              <a:t>(1) в чём </a:t>
            </a:r>
            <a:r>
              <a:rPr lang="ru-RU" sz="2800" dirty="0" smtClean="0">
                <a:solidFill>
                  <a:schemeClr val="bg2"/>
                </a:solidFill>
              </a:rPr>
              <a:t>у него/неё проблемы</a:t>
            </a:r>
            <a:r>
              <a:rPr lang="ru-RU" sz="2800" b="1" dirty="0" smtClean="0">
                <a:solidFill>
                  <a:schemeClr val="bg2"/>
                </a:solidFill>
              </a:rPr>
              <a:t>,</a:t>
            </a:r>
          </a:p>
          <a:p>
            <a:pPr lvl="1"/>
            <a:r>
              <a:rPr lang="ru-RU" sz="2800" b="1" dirty="0" smtClean="0">
                <a:solidFill>
                  <a:schemeClr val="bg2"/>
                </a:solidFill>
              </a:rPr>
              <a:t>(2) что нужно делать, чему нужно научиться, </a:t>
            </a:r>
            <a:r>
              <a:rPr lang="ru-RU" sz="2800" dirty="0" smtClean="0">
                <a:solidFill>
                  <a:schemeClr val="bg2"/>
                </a:solidFill>
              </a:rPr>
              <a:t>чтобы этих проблем не стало</a:t>
            </a:r>
            <a:r>
              <a:rPr lang="ru-RU" sz="2800" b="1" dirty="0" smtClean="0">
                <a:solidFill>
                  <a:schemeClr val="bg2"/>
                </a:solidFill>
              </a:rPr>
              <a:t>,</a:t>
            </a:r>
          </a:p>
          <a:p>
            <a:pPr lvl="1"/>
            <a:r>
              <a:rPr lang="ru-RU" sz="2800" b="1" dirty="0" smtClean="0">
                <a:solidFill>
                  <a:schemeClr val="bg2"/>
                </a:solidFill>
              </a:rPr>
              <a:t>(3) как </a:t>
            </a:r>
            <a:r>
              <a:rPr lang="ru-RU" sz="2800" dirty="0" smtClean="0">
                <a:solidFill>
                  <a:schemeClr val="bg2"/>
                </a:solidFill>
              </a:rPr>
              <a:t>это можно сделать  </a:t>
            </a:r>
            <a:endParaRPr lang="ru-RU" sz="2800" dirty="0">
              <a:solidFill>
                <a:schemeClr val="bg2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05906" y="5753865"/>
            <a:ext cx="8169782" cy="95410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ОСНОВНОЙ СПОСОБ: </a:t>
            </a:r>
            <a:r>
              <a:rPr lang="ru-RU" sz="2800" dirty="0" smtClean="0"/>
              <a:t>включить детей в самостоятельную оценочную деятельность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980608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34423-20D4-4055-BFBA-20A023C03C30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9813925" y="6253163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975875" name="AutoShape 3"/>
          <p:cNvSpPr>
            <a:spLocks noChangeArrowheads="1"/>
          </p:cNvSpPr>
          <p:nvPr/>
        </p:nvSpPr>
        <p:spPr bwMode="gray">
          <a:xfrm>
            <a:off x="287338" y="152400"/>
            <a:ext cx="8388350" cy="1080356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Формирующая оценка:</a:t>
            </a:r>
          </a:p>
          <a:p>
            <a:pPr algn="ctr" eaLnBrk="1" hangingPunct="1">
              <a:defRPr/>
            </a:pPr>
            <a:r>
              <a:rPr lang="ru-RU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некоторые приёмы и техники</a:t>
            </a:r>
            <a:endParaRPr lang="ru-RU" sz="3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939229" y="1664804"/>
            <a:ext cx="7615325" cy="163121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ru-RU" sz="2800" b="1" dirty="0" smtClean="0"/>
              <a:t>Учитель даёт сигнал ученику:</a:t>
            </a:r>
          </a:p>
          <a:p>
            <a:pPr marL="800100" lvl="1" indent="-342900">
              <a:buFontTx/>
              <a:buChar char="-"/>
            </a:pPr>
            <a:r>
              <a:rPr lang="ru-RU" sz="2400" dirty="0" smtClean="0"/>
              <a:t>выделяем</a:t>
            </a:r>
            <a:r>
              <a:rPr lang="ru-RU" sz="2400" b="1" dirty="0" smtClean="0"/>
              <a:t> удачные </a:t>
            </a:r>
            <a:r>
              <a:rPr lang="ru-RU" sz="2400" dirty="0" smtClean="0"/>
              <a:t>места</a:t>
            </a:r>
          </a:p>
          <a:p>
            <a:pPr marL="800100" lvl="1" indent="-342900">
              <a:buFontTx/>
              <a:buChar char="-"/>
            </a:pPr>
            <a:r>
              <a:rPr lang="ru-RU" sz="2400" dirty="0" smtClean="0"/>
              <a:t>указываем, что надо исправить</a:t>
            </a:r>
          </a:p>
          <a:p>
            <a:pPr marL="800100" lvl="1" indent="-342900">
              <a:buFontTx/>
              <a:buChar char="-"/>
            </a:pPr>
            <a:r>
              <a:rPr lang="ru-RU" sz="2400" dirty="0" smtClean="0"/>
              <a:t>даем напоминание, пример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9228" y="4149080"/>
            <a:ext cx="7615325" cy="181588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 startAt="2"/>
            </a:pPr>
            <a:r>
              <a:rPr lang="ru-RU" sz="2800" b="1" dirty="0" smtClean="0"/>
              <a:t>«Безопасные» и «рискованные» работы (работаем </a:t>
            </a:r>
            <a:r>
              <a:rPr lang="en-US" sz="2800" b="1" dirty="0" smtClean="0"/>
              <a:t>“</a:t>
            </a:r>
            <a:r>
              <a:rPr lang="ru-RU" sz="2800" b="1" i="1" dirty="0" smtClean="0"/>
              <a:t>по правилам</a:t>
            </a:r>
            <a:r>
              <a:rPr lang="en-US" sz="2800" b="1" dirty="0" smtClean="0"/>
              <a:t>” </a:t>
            </a:r>
            <a:r>
              <a:rPr lang="ru-RU" sz="2800" b="1" dirty="0" smtClean="0"/>
              <a:t>и </a:t>
            </a:r>
            <a:r>
              <a:rPr lang="en-US" sz="2800" b="1" dirty="0" smtClean="0"/>
              <a:t>“</a:t>
            </a:r>
            <a:r>
              <a:rPr lang="ru-RU" sz="2800" b="1" i="1" dirty="0" smtClean="0"/>
              <a:t>на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свой страх и риск</a:t>
            </a:r>
            <a:r>
              <a:rPr lang="en-US" sz="2800" b="1" dirty="0" smtClean="0"/>
              <a:t>”)</a:t>
            </a:r>
            <a:endParaRPr lang="ru-RU" sz="2800" b="1" dirty="0"/>
          </a:p>
          <a:p>
            <a:pPr lvl="8"/>
            <a:r>
              <a:rPr lang="en-US" sz="2800" b="1" dirty="0" smtClean="0"/>
              <a:t>[</a:t>
            </a:r>
            <a:r>
              <a:rPr lang="ru-RU" sz="2800" b="1" i="1" dirty="0" err="1" smtClean="0"/>
              <a:t>Г.А.Цукерман</a:t>
            </a:r>
            <a:r>
              <a:rPr lang="ru-RU" sz="2800" b="1" i="1" dirty="0" smtClean="0"/>
              <a:t> и др.</a:t>
            </a:r>
            <a:r>
              <a:rPr lang="en-US" sz="2800" b="1" dirty="0" smtClean="0"/>
              <a:t>]</a:t>
            </a:r>
            <a:endParaRPr 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1735087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34423-20D4-4055-BFBA-20A023C03C30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9813925" y="6253163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17179" y="1376772"/>
            <a:ext cx="8695872" cy="273921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3) Дети дают сигнал учителю</a:t>
            </a:r>
            <a:r>
              <a:rPr lang="ru-RU" sz="2400" b="1" dirty="0" smtClean="0"/>
              <a:t>:</a:t>
            </a:r>
          </a:p>
          <a:p>
            <a:pPr marL="828000" lvl="1" indent="-180000">
              <a:buFontTx/>
              <a:buChar char="-"/>
            </a:pPr>
            <a:r>
              <a:rPr lang="en-US" sz="2400" b="1" dirty="0" smtClean="0"/>
              <a:t>“</a:t>
            </a:r>
            <a:r>
              <a:rPr lang="ru-RU" sz="2400" b="1" dirty="0" smtClean="0"/>
              <a:t>место для сомнений</a:t>
            </a:r>
            <a:r>
              <a:rPr lang="en-US" sz="2400" b="1" dirty="0" smtClean="0"/>
              <a:t>”</a:t>
            </a:r>
            <a:r>
              <a:rPr lang="ru-RU" sz="2400" b="1" dirty="0" smtClean="0"/>
              <a:t> и </a:t>
            </a:r>
            <a:r>
              <a:rPr lang="en-US" sz="2400" b="1" dirty="0" smtClean="0"/>
              <a:t>“</a:t>
            </a:r>
            <a:r>
              <a:rPr lang="ru-RU" sz="2400" b="1" dirty="0"/>
              <a:t>место для </a:t>
            </a:r>
            <a:r>
              <a:rPr lang="ru-RU" sz="2400" b="1" dirty="0" smtClean="0"/>
              <a:t>оценки</a:t>
            </a:r>
            <a:r>
              <a:rPr lang="en-US" sz="2400" b="1" dirty="0" smtClean="0"/>
              <a:t>”</a:t>
            </a:r>
            <a:r>
              <a:rPr lang="ru-RU" sz="2400" b="1" dirty="0" smtClean="0"/>
              <a:t>  (</a:t>
            </a:r>
            <a:r>
              <a:rPr lang="ru-RU" sz="2400" b="1" i="1" dirty="0" smtClean="0"/>
              <a:t>у доски</a:t>
            </a:r>
            <a:r>
              <a:rPr lang="ru-RU" sz="2400" b="1" dirty="0" smtClean="0"/>
              <a:t>)</a:t>
            </a:r>
          </a:p>
          <a:p>
            <a:pPr marL="828000" lvl="1" indent="-180000">
              <a:buFontTx/>
              <a:buChar char="-"/>
            </a:pPr>
            <a:r>
              <a:rPr lang="en-US" sz="2400" b="1" dirty="0"/>
              <a:t>“</a:t>
            </a:r>
            <a:r>
              <a:rPr lang="ru-RU" sz="2400" b="1" dirty="0" smtClean="0"/>
              <a:t>знаки сомнения</a:t>
            </a:r>
            <a:r>
              <a:rPr lang="en-US" sz="2400" b="1" dirty="0" smtClean="0"/>
              <a:t>”</a:t>
            </a:r>
            <a:r>
              <a:rPr lang="ru-RU" sz="2400" b="1" dirty="0" smtClean="0"/>
              <a:t> (</a:t>
            </a:r>
            <a:r>
              <a:rPr lang="ru-RU" sz="2400" b="1" i="1" dirty="0" smtClean="0"/>
              <a:t>в тетради, работе</a:t>
            </a:r>
            <a:r>
              <a:rPr lang="ru-RU" sz="2400" b="1" dirty="0" smtClean="0"/>
              <a:t>)</a:t>
            </a:r>
          </a:p>
          <a:p>
            <a:pPr marL="828000" lvl="1" indent="-180000">
              <a:buFontTx/>
              <a:buChar char="-"/>
            </a:pPr>
            <a:r>
              <a:rPr lang="en-US" sz="2400" b="1" dirty="0"/>
              <a:t>“</a:t>
            </a:r>
            <a:r>
              <a:rPr lang="ru-RU" sz="2400" b="1" dirty="0" smtClean="0"/>
              <a:t>светофор</a:t>
            </a:r>
            <a:r>
              <a:rPr lang="en-US" sz="2400" b="1" dirty="0" smtClean="0"/>
              <a:t>”</a:t>
            </a:r>
            <a:r>
              <a:rPr lang="ru-RU" sz="2400" b="1" dirty="0"/>
              <a:t> (</a:t>
            </a:r>
            <a:r>
              <a:rPr lang="ru-RU" sz="2400" b="1" i="1" dirty="0"/>
              <a:t>в </a:t>
            </a:r>
            <a:r>
              <a:rPr lang="ru-RU" sz="2400" b="1" i="1" dirty="0" smtClean="0"/>
              <a:t>тетради)</a:t>
            </a:r>
            <a:endParaRPr lang="ru-RU" sz="2400" b="1" dirty="0"/>
          </a:p>
          <a:p>
            <a:pPr marL="828000" lvl="1" indent="-180000">
              <a:buFontTx/>
              <a:buChar char="-"/>
            </a:pPr>
            <a:r>
              <a:rPr lang="en-US" sz="2400" b="1" dirty="0" smtClean="0"/>
              <a:t>“</a:t>
            </a:r>
            <a:r>
              <a:rPr lang="ru-RU" sz="2400" b="1" dirty="0" smtClean="0"/>
              <a:t>цветовые дорожки</a:t>
            </a:r>
            <a:r>
              <a:rPr lang="en-US" sz="2400" b="1" dirty="0" smtClean="0"/>
              <a:t>”</a:t>
            </a:r>
            <a:r>
              <a:rPr lang="ru-RU" sz="2400" b="1" dirty="0"/>
              <a:t> </a:t>
            </a:r>
            <a:r>
              <a:rPr lang="ru-RU" sz="2400" b="1" dirty="0" smtClean="0"/>
              <a:t>(</a:t>
            </a:r>
            <a:r>
              <a:rPr lang="ru-RU" sz="2400" b="1" i="1" dirty="0" smtClean="0"/>
              <a:t>на уроке) </a:t>
            </a:r>
            <a:endParaRPr lang="ru-RU" sz="2400" b="1" dirty="0" smtClean="0"/>
          </a:p>
          <a:p>
            <a:pPr marL="828000" lvl="1" indent="-180000">
              <a:buFontTx/>
              <a:buChar char="-"/>
            </a:pPr>
            <a:r>
              <a:rPr lang="ru-RU" sz="2400" b="1" dirty="0" smtClean="0"/>
              <a:t>письмо учителю, …</a:t>
            </a:r>
            <a:endParaRPr lang="ru-RU" sz="2400" dirty="0"/>
          </a:p>
        </p:txBody>
      </p:sp>
      <p:pic>
        <p:nvPicPr>
          <p:cNvPr id="4098" name="Picture 2" descr="Магнитно-меловая доска, 300х100 см, трехэлементная">
            <a:hlinkClick r:id="rId3" tooltip="Магнитно-меловая доска, 300х100 см, трехэлементная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1" t="33082" r="3609" b="37866"/>
          <a:stretch/>
        </p:blipFill>
        <p:spPr bwMode="auto">
          <a:xfrm>
            <a:off x="408373" y="4329100"/>
            <a:ext cx="3755048" cy="117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" name="TextBox 112"/>
          <p:cNvSpPr txBox="1"/>
          <p:nvPr/>
        </p:nvSpPr>
        <p:spPr>
          <a:xfrm>
            <a:off x="3024000" y="4392000"/>
            <a:ext cx="129614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 smtClean="0"/>
              <a:t>место  для сомнений</a:t>
            </a:r>
            <a:endParaRPr lang="ru-RU" sz="1200" i="1" dirty="0"/>
          </a:p>
        </p:txBody>
      </p:sp>
      <p:pic>
        <p:nvPicPr>
          <p:cNvPr id="4100" name="Picture 4" descr="http://kartonkino.ru/wp-content/uploads/2013/05/cardboard-postbox-21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324" y="4389146"/>
            <a:ext cx="1009357" cy="1009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Овал 26"/>
          <p:cNvSpPr/>
          <p:nvPr/>
        </p:nvSpPr>
        <p:spPr bwMode="auto">
          <a:xfrm>
            <a:off x="5490939" y="5238696"/>
            <a:ext cx="504056" cy="54006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?</a:t>
            </a:r>
          </a:p>
        </p:txBody>
      </p:sp>
      <p:sp>
        <p:nvSpPr>
          <p:cNvPr id="28" name="Овал 27"/>
          <p:cNvSpPr/>
          <p:nvPr/>
        </p:nvSpPr>
        <p:spPr bwMode="auto">
          <a:xfrm>
            <a:off x="5483485" y="6007690"/>
            <a:ext cx="504056" cy="54006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ru-RU" sz="3600" b="1" dirty="0" smtClean="0">
                <a:solidFill>
                  <a:schemeClr val="bg2"/>
                </a:solidFill>
                <a:latin typeface="Arial" charset="0"/>
              </a:rPr>
              <a:t>–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9" name="Овал 28"/>
          <p:cNvSpPr/>
          <p:nvPr/>
        </p:nvSpPr>
        <p:spPr bwMode="auto">
          <a:xfrm>
            <a:off x="5492241" y="4374091"/>
            <a:ext cx="504056" cy="540060"/>
          </a:xfrm>
          <a:prstGeom prst="ellipse">
            <a:avLst/>
          </a:prstGeom>
          <a:solidFill>
            <a:srgbClr val="00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+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484" y="4392000"/>
            <a:ext cx="129614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 smtClean="0"/>
              <a:t>место  для оценки</a:t>
            </a:r>
            <a:endParaRPr lang="ru-RU" sz="1200" i="1" dirty="0"/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gray">
          <a:xfrm>
            <a:off x="287338" y="152400"/>
            <a:ext cx="8388350" cy="1080356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Формирующая оценка:</a:t>
            </a:r>
          </a:p>
          <a:p>
            <a:pPr algn="ctr" eaLnBrk="1" hangingPunct="1">
              <a:defRPr/>
            </a:pPr>
            <a:r>
              <a:rPr lang="ru-RU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некоторые приемы и техники</a:t>
            </a:r>
            <a:endParaRPr lang="ru-RU" sz="3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04127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34423-20D4-4055-BFBA-20A023C03C30}" type="slidenum">
              <a:rPr lang="ru-RU"/>
              <a:pPr>
                <a:defRPr/>
              </a:pPr>
              <a:t>15</a:t>
            </a:fld>
            <a:endParaRPr lang="ru-RU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9813925" y="6253163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975875" name="AutoShape 3"/>
          <p:cNvSpPr>
            <a:spLocks noChangeArrowheads="1"/>
          </p:cNvSpPr>
          <p:nvPr/>
        </p:nvSpPr>
        <p:spPr bwMode="gray">
          <a:xfrm>
            <a:off x="287338" y="152400"/>
            <a:ext cx="8388350" cy="1080356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Формирующая оценка:</a:t>
            </a:r>
          </a:p>
          <a:p>
            <a:pPr algn="ctr" eaLnBrk="1" hangingPunct="1">
              <a:defRPr/>
            </a:pPr>
            <a:r>
              <a:rPr lang="ru-RU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некоторые приёмы и техники</a:t>
            </a:r>
            <a:endParaRPr lang="ru-RU" sz="3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41298" y="3429000"/>
            <a:ext cx="7662480" cy="523220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/>
                </a:solidFill>
              </a:rPr>
              <a:t>4) </a:t>
            </a:r>
            <a:r>
              <a:rPr lang="ru-RU" sz="2800" b="1" dirty="0" err="1" smtClean="0">
                <a:solidFill>
                  <a:schemeClr val="bg2"/>
                </a:solidFill>
              </a:rPr>
              <a:t>Критериальная</a:t>
            </a:r>
            <a:r>
              <a:rPr lang="ru-RU" sz="2800" b="1" dirty="0" smtClean="0">
                <a:solidFill>
                  <a:schemeClr val="bg2"/>
                </a:solidFill>
              </a:rPr>
              <a:t> </a:t>
            </a:r>
            <a:r>
              <a:rPr lang="ru-RU" sz="2800" b="1" dirty="0" err="1" smtClean="0">
                <a:solidFill>
                  <a:schemeClr val="bg2"/>
                </a:solidFill>
              </a:rPr>
              <a:t>взаимооценка</a:t>
            </a:r>
            <a:endParaRPr lang="ru-RU" sz="2800" b="1" dirty="0" smtClean="0">
              <a:solidFill>
                <a:schemeClr val="bg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43023" y="4761148"/>
            <a:ext cx="7660755" cy="523220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2"/>
                </a:solidFill>
              </a:rPr>
              <a:t>5) </a:t>
            </a:r>
            <a:r>
              <a:rPr lang="ru-RU" sz="2800" b="1" dirty="0" err="1" smtClean="0">
                <a:solidFill>
                  <a:schemeClr val="bg2"/>
                </a:solidFill>
              </a:rPr>
              <a:t>Критериальная</a:t>
            </a:r>
            <a:r>
              <a:rPr lang="ru-RU" sz="2800" b="1" dirty="0" smtClean="0">
                <a:solidFill>
                  <a:schemeClr val="bg2"/>
                </a:solidFill>
              </a:rPr>
              <a:t> самооценка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5778" y="2240868"/>
            <a:ext cx="8388000" cy="523220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2"/>
                </a:solidFill>
              </a:rPr>
              <a:t>“</a:t>
            </a:r>
            <a:r>
              <a:rPr lang="ru-RU" sz="2800" b="1" dirty="0" smtClean="0">
                <a:solidFill>
                  <a:schemeClr val="bg2"/>
                </a:solidFill>
              </a:rPr>
              <a:t>Волшебная линеечка</a:t>
            </a:r>
            <a:r>
              <a:rPr lang="en-US" sz="2800" b="1" dirty="0" smtClean="0">
                <a:solidFill>
                  <a:schemeClr val="bg2"/>
                </a:solidFill>
              </a:rPr>
              <a:t>”</a:t>
            </a:r>
            <a:r>
              <a:rPr lang="ru-RU" sz="2800" b="1" dirty="0" smtClean="0">
                <a:solidFill>
                  <a:schemeClr val="bg2"/>
                </a:solidFill>
              </a:rPr>
              <a:t> (</a:t>
            </a:r>
            <a:r>
              <a:rPr lang="ru-RU" sz="2800" b="1" dirty="0" err="1" smtClean="0">
                <a:solidFill>
                  <a:schemeClr val="bg2"/>
                </a:solidFill>
              </a:rPr>
              <a:t>Дембо</a:t>
            </a:r>
            <a:r>
              <a:rPr lang="ru-RU" sz="2800" b="1" dirty="0" smtClean="0">
                <a:solidFill>
                  <a:schemeClr val="bg2"/>
                </a:solidFill>
              </a:rPr>
              <a:t>-Рубинштейн)</a:t>
            </a:r>
          </a:p>
        </p:txBody>
      </p:sp>
    </p:spTree>
    <p:extLst>
      <p:ext uri="{BB962C8B-B14F-4D97-AF65-F5344CB8AC3E}">
        <p14:creationId xmlns:p14="http://schemas.microsoft.com/office/powerpoint/2010/main" val="197069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34423-20D4-4055-BFBA-20A023C03C30}" type="slidenum">
              <a:rPr lang="ru-RU"/>
              <a:pPr>
                <a:defRPr/>
              </a:pPr>
              <a:t>16</a:t>
            </a:fld>
            <a:endParaRPr lang="ru-RU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9813925" y="6253163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975875" name="AutoShape 3"/>
          <p:cNvSpPr>
            <a:spLocks noChangeArrowheads="1"/>
          </p:cNvSpPr>
          <p:nvPr/>
        </p:nvSpPr>
        <p:spPr bwMode="gray">
          <a:xfrm>
            <a:off x="287338" y="152400"/>
            <a:ext cx="8388350" cy="1080356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Формирующая оценка:</a:t>
            </a:r>
          </a:p>
          <a:p>
            <a:pPr algn="ctr" eaLnBrk="1" hangingPunct="1">
              <a:defRPr/>
            </a:pPr>
            <a:r>
              <a:rPr lang="ru-RU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некоторые приёмы и техники</a:t>
            </a:r>
            <a:endParaRPr lang="ru-RU" sz="3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5556" y="2648815"/>
            <a:ext cx="8352308" cy="120032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 startAt="6"/>
            </a:pPr>
            <a:r>
              <a:rPr lang="ru-RU" sz="2400" b="1" dirty="0" smtClean="0"/>
              <a:t>Самостоятельное составление </a:t>
            </a:r>
            <a:r>
              <a:rPr lang="en-US" sz="2400" b="1" dirty="0" smtClean="0"/>
              <a:t>“</a:t>
            </a:r>
            <a:r>
              <a:rPr lang="ru-RU" sz="2400" b="1" dirty="0" smtClean="0"/>
              <a:t>Правил</a:t>
            </a:r>
            <a:r>
              <a:rPr lang="en-US" sz="2400" b="1" dirty="0" smtClean="0"/>
              <a:t>”</a:t>
            </a:r>
            <a:r>
              <a:rPr lang="ru-RU" sz="2400" b="1" dirty="0" smtClean="0"/>
              <a:t> (работы в группе, выступлений, обсуждений …) и мониторинг их выполнения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5556" y="4437112"/>
            <a:ext cx="8352308" cy="83099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 startAt="7"/>
            </a:pPr>
            <a:r>
              <a:rPr lang="ru-RU" sz="2400" b="1" dirty="0" smtClean="0"/>
              <a:t>Самостоятельное составление проверочных вопросов, заданий, задач, тестов …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5516" y="1520788"/>
            <a:ext cx="8352308" cy="83099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Самостоятельное составление проверочных заданий, </a:t>
            </a:r>
            <a:r>
              <a:rPr lang="ru-RU" sz="2400" b="1" dirty="0" err="1" smtClean="0"/>
              <a:t>критериальной</a:t>
            </a:r>
            <a:r>
              <a:rPr lang="ru-RU" sz="2400" b="1" dirty="0" smtClean="0"/>
              <a:t> базы, схем, моделей</a:t>
            </a:r>
          </a:p>
        </p:txBody>
      </p:sp>
    </p:spTree>
    <p:extLst>
      <p:ext uri="{BB962C8B-B14F-4D97-AF65-F5344CB8AC3E}">
        <p14:creationId xmlns:p14="http://schemas.microsoft.com/office/powerpoint/2010/main" val="31004471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34423-20D4-4055-BFBA-20A023C03C30}" type="slidenum">
              <a:rPr lang="ru-RU"/>
              <a:pPr>
                <a:defRPr/>
              </a:pPr>
              <a:t>17</a:t>
            </a:fld>
            <a:endParaRPr lang="ru-RU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9813925" y="6253163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975875" name="AutoShape 3"/>
          <p:cNvSpPr>
            <a:spLocks noChangeArrowheads="1"/>
          </p:cNvSpPr>
          <p:nvPr/>
        </p:nvSpPr>
        <p:spPr bwMode="gray">
          <a:xfrm>
            <a:off x="287338" y="152400"/>
            <a:ext cx="8388350" cy="1080356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Формирующая оценка:</a:t>
            </a:r>
          </a:p>
          <a:p>
            <a:pPr algn="ctr" eaLnBrk="1" hangingPunct="1">
              <a:defRPr/>
            </a:pPr>
            <a:r>
              <a:rPr lang="ru-RU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некоторые приёмы и техники</a:t>
            </a:r>
            <a:endParaRPr lang="ru-RU" sz="3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35596" y="2993405"/>
            <a:ext cx="7920879" cy="230832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 startAt="8"/>
            </a:pPr>
            <a:r>
              <a:rPr lang="ru-RU" sz="2400" b="1" dirty="0" smtClean="0"/>
              <a:t>Учитель, а затем дети самостоятельно отслеживают продвижение в освоении системы планируемых результатов, например, на основе списка тематических результатов – как предметных, так и </a:t>
            </a:r>
            <a:r>
              <a:rPr lang="ru-RU" sz="2400" b="1" dirty="0" err="1" smtClean="0"/>
              <a:t>метапредметных</a:t>
            </a:r>
            <a:endParaRPr lang="ru-RU" sz="2400" b="1" dirty="0" smtClean="0"/>
          </a:p>
          <a:p>
            <a:endParaRPr lang="ru-RU" sz="24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98612" y="1459220"/>
            <a:ext cx="8657863" cy="95410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“</a:t>
            </a:r>
            <a:r>
              <a:rPr lang="ru-RU" sz="2800" b="1" dirty="0" smtClean="0"/>
              <a:t>Лестницы</a:t>
            </a:r>
            <a:r>
              <a:rPr lang="en-US" sz="2800" b="1" dirty="0" smtClean="0"/>
              <a:t> </a:t>
            </a:r>
            <a:r>
              <a:rPr lang="ru-RU" sz="2800" b="1" dirty="0" smtClean="0"/>
              <a:t>продвижения</a:t>
            </a:r>
            <a:r>
              <a:rPr lang="en-US" sz="2800" b="1" dirty="0" smtClean="0"/>
              <a:t>”</a:t>
            </a:r>
            <a:r>
              <a:rPr lang="ru-RU" sz="2800" b="1" dirty="0" smtClean="0"/>
              <a:t>,</a:t>
            </a:r>
          </a:p>
          <a:p>
            <a:r>
              <a:rPr lang="en-US" sz="2800" b="1" dirty="0" smtClean="0"/>
              <a:t>“</a:t>
            </a:r>
            <a:r>
              <a:rPr lang="ru-RU" sz="2800" b="1" dirty="0" smtClean="0"/>
              <a:t>Листы продвижения</a:t>
            </a:r>
            <a:r>
              <a:rPr lang="en-US" sz="2800" b="1" dirty="0" smtClean="0"/>
              <a:t>”</a:t>
            </a:r>
            <a:endParaRPr 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403489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34423-20D4-4055-BFBA-20A023C03C30}" type="slidenum">
              <a:rPr lang="ru-RU"/>
              <a:pPr>
                <a:defRPr/>
              </a:pPr>
              <a:t>18</a:t>
            </a:fld>
            <a:endParaRPr lang="ru-RU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9813925" y="6253163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08288" y="1520788"/>
            <a:ext cx="3905210" cy="46166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9) Карты понятий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61890" y="5500330"/>
            <a:ext cx="8352308" cy="1200329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/>
                </a:solidFill>
              </a:rPr>
              <a:t>10) ОБЯЗАТЕЛЬНОЕ ОБСУЖДЕНИЕ (критериев, удачных мест, ошибок, оценок, способов действий, удачных стратегий …)</a:t>
            </a:r>
          </a:p>
        </p:txBody>
      </p:sp>
      <p:pic>
        <p:nvPicPr>
          <p:cNvPr id="42" name="Рисунок 41" descr="D:\2_РАБОТА\1_ТЕКУЩАЯ РАБОТА\Курс_ОМ_Уваров\семинар_июнь 2013\кэрол2класс\фото\DSC04290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35" t="2281" r="12892" b="11774"/>
          <a:stretch/>
        </p:blipFill>
        <p:spPr bwMode="auto">
          <a:xfrm>
            <a:off x="3275856" y="1751620"/>
            <a:ext cx="4860539" cy="338012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AutoShape 3"/>
          <p:cNvSpPr>
            <a:spLocks noChangeArrowheads="1"/>
          </p:cNvSpPr>
          <p:nvPr/>
        </p:nvSpPr>
        <p:spPr bwMode="gray">
          <a:xfrm>
            <a:off x="287338" y="152400"/>
            <a:ext cx="8388350" cy="1080356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Формирующая оценка:</a:t>
            </a:r>
          </a:p>
          <a:p>
            <a:pPr algn="ctr" eaLnBrk="1" hangingPunct="1">
              <a:defRPr/>
            </a:pPr>
            <a:r>
              <a:rPr lang="ru-RU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некоторые приёмы и техники</a:t>
            </a:r>
            <a:endParaRPr lang="ru-RU" sz="3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44509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34423-20D4-4055-BFBA-20A023C03C30}" type="slidenum">
              <a:rPr lang="ru-RU"/>
              <a:pPr>
                <a:defRPr/>
              </a:pPr>
              <a:t>19</a:t>
            </a:fld>
            <a:endParaRPr lang="ru-RU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9813925" y="6253163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975875" name="AutoShape 3"/>
          <p:cNvSpPr>
            <a:spLocks noChangeArrowheads="1"/>
          </p:cNvSpPr>
          <p:nvPr/>
        </p:nvSpPr>
        <p:spPr bwMode="gray">
          <a:xfrm>
            <a:off x="287338" y="152400"/>
            <a:ext cx="8388350" cy="1080356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Формирующая оценка:</a:t>
            </a:r>
          </a:p>
          <a:p>
            <a:pPr algn="ctr" eaLnBrk="1" hangingPunct="1">
              <a:defRPr/>
            </a:pPr>
            <a:r>
              <a:rPr lang="ru-RU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некоторые приёмы и техники</a:t>
            </a:r>
            <a:endParaRPr lang="ru-RU" sz="3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8738" y="1568673"/>
            <a:ext cx="8657738" cy="83099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 startAt="11"/>
            </a:pPr>
            <a:r>
              <a:rPr lang="ru-RU" sz="2400" b="1" dirty="0" smtClean="0"/>
              <a:t>Самооценка и рефлексия своего уровня понимания, дополняющая диагностику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7886"/>
              </p:ext>
            </p:extLst>
          </p:nvPr>
        </p:nvGraphicFramePr>
        <p:xfrm>
          <a:off x="198738" y="2708920"/>
          <a:ext cx="8657737" cy="35753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4008"/>
                <a:gridCol w="3833729"/>
              </a:tblGrid>
              <a:tr h="291632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FF"/>
                          </a:solidFill>
                          <a:effectLst/>
                        </a:rPr>
                        <a:t>Понятия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2057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/>
                          </a:solidFill>
                          <a:effectLst/>
                        </a:rPr>
                        <a:t>А) Я не знаю, что означает это слово.</a:t>
                      </a:r>
                    </a:p>
                    <a:p>
                      <a:pPr marL="2057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2057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bg2"/>
                          </a:solidFill>
                          <a:effectLst/>
                        </a:rPr>
                        <a:t>Б</a:t>
                      </a:r>
                      <a:r>
                        <a:rPr lang="ru-RU" sz="2000" dirty="0">
                          <a:solidFill>
                            <a:schemeClr val="bg2"/>
                          </a:solidFill>
                          <a:effectLst/>
                        </a:rPr>
                        <a:t>) Я знаю, что означает это слово, понимаю его смысл.</a:t>
                      </a:r>
                    </a:p>
                    <a:p>
                      <a:pPr marL="2057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2057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bg2"/>
                          </a:solidFill>
                          <a:effectLst/>
                        </a:rPr>
                        <a:t>В</a:t>
                      </a:r>
                      <a:r>
                        <a:rPr lang="ru-RU" sz="2000" dirty="0">
                          <a:solidFill>
                            <a:schemeClr val="bg2"/>
                          </a:solidFill>
                          <a:effectLst/>
                        </a:rPr>
                        <a:t>) Я знаю, что означает это слово, понимаю его смысл и могу объяснить это своему однокласснику, который его не понимает.</a:t>
                      </a:r>
                      <a:endParaRPr lang="ru-RU" sz="20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FF"/>
                          </a:solidFill>
                          <a:effectLst/>
                        </a:rPr>
                        <a:t>Алгоритмы, способы </a:t>
                      </a:r>
                      <a:r>
                        <a:rPr lang="ru-RU" sz="2400" dirty="0" smtClean="0">
                          <a:solidFill>
                            <a:srgbClr val="0000FF"/>
                          </a:solidFill>
                          <a:effectLst/>
                        </a:rPr>
                        <a:t>действий, правила</a:t>
                      </a:r>
                      <a:endParaRPr lang="ru-RU" sz="2400" dirty="0">
                        <a:solidFill>
                          <a:srgbClr val="0000FF"/>
                        </a:solidFill>
                        <a:effectLst/>
                      </a:endParaRPr>
                    </a:p>
                    <a:p>
                      <a:pPr marL="2057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/>
                          </a:solidFill>
                          <a:effectLst/>
                        </a:rPr>
                        <a:t>А) Я не умею это делать.</a:t>
                      </a:r>
                    </a:p>
                    <a:p>
                      <a:pPr marL="2057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2057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bg2"/>
                          </a:solidFill>
                          <a:effectLst/>
                        </a:rPr>
                        <a:t>Б</a:t>
                      </a:r>
                      <a:r>
                        <a:rPr lang="ru-RU" sz="2000" dirty="0">
                          <a:solidFill>
                            <a:schemeClr val="bg2"/>
                          </a:solidFill>
                          <a:effectLst/>
                        </a:rPr>
                        <a:t>) Я умею это делать.</a:t>
                      </a:r>
                    </a:p>
                    <a:p>
                      <a:pPr marL="2057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2057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2057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bg2"/>
                          </a:solidFill>
                          <a:effectLst/>
                        </a:rPr>
                        <a:t>В</a:t>
                      </a:r>
                      <a:r>
                        <a:rPr lang="ru-RU" sz="2000" dirty="0">
                          <a:solidFill>
                            <a:schemeClr val="bg2"/>
                          </a:solidFill>
                          <a:effectLst/>
                        </a:rPr>
                        <a:t>) Я умею это делать и могу объяснить, как надо </a:t>
                      </a:r>
                      <a:r>
                        <a:rPr lang="ru-RU" sz="2000" dirty="0" smtClean="0">
                          <a:solidFill>
                            <a:schemeClr val="bg2"/>
                          </a:solidFill>
                          <a:effectLst/>
                        </a:rPr>
                        <a:t>действо-</a:t>
                      </a:r>
                      <a:r>
                        <a:rPr lang="ru-RU" sz="2000" dirty="0" err="1" smtClean="0">
                          <a:solidFill>
                            <a:schemeClr val="bg2"/>
                          </a:solidFill>
                          <a:effectLst/>
                        </a:rPr>
                        <a:t>вать</a:t>
                      </a:r>
                      <a:r>
                        <a:rPr lang="ru-RU" sz="2000" dirty="0" smtClean="0">
                          <a:solidFill>
                            <a:schemeClr val="bg2"/>
                          </a:solidFill>
                          <a:effectLst/>
                        </a:rPr>
                        <a:t> </a:t>
                      </a:r>
                      <a:r>
                        <a:rPr lang="ru-RU" sz="2000" dirty="0">
                          <a:solidFill>
                            <a:schemeClr val="bg2"/>
                          </a:solidFill>
                          <a:effectLst/>
                        </a:rPr>
                        <a:t>своему однокласснику, который этого не умеет.</a:t>
                      </a:r>
                      <a:endParaRPr lang="ru-RU" sz="20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722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8971FC-FE16-411C-94B6-9C6FFE200DAC}" type="slidenum">
              <a:rPr lang="ru-RU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9813925" y="6518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ru-RU" sz="2400" dirty="0">
              <a:latin typeface="Times New Roman" pitchFamily="18" charset="0"/>
            </a:endParaRPr>
          </a:p>
        </p:txBody>
      </p:sp>
      <p:sp>
        <p:nvSpPr>
          <p:cNvPr id="897029" name="AutoShape 5"/>
          <p:cNvSpPr>
            <a:spLocks noChangeArrowheads="1"/>
          </p:cNvSpPr>
          <p:nvPr/>
        </p:nvSpPr>
        <p:spPr bwMode="gray">
          <a:xfrm>
            <a:off x="468313" y="152400"/>
            <a:ext cx="8101012" cy="647700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Круг обсуждаемых вопросов</a:t>
            </a:r>
            <a:endParaRPr lang="ru-RU" sz="2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5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827583" y="1268760"/>
            <a:ext cx="7380821" cy="5112568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ts val="1200"/>
              </a:spcBef>
              <a:buFontTx/>
              <a:buAutoNum type="arabicPeriod"/>
            </a:pPr>
            <a:r>
              <a:rPr lang="ru-RU" b="1" dirty="0" smtClean="0">
                <a:solidFill>
                  <a:schemeClr val="tx2"/>
                </a:solidFill>
                <a:latin typeface="Arial" pitchFamily="34" charset="0"/>
              </a:rPr>
              <a:t>Формирующая оценка</a:t>
            </a:r>
            <a:r>
              <a:rPr lang="ru-RU" b="1" dirty="0" smtClean="0">
                <a:latin typeface="Arial" pitchFamily="34" charset="0"/>
              </a:rPr>
              <a:t>: место в системе оценки </a:t>
            </a:r>
            <a:r>
              <a:rPr lang="ru-RU" b="1" dirty="0" err="1" smtClean="0">
                <a:latin typeface="Arial" pitchFamily="34" charset="0"/>
              </a:rPr>
              <a:t>индвидуальных</a:t>
            </a:r>
            <a:r>
              <a:rPr lang="ru-RU" b="1" dirty="0" smtClean="0">
                <a:latin typeface="Arial" pitchFamily="34" charset="0"/>
              </a:rPr>
              <a:t> достижений, особенности и приёмы</a:t>
            </a:r>
          </a:p>
          <a:p>
            <a:pPr marL="609600" indent="-609600">
              <a:lnSpc>
                <a:spcPct val="90000"/>
              </a:lnSpc>
              <a:spcBef>
                <a:spcPts val="1200"/>
              </a:spcBef>
              <a:buFontTx/>
              <a:buAutoNum type="arabicPeriod"/>
            </a:pPr>
            <a:endParaRPr lang="ru-RU" sz="1000" b="1" dirty="0" smtClean="0">
              <a:latin typeface="Arial" pitchFamily="34" charset="0"/>
            </a:endParaRPr>
          </a:p>
          <a:p>
            <a:pPr marL="609600" indent="-609600">
              <a:lnSpc>
                <a:spcPct val="90000"/>
              </a:lnSpc>
              <a:spcBef>
                <a:spcPts val="1200"/>
              </a:spcBef>
              <a:buFontTx/>
              <a:buAutoNum type="arabicPeriod"/>
            </a:pPr>
            <a:r>
              <a:rPr lang="ru-RU" b="1" dirty="0" smtClean="0">
                <a:solidFill>
                  <a:schemeClr val="tx2"/>
                </a:solidFill>
                <a:latin typeface="Arial" pitchFamily="34" charset="0"/>
              </a:rPr>
              <a:t>Оценочная самостоятельность </a:t>
            </a:r>
            <a:r>
              <a:rPr lang="ru-RU" b="1" dirty="0" smtClean="0">
                <a:latin typeface="Arial" pitchFamily="34" charset="0"/>
              </a:rPr>
              <a:t>школьников: принципы, этапы и приёмы формирования</a:t>
            </a:r>
            <a:endParaRPr lang="ru-RU" sz="1000" b="1" dirty="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34423-20D4-4055-BFBA-20A023C03C30}" type="slidenum">
              <a:rPr lang="ru-RU"/>
              <a:pPr>
                <a:defRPr/>
              </a:pPr>
              <a:t>20</a:t>
            </a:fld>
            <a:endParaRPr lang="ru-RU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9813925" y="6253163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975875" name="AutoShape 3"/>
          <p:cNvSpPr>
            <a:spLocks noChangeArrowheads="1"/>
          </p:cNvSpPr>
          <p:nvPr/>
        </p:nvSpPr>
        <p:spPr bwMode="gray">
          <a:xfrm>
            <a:off x="287338" y="152400"/>
            <a:ext cx="8388350" cy="1080356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Формирующая оценка:</a:t>
            </a:r>
          </a:p>
          <a:p>
            <a:pPr algn="ctr" eaLnBrk="1" hangingPunct="1">
              <a:defRPr/>
            </a:pPr>
            <a:r>
              <a:rPr lang="ru-RU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некоторые приёмы и техники</a:t>
            </a:r>
            <a:endParaRPr lang="ru-RU" sz="3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8738" y="1568673"/>
            <a:ext cx="8693742" cy="83099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 startAt="11"/>
            </a:pPr>
            <a:r>
              <a:rPr lang="ru-RU" sz="2400" b="1" dirty="0" smtClean="0"/>
              <a:t>Самооценка и рефлексия уровня понимания, </a:t>
            </a:r>
            <a:r>
              <a:rPr lang="ru-RU" sz="2400" b="1" dirty="0" err="1" smtClean="0"/>
              <a:t>допол-няющая</a:t>
            </a:r>
            <a:r>
              <a:rPr lang="ru-RU" sz="2400" b="1" dirty="0" smtClean="0"/>
              <a:t> диагностику (пример листа самооценки)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869365"/>
              </p:ext>
            </p:extLst>
          </p:nvPr>
        </p:nvGraphicFramePr>
        <p:xfrm>
          <a:off x="287336" y="3032956"/>
          <a:ext cx="8605144" cy="26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86"/>
                <a:gridCol w="2151286"/>
                <a:gridCol w="2151286"/>
                <a:gridCol w="215128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Понятия</a:t>
                      </a:r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Не знаю,</a:t>
                      </a:r>
                      <a:r>
                        <a:rPr lang="ru-RU" baseline="0" dirty="0" smtClean="0">
                          <a:solidFill>
                            <a:schemeClr val="bg2"/>
                          </a:solidFill>
                        </a:rPr>
                        <a:t> что означает это слово</a:t>
                      </a:r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Знаю это слово и понимаю,</a:t>
                      </a:r>
                      <a:r>
                        <a:rPr lang="ru-RU" baseline="0" dirty="0" smtClean="0">
                          <a:solidFill>
                            <a:schemeClr val="bg2"/>
                          </a:solidFill>
                        </a:rPr>
                        <a:t> что оно означает</a:t>
                      </a:r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Знаю это слово, понимаю,</a:t>
                      </a:r>
                      <a:r>
                        <a:rPr lang="ru-RU" baseline="0" dirty="0" smtClean="0">
                          <a:solidFill>
                            <a:schemeClr val="bg2"/>
                          </a:solidFill>
                        </a:rPr>
                        <a:t> что оно означает, и могу объяснить</a:t>
                      </a:r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выражение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–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слагаемое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40160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34423-20D4-4055-BFBA-20A023C03C30}" type="slidenum">
              <a:rPr lang="ru-RU"/>
              <a:pPr>
                <a:defRPr/>
              </a:pPr>
              <a:t>21</a:t>
            </a:fld>
            <a:endParaRPr lang="ru-RU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9813925" y="6253163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975875" name="AutoShape 3"/>
          <p:cNvSpPr>
            <a:spLocks noChangeArrowheads="1"/>
          </p:cNvSpPr>
          <p:nvPr/>
        </p:nvSpPr>
        <p:spPr bwMode="gray">
          <a:xfrm>
            <a:off x="287338" y="152400"/>
            <a:ext cx="8388350" cy="1080356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Формирующая оценка:</a:t>
            </a:r>
          </a:p>
          <a:p>
            <a:pPr algn="ctr" eaLnBrk="1" hangingPunct="1">
              <a:defRPr/>
            </a:pPr>
            <a:r>
              <a:rPr lang="ru-RU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некоторые приёмы и техники</a:t>
            </a:r>
            <a:endParaRPr lang="ru-RU" sz="3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8738" y="1568673"/>
            <a:ext cx="8352308" cy="46166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 startAt="12"/>
            </a:pPr>
            <a:r>
              <a:rPr lang="ru-RU" sz="2400" b="1" dirty="0" smtClean="0"/>
              <a:t>Листы самооценки </a:t>
            </a:r>
          </a:p>
        </p:txBody>
      </p:sp>
      <p:pic>
        <p:nvPicPr>
          <p:cNvPr id="40" name="Picture 4" descr="1.png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385" y="1609005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" t="15380" r="66317" b="14752"/>
          <a:stretch/>
        </p:blipFill>
        <p:spPr bwMode="auto">
          <a:xfrm>
            <a:off x="395536" y="2148112"/>
            <a:ext cx="3258827" cy="453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481513" y="2379446"/>
            <a:ext cx="4375090" cy="3398817"/>
          </a:xfrm>
          <a:prstGeom prst="rect">
            <a:avLst/>
          </a:prstGeom>
          <a:solidFill>
            <a:schemeClr val="accent4">
              <a:lumMod val="25000"/>
            </a:schemeClr>
          </a:solidFill>
          <a:ln>
            <a:noFill/>
          </a:ln>
          <a:extLst/>
        </p:spPr>
        <p:txBody>
          <a:bodyPr wrap="square" lIns="90000" tIns="46800" rIns="90000" bIns="46800"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lnSpc>
                <a:spcPct val="114000"/>
              </a:lnSpc>
              <a:spcAft>
                <a:spcPct val="20000"/>
              </a:spcAft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ЛИСТ САМООЦЕНКИ</a:t>
            </a:r>
          </a:p>
          <a:p>
            <a:pPr marL="514350" indent="-514350">
              <a:lnSpc>
                <a:spcPct val="85000"/>
              </a:lnSpc>
              <a:spcBef>
                <a:spcPts val="600"/>
              </a:spcBef>
              <a:spcAft>
                <a:spcPct val="20000"/>
              </a:spcAft>
              <a:buAutoNum type="arabicParenR"/>
            </a:pPr>
            <a:r>
              <a:rPr lang="ru-RU" sz="2400" b="1" dirty="0" smtClean="0"/>
              <a:t>Что понравилось/не понравилось</a:t>
            </a:r>
          </a:p>
          <a:p>
            <a:pPr marL="514350" indent="-514350">
              <a:lnSpc>
                <a:spcPct val="85000"/>
              </a:lnSpc>
              <a:spcBef>
                <a:spcPts val="600"/>
              </a:spcBef>
              <a:spcAft>
                <a:spcPct val="20000"/>
              </a:spcAft>
              <a:buAutoNum type="arabicParenR"/>
            </a:pPr>
            <a:r>
              <a:rPr lang="ru-RU" sz="2400" b="1" dirty="0" smtClean="0"/>
              <a:t>Что было легко/трудно</a:t>
            </a:r>
          </a:p>
          <a:p>
            <a:pPr marL="514350" indent="-514350">
              <a:lnSpc>
                <a:spcPct val="85000"/>
              </a:lnSpc>
              <a:spcBef>
                <a:spcPts val="600"/>
              </a:spcBef>
              <a:spcAft>
                <a:spcPct val="20000"/>
              </a:spcAft>
              <a:buAutoNum type="arabicParenR"/>
            </a:pPr>
            <a:r>
              <a:rPr lang="ru-RU" sz="2400" b="1" dirty="0" smtClean="0"/>
              <a:t>Что помогло/что помешало</a:t>
            </a:r>
          </a:p>
          <a:p>
            <a:pPr marL="514350" indent="-514350">
              <a:lnSpc>
                <a:spcPct val="85000"/>
              </a:lnSpc>
              <a:spcBef>
                <a:spcPts val="600"/>
              </a:spcBef>
              <a:spcAft>
                <a:spcPct val="20000"/>
              </a:spcAft>
              <a:buAutoNum type="arabicParenR"/>
            </a:pPr>
            <a:r>
              <a:rPr lang="ru-RU" sz="2400" b="1" dirty="0" smtClean="0"/>
              <a:t>Что бы сделал иначе в другой раз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880623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9813925" y="6518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025" y="2463776"/>
            <a:ext cx="8784976" cy="4066508"/>
          </a:xfrm>
          <a:prstGeom prst="flowChartPunchedCard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800" dirty="0" smtClean="0">
                <a:solidFill>
                  <a:schemeClr val="bg2"/>
                </a:solidFill>
              </a:rPr>
              <a:t>1) Выполнение этой работы мне понравилось/не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800" dirty="0" smtClean="0">
                <a:solidFill>
                  <a:schemeClr val="bg2"/>
                </a:solidFill>
              </a:rPr>
              <a:t>понравилось потому, что ______________________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800" dirty="0" smtClean="0">
                <a:solidFill>
                  <a:schemeClr val="bg2"/>
                </a:solidFill>
              </a:rPr>
              <a:t>2) </a:t>
            </a:r>
            <a:r>
              <a:rPr lang="ru-RU" sz="2800" dirty="0">
                <a:solidFill>
                  <a:schemeClr val="bg2"/>
                </a:solidFill>
              </a:rPr>
              <a:t>Наиболее трудным мне </a:t>
            </a:r>
            <a:r>
              <a:rPr lang="ru-RU" sz="2800" dirty="0" smtClean="0">
                <a:solidFill>
                  <a:schemeClr val="bg2"/>
                </a:solidFill>
              </a:rPr>
              <a:t>показалось ___________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800" dirty="0" smtClean="0">
                <a:solidFill>
                  <a:schemeClr val="bg2"/>
                </a:solidFill>
              </a:rPr>
              <a:t>3</a:t>
            </a:r>
            <a:r>
              <a:rPr lang="ru-RU" sz="2800" dirty="0">
                <a:solidFill>
                  <a:schemeClr val="bg2"/>
                </a:solidFill>
              </a:rPr>
              <a:t>) Самым интересным было </a:t>
            </a:r>
            <a:r>
              <a:rPr lang="ru-RU" sz="2800" dirty="0" smtClean="0">
                <a:solidFill>
                  <a:schemeClr val="bg2"/>
                </a:solidFill>
              </a:rPr>
              <a:t>__________________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800" dirty="0" smtClean="0">
                <a:solidFill>
                  <a:schemeClr val="bg2"/>
                </a:solidFill>
              </a:rPr>
              <a:t>4</a:t>
            </a:r>
            <a:r>
              <a:rPr lang="ru-RU" sz="2800" dirty="0">
                <a:solidFill>
                  <a:schemeClr val="bg2"/>
                </a:solidFill>
              </a:rPr>
              <a:t>) Если бы я выполнял(а) эту работу еще раз, </a:t>
            </a:r>
            <a:r>
              <a:rPr lang="ru-RU" sz="2800" dirty="0" smtClean="0">
                <a:solidFill>
                  <a:schemeClr val="bg2"/>
                </a:solidFill>
              </a:rPr>
              <a:t>я бы по-другому _________________________________ </a:t>
            </a:r>
            <a:endParaRPr lang="ru-RU" sz="2800" dirty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800" dirty="0" smtClean="0">
                <a:solidFill>
                  <a:schemeClr val="bg2"/>
                </a:solidFill>
              </a:rPr>
              <a:t> 5</a:t>
            </a:r>
            <a:r>
              <a:rPr lang="ru-RU" sz="2800" dirty="0">
                <a:solidFill>
                  <a:schemeClr val="bg2"/>
                </a:solidFill>
              </a:rPr>
              <a:t>) Я бы хотел(а) попросить своего учителя </a:t>
            </a:r>
            <a:r>
              <a:rPr lang="ru-RU" sz="2800" dirty="0" smtClean="0">
                <a:solidFill>
                  <a:schemeClr val="bg2"/>
                </a:solidFill>
              </a:rPr>
              <a:t>______ </a:t>
            </a:r>
            <a:endParaRPr lang="ru-RU" sz="2800" dirty="0">
              <a:solidFill>
                <a:schemeClr val="bg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3037" y="4497030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48055" y="1484784"/>
            <a:ext cx="8625945" cy="83099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 startAt="9"/>
            </a:pPr>
            <a:r>
              <a:rPr lang="ru-RU" sz="2400" b="1" dirty="0" smtClean="0"/>
              <a:t>Лист самооценки (по результатам проверочной работы)  </a:t>
            </a: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gray">
          <a:xfrm>
            <a:off x="287338" y="152400"/>
            <a:ext cx="8388350" cy="1080356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Формирующая оценка:</a:t>
            </a:r>
          </a:p>
          <a:p>
            <a:pPr algn="ctr" eaLnBrk="1" hangingPunct="1">
              <a:defRPr/>
            </a:pPr>
            <a:r>
              <a:rPr lang="ru-RU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некоторые приёмы и техники</a:t>
            </a:r>
            <a:endParaRPr lang="ru-RU" sz="3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3858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9813925" y="6518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025" y="2168860"/>
            <a:ext cx="8784976" cy="3638455"/>
          </a:xfrm>
          <a:prstGeom prst="flowChartPunchedCard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>
                <a:solidFill>
                  <a:schemeClr val="bg2"/>
                </a:solidFill>
              </a:rPr>
              <a:t>1</a:t>
            </a:r>
            <a:r>
              <a:rPr lang="ru-RU" sz="2400" dirty="0">
                <a:solidFill>
                  <a:schemeClr val="bg2"/>
                </a:solidFill>
              </a:rPr>
              <a:t>) Сегодня на уроке я научился(</a:t>
            </a:r>
            <a:r>
              <a:rPr lang="ru-RU" sz="2400" dirty="0" err="1">
                <a:solidFill>
                  <a:schemeClr val="bg2"/>
                </a:solidFill>
              </a:rPr>
              <a:t>лась</a:t>
            </a:r>
            <a:r>
              <a:rPr lang="ru-RU" sz="2400" dirty="0">
                <a:solidFill>
                  <a:schemeClr val="bg2"/>
                </a:solidFill>
              </a:rPr>
              <a:t>) </a:t>
            </a:r>
            <a:r>
              <a:rPr lang="ru-RU" sz="2400" i="1" dirty="0">
                <a:solidFill>
                  <a:srgbClr val="0000FF"/>
                </a:solidFill>
              </a:rPr>
              <a:t>ЧЕМУ?</a:t>
            </a:r>
            <a:r>
              <a:rPr lang="ru-RU" sz="2400" dirty="0">
                <a:solidFill>
                  <a:schemeClr val="bg2"/>
                </a:solidFill>
              </a:rPr>
              <a:t> </a:t>
            </a:r>
            <a:r>
              <a:rPr lang="ru-RU" sz="2400" dirty="0" smtClean="0">
                <a:solidFill>
                  <a:schemeClr val="bg2"/>
                </a:solidFill>
              </a:rPr>
              <a:t>____________ </a:t>
            </a:r>
            <a:endParaRPr lang="ru-RU" sz="2400" dirty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>
                <a:solidFill>
                  <a:schemeClr val="bg2"/>
                </a:solidFill>
              </a:rPr>
              <a:t>2</a:t>
            </a:r>
            <a:r>
              <a:rPr lang="ru-RU" sz="2400" dirty="0">
                <a:solidFill>
                  <a:schemeClr val="bg2"/>
                </a:solidFill>
              </a:rPr>
              <a:t>) Самым неожиданным для меня сегодня стало </a:t>
            </a:r>
            <a:r>
              <a:rPr lang="ru-RU" sz="2400" i="1" dirty="0">
                <a:solidFill>
                  <a:srgbClr val="0000FF"/>
                </a:solidFill>
              </a:rPr>
              <a:t>ЧТО?</a:t>
            </a:r>
            <a:r>
              <a:rPr lang="ru-RU" sz="2400" dirty="0">
                <a:solidFill>
                  <a:schemeClr val="bg2"/>
                </a:solidFill>
              </a:rPr>
              <a:t> </a:t>
            </a:r>
            <a:r>
              <a:rPr lang="ru-RU" sz="2400" dirty="0" smtClean="0">
                <a:solidFill>
                  <a:schemeClr val="bg2"/>
                </a:solidFill>
              </a:rPr>
              <a:t>____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>
                <a:solidFill>
                  <a:schemeClr val="bg2"/>
                </a:solidFill>
              </a:rPr>
              <a:t>3</a:t>
            </a:r>
            <a:r>
              <a:rPr lang="ru-RU" sz="2400" dirty="0">
                <a:solidFill>
                  <a:schemeClr val="bg2"/>
                </a:solidFill>
              </a:rPr>
              <a:t>) Сегодня на уроке я узнал(а) </a:t>
            </a:r>
            <a:r>
              <a:rPr lang="ru-RU" sz="2400" i="1" dirty="0">
                <a:solidFill>
                  <a:srgbClr val="0000FF"/>
                </a:solidFill>
              </a:rPr>
              <a:t>ЧТО?</a:t>
            </a:r>
            <a:r>
              <a:rPr lang="ru-RU" sz="2400" dirty="0">
                <a:solidFill>
                  <a:schemeClr val="bg2"/>
                </a:solidFill>
              </a:rPr>
              <a:t> </a:t>
            </a:r>
            <a:r>
              <a:rPr lang="ru-RU" sz="2400" dirty="0" smtClean="0">
                <a:solidFill>
                  <a:schemeClr val="bg2"/>
                </a:solidFill>
              </a:rPr>
              <a:t>___________________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>
                <a:solidFill>
                  <a:schemeClr val="bg2"/>
                </a:solidFill>
              </a:rPr>
              <a:t>4</a:t>
            </a:r>
            <a:r>
              <a:rPr lang="ru-RU" sz="2400" dirty="0">
                <a:solidFill>
                  <a:schemeClr val="bg2"/>
                </a:solidFill>
              </a:rPr>
              <a:t>) Сегодня на уроке я мог(ла) бы лучше сделать </a:t>
            </a:r>
            <a:r>
              <a:rPr lang="ru-RU" sz="2400" i="1" dirty="0">
                <a:solidFill>
                  <a:srgbClr val="0000FF"/>
                </a:solidFill>
              </a:rPr>
              <a:t>ЧТО?</a:t>
            </a:r>
            <a:r>
              <a:rPr lang="ru-RU" sz="2400" dirty="0">
                <a:solidFill>
                  <a:schemeClr val="bg2"/>
                </a:solidFill>
              </a:rPr>
              <a:t> </a:t>
            </a:r>
            <a:r>
              <a:rPr lang="ru-RU" sz="2400" dirty="0" smtClean="0">
                <a:solidFill>
                  <a:schemeClr val="bg2"/>
                </a:solidFill>
              </a:rPr>
              <a:t>____</a:t>
            </a:r>
            <a:endParaRPr lang="ru-RU" sz="2400" dirty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>
                <a:solidFill>
                  <a:schemeClr val="bg2"/>
                </a:solidFill>
              </a:rPr>
              <a:t>5</a:t>
            </a:r>
            <a:r>
              <a:rPr lang="ru-RU" sz="2400" dirty="0">
                <a:solidFill>
                  <a:schemeClr val="bg2"/>
                </a:solidFill>
              </a:rPr>
              <a:t>) Осталось непонятным </a:t>
            </a:r>
            <a:r>
              <a:rPr lang="ru-RU" sz="2400" i="1" dirty="0">
                <a:solidFill>
                  <a:srgbClr val="0000FF"/>
                </a:solidFill>
              </a:rPr>
              <a:t>ЧТО?</a:t>
            </a:r>
            <a:r>
              <a:rPr lang="ru-RU" sz="2400" dirty="0">
                <a:solidFill>
                  <a:schemeClr val="bg2"/>
                </a:solidFill>
              </a:rPr>
              <a:t> </a:t>
            </a:r>
            <a:r>
              <a:rPr lang="ru-RU" sz="2400" dirty="0" smtClean="0">
                <a:solidFill>
                  <a:schemeClr val="bg2"/>
                </a:solidFill>
              </a:rPr>
              <a:t>________________________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>
                <a:solidFill>
                  <a:schemeClr val="bg2"/>
                </a:solidFill>
              </a:rPr>
              <a:t>6</a:t>
            </a:r>
            <a:r>
              <a:rPr lang="ru-RU" sz="2400" dirty="0">
                <a:solidFill>
                  <a:schemeClr val="bg2"/>
                </a:solidFill>
              </a:rPr>
              <a:t>) Сегодня на уроке я был(а) </a:t>
            </a:r>
            <a:r>
              <a:rPr lang="ru-RU" sz="2400" i="1" dirty="0">
                <a:solidFill>
                  <a:srgbClr val="0000FF"/>
                </a:solidFill>
              </a:rPr>
              <a:t>КАКИМ УЧЕНИКОМ? </a:t>
            </a:r>
            <a:r>
              <a:rPr lang="ru-RU" sz="2400" i="1" dirty="0" smtClean="0">
                <a:solidFill>
                  <a:srgbClr val="0000FF"/>
                </a:solidFill>
              </a:rPr>
              <a:t>КАКОЙ УЧЕНИЦЕЙ</a:t>
            </a:r>
            <a:r>
              <a:rPr lang="ru-RU" sz="2400" i="1" dirty="0">
                <a:solidFill>
                  <a:srgbClr val="0000FF"/>
                </a:solidFill>
              </a:rPr>
              <a:t>?</a:t>
            </a:r>
            <a:r>
              <a:rPr lang="ru-RU" sz="2400" i="1" dirty="0">
                <a:solidFill>
                  <a:schemeClr val="bg2"/>
                </a:solidFill>
              </a:rPr>
              <a:t> </a:t>
            </a:r>
            <a:r>
              <a:rPr lang="ru-RU" sz="2400" dirty="0" smtClean="0">
                <a:solidFill>
                  <a:schemeClr val="bg2"/>
                </a:solidFill>
              </a:rPr>
              <a:t>_______________________________________</a:t>
            </a:r>
            <a:endParaRPr lang="ru-RU" sz="2400" i="1" dirty="0">
              <a:solidFill>
                <a:schemeClr val="bg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3037" y="4497030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48055" y="1484784"/>
            <a:ext cx="8625945" cy="46166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 startAt="9"/>
            </a:pPr>
            <a:r>
              <a:rPr lang="ru-RU" sz="2400" b="1" dirty="0" smtClean="0"/>
              <a:t>Лист самооценки (по результатам урока)  </a:t>
            </a: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gray">
          <a:xfrm>
            <a:off x="287338" y="152400"/>
            <a:ext cx="8388350" cy="1080356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Формирующая оценка:</a:t>
            </a:r>
          </a:p>
          <a:p>
            <a:pPr algn="ctr" eaLnBrk="1" hangingPunct="1">
              <a:defRPr/>
            </a:pPr>
            <a:r>
              <a:rPr lang="ru-RU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некоторые приёмы и техники</a:t>
            </a:r>
            <a:endParaRPr lang="ru-RU" sz="3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66104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9813925" y="6518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008063" y="1376363"/>
            <a:ext cx="7308850" cy="1611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ru-RU" sz="3000"/>
              <a:t>   </a:t>
            </a:r>
            <a:r>
              <a:rPr lang="ru-RU" sz="3000" b="1" u="sng"/>
              <a:t>Личностный смысл учения</a:t>
            </a:r>
            <a:r>
              <a:rPr lang="ru-RU" sz="3000"/>
              <a:t>: </a:t>
            </a:r>
            <a:r>
              <a:rPr lang="ru-RU" sz="3000" b="1"/>
              <a:t>Выход в мотивационную сферу личности</a:t>
            </a:r>
          </a:p>
          <a:p>
            <a:pPr algn="ctr">
              <a:lnSpc>
                <a:spcPct val="110000"/>
              </a:lnSpc>
            </a:pPr>
            <a:r>
              <a:rPr lang="ru-RU" sz="3000" b="1"/>
              <a:t>   </a:t>
            </a:r>
            <a:r>
              <a:rPr lang="ru-RU" sz="3000" b="1" i="1"/>
              <a:t>Зачем я учусь?</a:t>
            </a:r>
            <a:endParaRPr lang="ru-RU" b="1" i="1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215900" y="3344863"/>
            <a:ext cx="8928100" cy="3155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ru-RU" sz="3000" dirty="0"/>
              <a:t>   </a:t>
            </a:r>
            <a:r>
              <a:rPr lang="ru-RU" sz="3000" b="1" u="sng" dirty="0"/>
              <a:t>Рефлексия</a:t>
            </a:r>
            <a:r>
              <a:rPr lang="ru-RU" sz="3000" dirty="0"/>
              <a:t>: </a:t>
            </a:r>
            <a:r>
              <a:rPr lang="ru-RU" b="1" dirty="0"/>
              <a:t>Способность рассматривать и оценивать собственные действия, содержание и процесс своей мыслительной деятельности, свои особенности</a:t>
            </a:r>
          </a:p>
          <a:p>
            <a:pPr>
              <a:lnSpc>
                <a:spcPct val="110000"/>
              </a:lnSpc>
            </a:pPr>
            <a:endParaRPr lang="ru-RU" sz="800" b="1" dirty="0"/>
          </a:p>
          <a:p>
            <a:pPr algn="ctr">
              <a:lnSpc>
                <a:spcPct val="110000"/>
              </a:lnSpc>
            </a:pPr>
            <a:r>
              <a:rPr lang="ru-RU" b="1" dirty="0"/>
              <a:t>   </a:t>
            </a:r>
            <a:r>
              <a:rPr lang="ru-RU" sz="3000" b="1" i="1" dirty="0"/>
              <a:t>Что я делаю? Как я делаю?</a:t>
            </a:r>
          </a:p>
          <a:p>
            <a:pPr algn="ctr">
              <a:lnSpc>
                <a:spcPct val="110000"/>
              </a:lnSpc>
            </a:pPr>
            <a:r>
              <a:rPr lang="ru-RU" sz="3000" b="1" i="1" dirty="0"/>
              <a:t>Почему я делаю так, а не иначе?</a:t>
            </a:r>
            <a:endParaRPr lang="ru-RU" sz="3000" i="1" dirty="0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gray">
          <a:xfrm>
            <a:off x="71500" y="152400"/>
            <a:ext cx="8964996" cy="1080356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Формирующая </a:t>
            </a:r>
            <a:r>
              <a:rPr lang="ru-RU" sz="3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оценка</a:t>
            </a:r>
            <a:r>
              <a:rPr lang="ru-RU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личностный</a:t>
            </a:r>
          </a:p>
          <a:p>
            <a:pPr algn="ctr" eaLnBrk="1" hangingPunct="1">
              <a:defRPr/>
            </a:pPr>
            <a:r>
              <a:rPr lang="ru-RU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смысл учения и рефлексия</a:t>
            </a:r>
            <a:endParaRPr lang="ru-RU" sz="3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84858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9813925" y="6518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89948" y="1376772"/>
            <a:ext cx="8928100" cy="1677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ru-RU" sz="3200" b="1" i="1" dirty="0" smtClean="0">
                <a:solidFill>
                  <a:schemeClr val="tx2"/>
                </a:solidFill>
              </a:rPr>
              <a:t>Наличие </a:t>
            </a:r>
            <a:r>
              <a:rPr lang="ru-RU" sz="3200" b="1" i="1" dirty="0">
                <a:solidFill>
                  <a:schemeClr val="tx2"/>
                </a:solidFill>
              </a:rPr>
              <a:t>или отсутствие личностного смысла учения и способности к </a:t>
            </a:r>
            <a:r>
              <a:rPr lang="ru-RU" sz="3200" b="1" i="1" dirty="0" smtClean="0">
                <a:solidFill>
                  <a:schemeClr val="tx2"/>
                </a:solidFill>
              </a:rPr>
              <a:t>рефлексии проявляется в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263174" name="Text Box 6"/>
          <p:cNvSpPr txBox="1">
            <a:spLocks noChangeArrowheads="1"/>
          </p:cNvSpPr>
          <p:nvPr/>
        </p:nvSpPr>
        <p:spPr bwMode="auto">
          <a:xfrm>
            <a:off x="0" y="3246971"/>
            <a:ext cx="9144000" cy="3480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buFontTx/>
              <a:buChar char="•"/>
            </a:pPr>
            <a:r>
              <a:rPr lang="ru-RU" b="1" dirty="0" smtClean="0"/>
              <a:t>потребностях </a:t>
            </a:r>
            <a:r>
              <a:rPr lang="ru-RU" b="1" dirty="0"/>
              <a:t>и мотивах</a:t>
            </a:r>
            <a:r>
              <a:rPr lang="ru-RU" dirty="0"/>
              <a:t> </a:t>
            </a:r>
            <a:r>
              <a:rPr lang="ru-RU" dirty="0" smtClean="0"/>
              <a:t>учебной </a:t>
            </a:r>
            <a:r>
              <a:rPr lang="ru-RU" dirty="0"/>
              <a:t>деятельности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ru-RU" b="1" dirty="0" smtClean="0"/>
              <a:t>принятии </a:t>
            </a:r>
            <a:r>
              <a:rPr lang="ru-RU" b="1" dirty="0"/>
              <a:t>или неприятии </a:t>
            </a:r>
            <a:r>
              <a:rPr lang="ru-RU" dirty="0"/>
              <a:t>заданной</a:t>
            </a:r>
            <a:r>
              <a:rPr lang="ru-RU" b="1" dirty="0"/>
              <a:t> </a:t>
            </a:r>
            <a:r>
              <a:rPr lang="ru-RU" dirty="0"/>
              <a:t>педагогом </a:t>
            </a:r>
            <a:r>
              <a:rPr lang="ru-RU" b="1" dirty="0"/>
              <a:t>учебной задачи и цели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ru-RU" dirty="0" smtClean="0"/>
              <a:t>умении</a:t>
            </a:r>
            <a:r>
              <a:rPr lang="ru-RU" b="1" dirty="0" smtClean="0"/>
              <a:t> </a:t>
            </a:r>
            <a:r>
              <a:rPr lang="ru-RU" b="1" dirty="0"/>
              <a:t>осознать (осмыслить) цели, содержание и способы своей деятельности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ru-RU" dirty="0" smtClean="0"/>
              <a:t>умении </a:t>
            </a:r>
            <a:r>
              <a:rPr lang="ru-RU" b="1" dirty="0"/>
              <a:t>оценить успешность/</a:t>
            </a:r>
            <a:r>
              <a:rPr lang="ru-RU" b="1" dirty="0" err="1"/>
              <a:t>неуспешность</a:t>
            </a:r>
            <a:r>
              <a:rPr lang="ru-RU" dirty="0"/>
              <a:t> </a:t>
            </a:r>
            <a:r>
              <a:rPr lang="ru-RU" b="1" dirty="0"/>
              <a:t>своей </a:t>
            </a:r>
            <a:r>
              <a:rPr lang="ru-RU" sz="3000" b="1" dirty="0"/>
              <a:t>деятельности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gray">
          <a:xfrm>
            <a:off x="71500" y="152400"/>
            <a:ext cx="8964996" cy="1080356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Формирующая </a:t>
            </a:r>
            <a:r>
              <a:rPr lang="ru-RU" sz="3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оценка</a:t>
            </a:r>
            <a:r>
              <a:rPr lang="ru-RU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личностный</a:t>
            </a:r>
          </a:p>
          <a:p>
            <a:pPr algn="ctr" eaLnBrk="1" hangingPunct="1">
              <a:defRPr/>
            </a:pPr>
            <a:r>
              <a:rPr lang="ru-RU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смысл учения и рефлексия</a:t>
            </a:r>
            <a:endParaRPr lang="ru-RU" sz="3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53809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AutoShape 2"/>
          <p:cNvSpPr>
            <a:spLocks noChangeArrowheads="1"/>
          </p:cNvSpPr>
          <p:nvPr/>
        </p:nvSpPr>
        <p:spPr bwMode="auto">
          <a:xfrm>
            <a:off x="2447925" y="188913"/>
            <a:ext cx="3529013" cy="684212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3600" b="1">
                <a:solidFill>
                  <a:schemeClr val="bg2"/>
                </a:solidFill>
                <a:latin typeface="Tahoma" pitchFamily="34" charset="0"/>
                <a:cs typeface="Arial" charset="0"/>
              </a:rPr>
              <a:t>Мотивы:</a:t>
            </a:r>
          </a:p>
        </p:txBody>
      </p:sp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0" y="981075"/>
            <a:ext cx="5508625" cy="5948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3200" b="1" dirty="0"/>
              <a:t>Внутренние:</a:t>
            </a:r>
          </a:p>
          <a:p>
            <a:pPr>
              <a:buFontTx/>
              <a:buChar char="•"/>
            </a:pPr>
            <a:r>
              <a:rPr lang="ru-RU" b="1" dirty="0">
                <a:solidFill>
                  <a:schemeClr val="tx2"/>
                </a:solidFill>
              </a:rPr>
              <a:t>учебные и познавательные</a:t>
            </a:r>
          </a:p>
          <a:p>
            <a:pPr lvl="1">
              <a:buFontTx/>
              <a:buChar char="•"/>
            </a:pPr>
            <a:r>
              <a:rPr lang="ru-RU" sz="2400" b="1" dirty="0">
                <a:solidFill>
                  <a:schemeClr val="tx2"/>
                </a:solidFill>
              </a:rPr>
              <a:t>направленность на </a:t>
            </a:r>
            <a:r>
              <a:rPr lang="ru-RU" sz="2400" b="1" i="1" dirty="0">
                <a:solidFill>
                  <a:schemeClr val="tx2"/>
                </a:solidFill>
              </a:rPr>
              <a:t>способы</a:t>
            </a:r>
            <a:r>
              <a:rPr lang="ru-RU" sz="2400" b="1" dirty="0">
                <a:solidFill>
                  <a:schemeClr val="tx2"/>
                </a:solidFill>
              </a:rPr>
              <a:t> </a:t>
            </a:r>
            <a:r>
              <a:rPr lang="ru-RU" sz="2400" b="1" dirty="0"/>
              <a:t>или </a:t>
            </a:r>
            <a:r>
              <a:rPr lang="ru-RU" sz="2400" b="1" i="1" dirty="0"/>
              <a:t>результат</a:t>
            </a:r>
            <a:r>
              <a:rPr lang="ru-RU" sz="2400" b="1" dirty="0"/>
              <a:t>;</a:t>
            </a:r>
          </a:p>
          <a:p>
            <a:pPr lvl="1">
              <a:buFontTx/>
              <a:buChar char="•"/>
            </a:pPr>
            <a:r>
              <a:rPr lang="ru-RU" sz="2400" b="1" i="1" dirty="0">
                <a:solidFill>
                  <a:schemeClr val="tx2"/>
                </a:solidFill>
              </a:rPr>
              <a:t>устойчивый</a:t>
            </a:r>
            <a:r>
              <a:rPr lang="ru-RU" sz="2400" b="1" dirty="0">
                <a:solidFill>
                  <a:schemeClr val="tx2"/>
                </a:solidFill>
              </a:rPr>
              <a:t> </a:t>
            </a:r>
            <a:r>
              <a:rPr lang="ru-RU" sz="2400" b="1" dirty="0"/>
              <a:t>или </a:t>
            </a:r>
            <a:r>
              <a:rPr lang="ru-RU" sz="2400" b="1" i="1" dirty="0" err="1"/>
              <a:t>ситуацион-ный</a:t>
            </a:r>
            <a:r>
              <a:rPr lang="ru-RU" sz="2400" b="1" dirty="0"/>
              <a:t> </a:t>
            </a:r>
            <a:r>
              <a:rPr lang="ru-RU" sz="2400" b="1" dirty="0">
                <a:solidFill>
                  <a:schemeClr val="tx2"/>
                </a:solidFill>
              </a:rPr>
              <a:t>личностный интерес</a:t>
            </a:r>
          </a:p>
          <a:p>
            <a:pPr>
              <a:buFontTx/>
              <a:buChar char="•"/>
            </a:pPr>
            <a:r>
              <a:rPr lang="ru-RU" b="1" dirty="0"/>
              <a:t>социальные</a:t>
            </a:r>
          </a:p>
          <a:p>
            <a:pPr lvl="1">
              <a:buFontTx/>
              <a:buChar char="•"/>
            </a:pPr>
            <a:r>
              <a:rPr lang="ru-RU" sz="2400" i="1" dirty="0"/>
              <a:t>широкие</a:t>
            </a:r>
            <a:r>
              <a:rPr lang="ru-RU" sz="2400" dirty="0"/>
              <a:t> (польза, долг …)</a:t>
            </a:r>
          </a:p>
          <a:p>
            <a:pPr lvl="1">
              <a:buFontTx/>
              <a:buChar char="•"/>
            </a:pPr>
            <a:r>
              <a:rPr lang="ru-RU" sz="2400" i="1" dirty="0"/>
              <a:t>позиционные</a:t>
            </a:r>
            <a:r>
              <a:rPr lang="ru-RU" sz="2400" dirty="0"/>
              <a:t> (одобрение)</a:t>
            </a:r>
          </a:p>
          <a:p>
            <a:pPr lvl="1">
              <a:buFontTx/>
              <a:buChar char="•"/>
            </a:pPr>
            <a:r>
              <a:rPr lang="ru-RU" sz="2400" i="1" dirty="0" err="1"/>
              <a:t>аффилиация</a:t>
            </a:r>
            <a:r>
              <a:rPr lang="ru-RU" sz="2400" dirty="0"/>
              <a:t> (положительный эмоциональный фон)</a:t>
            </a:r>
          </a:p>
          <a:p>
            <a:pPr lvl="1">
              <a:buFontTx/>
              <a:buChar char="•"/>
            </a:pPr>
            <a:r>
              <a:rPr lang="ru-RU" sz="2400" i="1" dirty="0"/>
              <a:t>социальное сотрудничество</a:t>
            </a:r>
          </a:p>
          <a:p>
            <a:pPr>
              <a:buFontTx/>
              <a:buChar char="•"/>
            </a:pPr>
            <a:r>
              <a:rPr lang="ru-RU" b="1" dirty="0"/>
              <a:t>саморазвитие и </a:t>
            </a:r>
            <a:r>
              <a:rPr lang="ru-RU" b="1" dirty="0" err="1"/>
              <a:t>самообразо-вание</a:t>
            </a:r>
            <a:r>
              <a:rPr lang="ru-RU" b="1" dirty="0"/>
              <a:t> </a:t>
            </a:r>
            <a:r>
              <a:rPr lang="ru-RU" sz="2400" dirty="0"/>
              <a:t>(постоянное совершенство-</a:t>
            </a:r>
            <a:r>
              <a:rPr lang="ru-RU" sz="2400" dirty="0" err="1"/>
              <a:t>вание</a:t>
            </a:r>
            <a:r>
              <a:rPr lang="ru-RU" sz="2400" dirty="0"/>
              <a:t>)</a:t>
            </a:r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5651500" y="944563"/>
            <a:ext cx="3240088" cy="3578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3200" b="1"/>
              <a:t>Внешние:</a:t>
            </a:r>
          </a:p>
          <a:p>
            <a:pPr>
              <a:buFontTx/>
              <a:buChar char="•"/>
            </a:pPr>
            <a:r>
              <a:rPr lang="ru-RU"/>
              <a:t>вознаграждение, отметка</a:t>
            </a:r>
          </a:p>
          <a:p>
            <a:pPr>
              <a:buFontTx/>
              <a:buChar char="•"/>
            </a:pPr>
            <a:r>
              <a:rPr lang="ru-RU"/>
              <a:t>безопасность и стабильность</a:t>
            </a:r>
          </a:p>
          <a:p>
            <a:pPr>
              <a:buFontTx/>
              <a:buChar char="•"/>
            </a:pPr>
            <a:r>
              <a:rPr lang="ru-RU"/>
              <a:t>престиж и статус</a:t>
            </a:r>
          </a:p>
          <a:p>
            <a:pPr>
              <a:buFontTx/>
              <a:buChar char="•"/>
            </a:pPr>
            <a:r>
              <a:rPr lang="ru-RU"/>
              <a:t>избегание неудач</a:t>
            </a:r>
          </a:p>
        </p:txBody>
      </p:sp>
    </p:spTree>
    <p:extLst>
      <p:ext uri="{BB962C8B-B14F-4D97-AF65-F5344CB8AC3E}">
        <p14:creationId xmlns:p14="http://schemas.microsoft.com/office/powerpoint/2010/main" val="38914412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ext Box 3"/>
          <p:cNvSpPr txBox="1">
            <a:spLocks noChangeArrowheads="1"/>
          </p:cNvSpPr>
          <p:nvPr/>
        </p:nvSpPr>
        <p:spPr bwMode="auto">
          <a:xfrm>
            <a:off x="9813925" y="6518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137220" name="Text Box 5"/>
          <p:cNvSpPr txBox="1">
            <a:spLocks noChangeArrowheads="1"/>
          </p:cNvSpPr>
          <p:nvPr/>
        </p:nvSpPr>
        <p:spPr bwMode="auto">
          <a:xfrm>
            <a:off x="1295400" y="2096852"/>
            <a:ext cx="7165032" cy="2618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3200" dirty="0"/>
              <a:t>В младшем школьном возрасте в рамках ведущей деятельности рефлексия сопряжена, в первую очередь, с учебными действиями </a:t>
            </a:r>
          </a:p>
          <a:p>
            <a:r>
              <a:rPr lang="ru-RU" sz="3600" b="1" i="1" dirty="0"/>
              <a:t>контроля и оценки</a:t>
            </a:r>
          </a:p>
        </p:txBody>
      </p:sp>
      <p:sp>
        <p:nvSpPr>
          <p:cNvPr id="137221" name="Text Box 6"/>
          <p:cNvSpPr txBox="1">
            <a:spLocks noChangeArrowheads="1"/>
          </p:cNvSpPr>
          <p:nvPr/>
        </p:nvSpPr>
        <p:spPr bwMode="auto">
          <a:xfrm>
            <a:off x="0" y="5697538"/>
            <a:ext cx="87487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sz="3200" b="1"/>
          </a:p>
        </p:txBody>
      </p:sp>
      <p:sp>
        <p:nvSpPr>
          <p:cNvPr id="137222" name="Text Box 7"/>
          <p:cNvSpPr txBox="1">
            <a:spLocks noChangeArrowheads="1"/>
          </p:cNvSpPr>
          <p:nvPr/>
        </p:nvSpPr>
        <p:spPr bwMode="auto">
          <a:xfrm>
            <a:off x="215901" y="4928812"/>
            <a:ext cx="8532812" cy="1818063"/>
          </a:xfrm>
          <a:prstGeom prst="rect">
            <a:avLst/>
          </a:prstGeom>
          <a:solidFill>
            <a:srgbClr val="66FFCC"/>
          </a:solidFill>
          <a:ln>
            <a:noFill/>
          </a:ln>
          <a:extLst/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ru-RU" i="1" dirty="0">
                <a:solidFill>
                  <a:schemeClr val="bg2"/>
                </a:solidFill>
              </a:rPr>
              <a:t>Необходимо помнить, что для младших школьников характерна высокая </a:t>
            </a:r>
            <a:r>
              <a:rPr lang="ru-RU" i="1" dirty="0" smtClean="0">
                <a:solidFill>
                  <a:schemeClr val="bg2"/>
                </a:solidFill>
              </a:rPr>
              <a:t>отзывчивость </a:t>
            </a:r>
            <a:r>
              <a:rPr lang="ru-RU" i="1" dirty="0">
                <a:solidFill>
                  <a:schemeClr val="bg2"/>
                </a:solidFill>
              </a:rPr>
              <a:t>на новые стимулы и </a:t>
            </a:r>
            <a:r>
              <a:rPr lang="ru-RU" i="1" dirty="0" smtClean="0">
                <a:solidFill>
                  <a:schemeClr val="bg2"/>
                </a:solidFill>
              </a:rPr>
              <a:t>впечатления</a:t>
            </a:r>
            <a:r>
              <a:rPr lang="ru-RU" i="1" dirty="0">
                <a:solidFill>
                  <a:schemeClr val="bg2"/>
                </a:solidFill>
              </a:rPr>
              <a:t>, что может служить препятствием в развитии любознательности 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gray">
          <a:xfrm>
            <a:off x="179388" y="115888"/>
            <a:ext cx="8821737" cy="1728936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3600" b="1" dirty="0" smtClean="0">
                <a:solidFill>
                  <a:schemeClr val="tx2"/>
                </a:solidFill>
              </a:rPr>
              <a:t>Личностные смыслы и рефлексия:</a:t>
            </a:r>
            <a:endParaRPr lang="ru-RU" sz="3600" b="1" dirty="0">
              <a:solidFill>
                <a:schemeClr val="tx2"/>
              </a:solidFill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3600" b="1" dirty="0">
                <a:solidFill>
                  <a:schemeClr val="tx2"/>
                </a:solidFill>
              </a:rPr>
              <a:t>анализ состава учебных </a:t>
            </a:r>
            <a:r>
              <a:rPr lang="ru-RU" sz="3600" b="1" dirty="0" smtClean="0">
                <a:solidFill>
                  <a:schemeClr val="tx2"/>
                </a:solidFill>
              </a:rPr>
              <a:t>действий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3600" b="1" dirty="0">
                <a:solidFill>
                  <a:schemeClr val="tx2"/>
                </a:solidFill>
              </a:rPr>
              <a:t>(</a:t>
            </a:r>
            <a:r>
              <a:rPr lang="ru-RU" sz="3600" b="1" dirty="0" smtClean="0">
                <a:solidFill>
                  <a:schemeClr val="tx2"/>
                </a:solidFill>
              </a:rPr>
              <a:t>для младших школьников)</a:t>
            </a: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18711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9813925" y="6518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261123" name="Text Box 3"/>
          <p:cNvSpPr txBox="1">
            <a:spLocks noChangeArrowheads="1"/>
          </p:cNvSpPr>
          <p:nvPr/>
        </p:nvSpPr>
        <p:spPr bwMode="auto">
          <a:xfrm>
            <a:off x="431800" y="1592263"/>
            <a:ext cx="8496300" cy="5043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buFontTx/>
              <a:buChar char="•"/>
            </a:pPr>
            <a:r>
              <a:rPr lang="ru-RU" sz="3200" dirty="0"/>
              <a:t>«Хорошее» задание требует:</a:t>
            </a:r>
          </a:p>
          <a:p>
            <a:pPr lvl="1">
              <a:buFont typeface="Wingdings" pitchFamily="2" charset="2"/>
              <a:buChar char="ü"/>
            </a:pPr>
            <a:r>
              <a:rPr lang="ru-RU" sz="3200" b="1" dirty="0"/>
              <a:t>самооценки</a:t>
            </a:r>
            <a:r>
              <a:rPr lang="ru-RU" sz="3200" dirty="0"/>
              <a:t> на основе соотнесения результата с</a:t>
            </a:r>
          </a:p>
          <a:p>
            <a:pPr lvl="2">
              <a:buFont typeface="Wingdings" pitchFamily="2" charset="2"/>
              <a:buChar char="Ø"/>
            </a:pPr>
            <a:r>
              <a:rPr lang="ru-RU" sz="3200" dirty="0"/>
              <a:t>пониманием учебной задачи;</a:t>
            </a:r>
          </a:p>
          <a:p>
            <a:pPr lvl="2">
              <a:buFont typeface="Wingdings" pitchFamily="2" charset="2"/>
              <a:buChar char="Ø"/>
            </a:pPr>
            <a:r>
              <a:rPr lang="ru-RU" sz="3200" dirty="0"/>
              <a:t>критериями оценки;</a:t>
            </a:r>
          </a:p>
          <a:p>
            <a:pPr lvl="2">
              <a:buFont typeface="Wingdings" pitchFamily="2" charset="2"/>
              <a:buChar char="Ø"/>
            </a:pPr>
            <a:r>
              <a:rPr lang="ru-RU" sz="3200" dirty="0"/>
              <a:t>способами выполнения;</a:t>
            </a:r>
          </a:p>
          <a:p>
            <a:pPr lvl="1">
              <a:buFont typeface="Wingdings" pitchFamily="2" charset="2"/>
              <a:buChar char="ü"/>
            </a:pPr>
            <a:r>
              <a:rPr lang="ru-RU" sz="3200" b="1" dirty="0"/>
              <a:t>выявления</a:t>
            </a:r>
            <a:r>
              <a:rPr lang="ru-RU" sz="3200" dirty="0"/>
              <a:t> позитивных и негативных факторов, повлиявших на выполнение;</a:t>
            </a:r>
          </a:p>
          <a:p>
            <a:pPr marL="457200" lvl="1" indent="0"/>
            <a:endParaRPr lang="ru-RU" sz="1200" b="1" i="1" dirty="0" smtClean="0"/>
          </a:p>
          <a:p>
            <a:pPr marL="457200" lvl="1" indent="0"/>
            <a:r>
              <a:rPr lang="ru-RU" b="1" i="1" dirty="0" smtClean="0"/>
              <a:t>А также – в идеале – постановки новых </a:t>
            </a:r>
            <a:r>
              <a:rPr lang="ru-RU" b="1" i="1" dirty="0"/>
              <a:t>личных учебных задач</a:t>
            </a:r>
            <a:r>
              <a:rPr lang="ru-RU" sz="3200" dirty="0"/>
              <a:t>.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gray">
          <a:xfrm>
            <a:off x="106363" y="188640"/>
            <a:ext cx="8821737" cy="1044860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3600" b="1" dirty="0" smtClean="0">
                <a:solidFill>
                  <a:schemeClr val="tx2"/>
                </a:solidFill>
              </a:rPr>
              <a:t>Личностные смыслы и рефлексия:</a:t>
            </a:r>
            <a:endParaRPr lang="ru-RU" sz="3600" b="1" dirty="0">
              <a:solidFill>
                <a:schemeClr val="tx2"/>
              </a:solidFill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3600" b="1" dirty="0" smtClean="0">
                <a:solidFill>
                  <a:schemeClr val="tx2"/>
                </a:solidFill>
              </a:rPr>
              <a:t>описание </a:t>
            </a:r>
            <a:r>
              <a:rPr lang="en-US" sz="3600" b="1" dirty="0" smtClean="0">
                <a:solidFill>
                  <a:schemeClr val="tx2"/>
                </a:solidFill>
              </a:rPr>
              <a:t>“</a:t>
            </a:r>
            <a:r>
              <a:rPr lang="ru-RU" sz="3600" b="1" dirty="0" smtClean="0">
                <a:solidFill>
                  <a:schemeClr val="tx2"/>
                </a:solidFill>
              </a:rPr>
              <a:t>хорошего</a:t>
            </a:r>
            <a:r>
              <a:rPr lang="en-US" sz="3600" b="1" dirty="0" smtClean="0">
                <a:solidFill>
                  <a:schemeClr val="tx2"/>
                </a:solidFill>
              </a:rPr>
              <a:t>” </a:t>
            </a:r>
            <a:r>
              <a:rPr lang="ru-RU" sz="3600" b="1" dirty="0" smtClean="0">
                <a:solidFill>
                  <a:schemeClr val="tx2"/>
                </a:solidFill>
              </a:rPr>
              <a:t>задания</a:t>
            </a: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85660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2252" y="152636"/>
            <a:ext cx="6871631" cy="1260140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Оценка учебных заданий: рефлексия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394" y="1700808"/>
            <a:ext cx="6000782" cy="1476164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Главный вопрос: </a:t>
            </a:r>
          </a:p>
          <a:p>
            <a:pPr marL="0" indent="0"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Задание требует самооценки успешности/</a:t>
            </a: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неуспешности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7925756" y="2091541"/>
            <a:ext cx="1044000" cy="5580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ru-RU" sz="28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ДА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 bwMode="auto">
          <a:xfrm>
            <a:off x="167199" y="3392996"/>
            <a:ext cx="6385021" cy="3204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Последующие вопросы: 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buFontTx/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Нужно ли соотнести результат с учебной задачей и/или критерия-ми оценки, способами решения?</a:t>
            </a:r>
          </a:p>
          <a:p>
            <a:pPr marL="0" indent="0">
              <a:lnSpc>
                <a:spcPct val="85000"/>
              </a:lnSpc>
              <a:spcBef>
                <a:spcPts val="1200"/>
              </a:spcBef>
              <a:buFontTx/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Нужно ли выявить факторы/ причины успешности/</a:t>
            </a: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неуспешнос-ти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и/или поставить личные учебные задачи?</a:t>
            </a:r>
          </a:p>
          <a:p>
            <a:pPr marL="0" indent="0">
              <a:buFontTx/>
              <a:buNone/>
            </a:pPr>
            <a:endParaRPr lang="ru-RU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 bwMode="auto">
          <a:xfrm>
            <a:off x="6809379" y="944724"/>
            <a:ext cx="2232755" cy="7920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330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en-US" sz="24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ru-RU" sz="24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хороших</a:t>
            </a:r>
            <a:r>
              <a:rPr lang="en-US" sz="24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ru-RU" sz="2400" b="1" dirty="0" smtClean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заданиях:</a:t>
            </a:r>
          </a:p>
          <a:p>
            <a:pPr marL="0" indent="0">
              <a:buNone/>
            </a:pPr>
            <a:endParaRPr lang="ru-RU" sz="2400" b="1" dirty="0" smtClean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 bwMode="auto">
          <a:xfrm>
            <a:off x="6871825" y="2096852"/>
            <a:ext cx="1044000" cy="5580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ru-RU" sz="28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НЕТ</a:t>
            </a:r>
            <a:endParaRPr lang="ru-RU" sz="2800" b="1" dirty="0" smtClean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 bwMode="auto">
          <a:xfrm>
            <a:off x="6728784" y="4833156"/>
            <a:ext cx="2279242" cy="5580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ДА</a:t>
            </a:r>
          </a:p>
        </p:txBody>
      </p:sp>
      <p:sp>
        <p:nvSpPr>
          <p:cNvPr id="13" name="Объект 2"/>
          <p:cNvSpPr txBox="1">
            <a:spLocks/>
          </p:cNvSpPr>
          <p:nvPr/>
        </p:nvSpPr>
        <p:spPr bwMode="auto">
          <a:xfrm>
            <a:off x="7107195" y="2649603"/>
            <a:ext cx="593122" cy="5580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28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b="1" dirty="0" smtClean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Объект 2"/>
          <p:cNvSpPr txBox="1">
            <a:spLocks/>
          </p:cNvSpPr>
          <p:nvPr/>
        </p:nvSpPr>
        <p:spPr bwMode="auto">
          <a:xfrm>
            <a:off x="8151195" y="2641647"/>
            <a:ext cx="593122" cy="5580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28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b="1" dirty="0" smtClean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Объект 2"/>
          <p:cNvSpPr txBox="1">
            <a:spLocks/>
          </p:cNvSpPr>
          <p:nvPr/>
        </p:nvSpPr>
        <p:spPr bwMode="auto">
          <a:xfrm>
            <a:off x="7022157" y="6041919"/>
            <a:ext cx="593122" cy="5580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28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b="1" dirty="0" smtClean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Объект 2"/>
          <p:cNvSpPr txBox="1">
            <a:spLocks/>
          </p:cNvSpPr>
          <p:nvPr/>
        </p:nvSpPr>
        <p:spPr bwMode="auto">
          <a:xfrm>
            <a:off x="8151195" y="6041919"/>
            <a:ext cx="593122" cy="5580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28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b="1" dirty="0" smtClean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Объект 2"/>
          <p:cNvSpPr txBox="1">
            <a:spLocks/>
          </p:cNvSpPr>
          <p:nvPr/>
        </p:nvSpPr>
        <p:spPr bwMode="auto">
          <a:xfrm>
            <a:off x="7468282" y="3615494"/>
            <a:ext cx="1044000" cy="5580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ru-RU" sz="28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НЕТ</a:t>
            </a:r>
            <a:endParaRPr lang="ru-RU" sz="2800" b="1" dirty="0" smtClean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Объект 2"/>
          <p:cNvSpPr txBox="1">
            <a:spLocks/>
          </p:cNvSpPr>
          <p:nvPr/>
        </p:nvSpPr>
        <p:spPr bwMode="auto">
          <a:xfrm>
            <a:off x="7711692" y="4148590"/>
            <a:ext cx="593122" cy="5580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ru-RU" sz="28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b="1" dirty="0" smtClean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Объект 2"/>
          <p:cNvSpPr txBox="1">
            <a:spLocks/>
          </p:cNvSpPr>
          <p:nvPr/>
        </p:nvSpPr>
        <p:spPr bwMode="auto">
          <a:xfrm>
            <a:off x="6728784" y="5402535"/>
            <a:ext cx="1139621" cy="6393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ru-RU" sz="18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В одном случае</a:t>
            </a:r>
          </a:p>
        </p:txBody>
      </p:sp>
      <p:sp>
        <p:nvSpPr>
          <p:cNvPr id="27" name="Объект 2"/>
          <p:cNvSpPr txBox="1">
            <a:spLocks/>
          </p:cNvSpPr>
          <p:nvPr/>
        </p:nvSpPr>
        <p:spPr bwMode="auto">
          <a:xfrm>
            <a:off x="7868405" y="5402535"/>
            <a:ext cx="1139621" cy="6393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обоих случаях</a:t>
            </a:r>
          </a:p>
        </p:txBody>
      </p:sp>
    </p:spTree>
    <p:extLst>
      <p:ext uri="{BB962C8B-B14F-4D97-AF65-F5344CB8AC3E}">
        <p14:creationId xmlns:p14="http://schemas.microsoft.com/office/powerpoint/2010/main" val="294884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3A645E-1F25-46C5-BCD9-56EA8908D746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9813925" y="6518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ru-RU" sz="2400">
              <a:latin typeface="Times New Roman" pitchFamily="18" charset="0"/>
            </a:endParaRPr>
          </a:p>
        </p:txBody>
      </p:sp>
      <p:pic>
        <p:nvPicPr>
          <p:cNvPr id="1026" name="Picture 2" descr="Пинская, Улановская - Новые формы оценивания. Начальная школа. ФГОС обложка книг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293957"/>
            <a:ext cx="2995600" cy="4629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пл">
            <a:hlinkClick r:id="rId4" action="ppaction://hlinkpres?slideindex=1&amp;slidetitle="/>
          </p:cNvPr>
          <p:cNvPicPr preferRelativeResize="0"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97" y="1088740"/>
            <a:ext cx="1800000" cy="252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900igr.net/datas/pedagogika/Programmy-nachalnoj-shkoly/0007-007-Otsenka-dostizhenij-planiruemykh-rezultatov-v-nachalnoj-shkole-sistema.jpg">
            <a:hlinkClick r:id="rId6"/>
          </p:cNvPr>
          <p:cNvPicPr preferRelativeResize="0">
            <a:picLocks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6" t="4187" r="53905" b="9187"/>
          <a:stretch/>
        </p:blipFill>
        <p:spPr bwMode="auto">
          <a:xfrm>
            <a:off x="1079612" y="2060848"/>
            <a:ext cx="1800000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Ocenka_dost_2">
            <a:hlinkClick r:id="rId8" action="ppaction://hlinkpres?slideindex=1&amp;slidetitle="/>
          </p:cNvPr>
          <p:cNvPicPr preferRelativeResize="0">
            <a:picLocks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9796" y="3067038"/>
            <a:ext cx="1800000" cy="252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D:\2_РАБОТА\1_ТЕКУЩАЯ РАБОТА\Галишникова_семинар Просвещения\семинар 2\вспомогат\Обложки_планируемые_результаты\часть 3.jpg"/>
          <p:cNvPicPr preferRelativeResize="0">
            <a:picLocks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143" y="4013188"/>
            <a:ext cx="1800000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2"/>
          <p:cNvSpPr>
            <a:spLocks noChangeArrowheads="1"/>
          </p:cNvSpPr>
          <p:nvPr/>
        </p:nvSpPr>
        <p:spPr bwMode="gray">
          <a:xfrm>
            <a:off x="0" y="0"/>
            <a:ext cx="9144000" cy="946116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0" indent="0" algn="ctr">
              <a:buNone/>
            </a:pPr>
            <a:r>
              <a:rPr lang="ru-RU" sz="3200" b="1" dirty="0">
                <a:solidFill>
                  <a:schemeClr val="tx2"/>
                </a:solidFill>
              </a:rPr>
              <a:t>Формирующая </a:t>
            </a:r>
            <a:r>
              <a:rPr lang="ru-RU" sz="3200" b="1" dirty="0" smtClean="0">
                <a:solidFill>
                  <a:schemeClr val="tx2"/>
                </a:solidFill>
              </a:rPr>
              <a:t>оценка: литература</a:t>
            </a:r>
            <a:endParaRPr lang="ru-RU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8956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3"/>
          <p:cNvSpPr txBox="1">
            <a:spLocks noChangeArrowheads="1"/>
          </p:cNvSpPr>
          <p:nvPr/>
        </p:nvSpPr>
        <p:spPr bwMode="auto">
          <a:xfrm>
            <a:off x="9813925" y="6518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37891" name="Rectangle 5"/>
          <p:cNvSpPr>
            <a:spLocks noChangeArrowheads="1"/>
          </p:cNvSpPr>
          <p:nvPr/>
        </p:nvSpPr>
        <p:spPr bwMode="auto">
          <a:xfrm>
            <a:off x="323850" y="152400"/>
            <a:ext cx="8640763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</a:rPr>
              <a:t>Личностный смысл учения и рефлексия:</a:t>
            </a:r>
          </a:p>
          <a:p>
            <a:pPr algn="ctr">
              <a:lnSpc>
                <a:spcPct val="80000"/>
              </a:lnSpc>
            </a:pPr>
            <a:r>
              <a:rPr lang="ru-RU" sz="3200" b="1" dirty="0">
                <a:solidFill>
                  <a:schemeClr val="tx2"/>
                </a:solidFill>
              </a:rPr>
              <a:t>оценка (кодировка) заданий</a:t>
            </a:r>
          </a:p>
        </p:txBody>
      </p:sp>
      <p:sp>
        <p:nvSpPr>
          <p:cNvPr id="37892" name="Text Box 6"/>
          <p:cNvSpPr txBox="1">
            <a:spLocks noChangeArrowheads="1"/>
          </p:cNvSpPr>
          <p:nvPr/>
        </p:nvSpPr>
        <p:spPr bwMode="auto">
          <a:xfrm>
            <a:off x="431800" y="6057900"/>
            <a:ext cx="3925888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3200" b="1" u="sng"/>
              <a:t>КОД ЗАДАНИЯ:</a:t>
            </a:r>
            <a:endParaRPr lang="ru-RU" sz="3200"/>
          </a:p>
        </p:txBody>
      </p:sp>
      <p:sp>
        <p:nvSpPr>
          <p:cNvPr id="271367" name="Text Box 7"/>
          <p:cNvSpPr txBox="1">
            <a:spLocks noChangeArrowheads="1"/>
          </p:cNvSpPr>
          <p:nvPr/>
        </p:nvSpPr>
        <p:spPr bwMode="auto">
          <a:xfrm>
            <a:off x="6948264" y="6021388"/>
            <a:ext cx="1872208" cy="648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3600" b="1" dirty="0" smtClean="0"/>
              <a:t>3→</a:t>
            </a:r>
            <a:r>
              <a:rPr lang="ru-RU" sz="3600" b="1" dirty="0" smtClean="0">
                <a:solidFill>
                  <a:srgbClr val="FFFF00"/>
                </a:solidFill>
              </a:rPr>
              <a:t>4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47564" y="1507016"/>
            <a:ext cx="8064896" cy="37487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indent="323850" algn="just" eaLnBrk="1" hangingPunct="1">
              <a:lnSpc>
                <a:spcPct val="90000"/>
              </a:lnSpc>
            </a:pPr>
            <a:r>
              <a:rPr lang="ru-RU" sz="2400" b="1" dirty="0"/>
              <a:t>Задание 1 (для работы в группе)</a:t>
            </a:r>
          </a:p>
          <a:p>
            <a:pPr indent="323850" algn="just" eaLnBrk="1" hangingPunct="1">
              <a:lnSpc>
                <a:spcPct val="90000"/>
              </a:lnSpc>
            </a:pPr>
            <a:r>
              <a:rPr lang="ru-RU" sz="2400" dirty="0"/>
              <a:t>Примите участие в конкурсе на лучшее </a:t>
            </a:r>
            <a:r>
              <a:rPr lang="ru-RU" sz="2400" dirty="0" smtClean="0"/>
              <a:t>исполнение </a:t>
            </a:r>
            <a:r>
              <a:rPr lang="ru-RU" sz="2400" dirty="0"/>
              <a:t>песни о школе. Выберите песню и вариант ее исполнения. Исполните выбранную песню.</a:t>
            </a:r>
          </a:p>
          <a:p>
            <a:pPr indent="323850" algn="just" eaLnBrk="1" hangingPunct="1">
              <a:lnSpc>
                <a:spcPct val="90000"/>
              </a:lnSpc>
            </a:pPr>
            <a:r>
              <a:rPr lang="ru-RU" sz="2400" dirty="0"/>
              <a:t>Как вы думаете, на какое место в конкурсе вы можете рассчитывать, если одно из основных конкурсных требований – интонационно верное исполнение песни в соответствии с ее художественно-образным содержанием</a:t>
            </a:r>
            <a:r>
              <a:rPr lang="ru-RU" sz="2400" dirty="0" smtClean="0"/>
              <a:t>?</a:t>
            </a:r>
          </a:p>
          <a:p>
            <a:pPr indent="323850" algn="just" eaLnBrk="1" hangingPunct="1">
              <a:lnSpc>
                <a:spcPct val="90000"/>
              </a:lnSpc>
            </a:pPr>
            <a:r>
              <a:rPr lang="ru-RU" sz="2400" i="1" dirty="0" smtClean="0">
                <a:solidFill>
                  <a:schemeClr val="tx2"/>
                </a:solidFill>
              </a:rPr>
              <a:t>Все ли у вас получилось так, как вы задумали? Что бы вы сделали иначе в другой раз?</a:t>
            </a:r>
            <a:endParaRPr lang="ru-RU" sz="24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5223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3"/>
          <p:cNvSpPr txBox="1">
            <a:spLocks noChangeArrowheads="1"/>
          </p:cNvSpPr>
          <p:nvPr/>
        </p:nvSpPr>
        <p:spPr bwMode="auto">
          <a:xfrm>
            <a:off x="9813925" y="6518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38915" name="Rectangle 5"/>
          <p:cNvSpPr>
            <a:spLocks noChangeArrowheads="1"/>
          </p:cNvSpPr>
          <p:nvPr/>
        </p:nvSpPr>
        <p:spPr bwMode="auto">
          <a:xfrm>
            <a:off x="142875" y="152400"/>
            <a:ext cx="90011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ctr"/>
            <a:r>
              <a:rPr lang="ru-RU" sz="3200" b="1">
                <a:solidFill>
                  <a:schemeClr val="tx2"/>
                </a:solidFill>
              </a:rPr>
              <a:t>Личностный смысл учения и рефлексия:</a:t>
            </a:r>
          </a:p>
          <a:p>
            <a:pPr algn="ctr"/>
            <a:r>
              <a:rPr lang="ru-RU" sz="3200" b="1">
                <a:solidFill>
                  <a:schemeClr val="tx2"/>
                </a:solidFill>
              </a:rPr>
              <a:t>оценка (кодировка) заданий</a:t>
            </a:r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755650" y="2205038"/>
            <a:ext cx="7920038" cy="342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ru-RU" b="1" dirty="0"/>
              <a:t>Задание 2. Используя пластилин или глину, создай объемную композицию из двух фигур на тему «Я и мой друг». Оцени свою композицию.</a:t>
            </a:r>
            <a:r>
              <a:rPr lang="ru-RU" dirty="0"/>
              <a:t> </a:t>
            </a:r>
          </a:p>
          <a:p>
            <a:pPr>
              <a:lnSpc>
                <a:spcPct val="130000"/>
              </a:lnSpc>
            </a:pPr>
            <a:r>
              <a:rPr lang="ru-RU" b="1" dirty="0"/>
              <a:t>   </a:t>
            </a:r>
            <a:r>
              <a:rPr lang="ru-RU" b="1" i="1" dirty="0">
                <a:solidFill>
                  <a:srgbClr val="FFFF00"/>
                </a:solidFill>
              </a:rPr>
              <a:t>Все ли у тебя получилось так, как ты задумал? Что не получилось? Почему?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358775" y="1268413"/>
            <a:ext cx="774223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000" b="1"/>
              <a:t>    </a:t>
            </a:r>
            <a:r>
              <a:rPr lang="ru-RU" sz="2000" b="1" u="sng"/>
              <a:t>Умение</a:t>
            </a:r>
            <a:r>
              <a:rPr lang="ru-RU" sz="2000" b="1"/>
              <a:t>: </a:t>
            </a:r>
            <a:r>
              <a:rPr lang="ru-RU" sz="2000"/>
              <a:t>создавать простую композицию в пространстве.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431800" y="5913438"/>
            <a:ext cx="3925888" cy="588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3200" b="1" u="sng"/>
              <a:t>КОД ЗАДАНИЯ:</a:t>
            </a:r>
            <a:endParaRPr lang="ru-RU" sz="3200"/>
          </a:p>
        </p:txBody>
      </p:sp>
      <p:sp>
        <p:nvSpPr>
          <p:cNvPr id="279559" name="Text Box 7"/>
          <p:cNvSpPr txBox="1">
            <a:spLocks noChangeArrowheads="1"/>
          </p:cNvSpPr>
          <p:nvPr/>
        </p:nvSpPr>
        <p:spPr bwMode="auto">
          <a:xfrm>
            <a:off x="7399338" y="5902326"/>
            <a:ext cx="1403350" cy="648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3600" b="1" dirty="0"/>
              <a:t>2→</a:t>
            </a:r>
            <a:r>
              <a:rPr lang="ru-RU" sz="3600" b="1" dirty="0" smtClean="0">
                <a:solidFill>
                  <a:srgbClr val="FFFF00"/>
                </a:solidFill>
              </a:rPr>
              <a:t>4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53740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3"/>
          <p:cNvSpPr txBox="1">
            <a:spLocks noChangeArrowheads="1"/>
          </p:cNvSpPr>
          <p:nvPr/>
        </p:nvSpPr>
        <p:spPr bwMode="auto">
          <a:xfrm>
            <a:off x="9813925" y="6518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39939" name="Rectangle 5"/>
          <p:cNvSpPr>
            <a:spLocks noChangeArrowheads="1"/>
          </p:cNvSpPr>
          <p:nvPr/>
        </p:nvSpPr>
        <p:spPr bwMode="auto">
          <a:xfrm>
            <a:off x="323850" y="152400"/>
            <a:ext cx="8677275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ctr"/>
            <a:r>
              <a:rPr lang="ru-RU" sz="3200" b="1">
                <a:solidFill>
                  <a:schemeClr val="tx2"/>
                </a:solidFill>
              </a:rPr>
              <a:t>Личностный смысл учения и рефлексия:</a:t>
            </a:r>
          </a:p>
          <a:p>
            <a:pPr algn="ctr">
              <a:lnSpc>
                <a:spcPct val="80000"/>
              </a:lnSpc>
            </a:pPr>
            <a:r>
              <a:rPr lang="ru-RU" sz="3200" b="1">
                <a:solidFill>
                  <a:schemeClr val="tx2"/>
                </a:solidFill>
              </a:rPr>
              <a:t>оценка (кодировка) заданий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431800" y="6057900"/>
            <a:ext cx="3925888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3200" b="1" u="sng"/>
              <a:t>КОД ЗАДАНИЯ:</a:t>
            </a:r>
            <a:endParaRPr lang="ru-RU" sz="3200"/>
          </a:p>
        </p:txBody>
      </p:sp>
      <p:sp>
        <p:nvSpPr>
          <p:cNvPr id="282629" name="Text Box 5"/>
          <p:cNvSpPr txBox="1">
            <a:spLocks noChangeArrowheads="1"/>
          </p:cNvSpPr>
          <p:nvPr/>
        </p:nvSpPr>
        <p:spPr bwMode="auto">
          <a:xfrm>
            <a:off x="7740650" y="6021388"/>
            <a:ext cx="722313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3600" b="1"/>
              <a:t>1</a:t>
            </a:r>
            <a:endParaRPr lang="ru-RU" sz="360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468313" y="1592263"/>
            <a:ext cx="8208962" cy="3517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indent="323850" algn="just" eaLnBrk="1" hangingPunct="1"/>
            <a:r>
              <a:rPr lang="ru-RU" sz="2800" b="1"/>
              <a:t>Задание 3 (для работы в группе)</a:t>
            </a:r>
          </a:p>
          <a:p>
            <a:pPr indent="323850" algn="just" eaLnBrk="1" hangingPunct="1"/>
            <a:r>
              <a:rPr lang="ru-RU" sz="2800"/>
              <a:t>Для костюмированного бала надо изготовить карнавальные маски. Найдите с помощью поисковой системы Интернета совет, как изготовить карнавальную маску. Обсудите в группе, какую маску лучше выбрать и почему? Сохраните необходимую информацию и расскажите о ней классу.</a:t>
            </a:r>
          </a:p>
        </p:txBody>
      </p:sp>
    </p:spTree>
    <p:extLst>
      <p:ext uri="{BB962C8B-B14F-4D97-AF65-F5344CB8AC3E}">
        <p14:creationId xmlns:p14="http://schemas.microsoft.com/office/powerpoint/2010/main" val="31001019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3"/>
          <p:cNvSpPr txBox="1">
            <a:spLocks noChangeArrowheads="1"/>
          </p:cNvSpPr>
          <p:nvPr/>
        </p:nvSpPr>
        <p:spPr bwMode="auto">
          <a:xfrm>
            <a:off x="9813925" y="6518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40963" name="Rectangle 5"/>
          <p:cNvSpPr>
            <a:spLocks noChangeArrowheads="1"/>
          </p:cNvSpPr>
          <p:nvPr/>
        </p:nvSpPr>
        <p:spPr bwMode="auto">
          <a:xfrm>
            <a:off x="323850" y="152400"/>
            <a:ext cx="8677275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ctr"/>
            <a:r>
              <a:rPr lang="ru-RU" sz="3200" b="1">
                <a:solidFill>
                  <a:schemeClr val="tx2"/>
                </a:solidFill>
              </a:rPr>
              <a:t>Личностный смысл учения и рефлексия:</a:t>
            </a:r>
          </a:p>
          <a:p>
            <a:pPr algn="ctr">
              <a:lnSpc>
                <a:spcPct val="80000"/>
              </a:lnSpc>
            </a:pPr>
            <a:r>
              <a:rPr lang="ru-RU" sz="3200" b="1">
                <a:solidFill>
                  <a:schemeClr val="tx2"/>
                </a:solidFill>
              </a:rPr>
              <a:t>оценка (кодировка) заданий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31800" y="6057900"/>
            <a:ext cx="3925888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3200" b="1" u="sng"/>
              <a:t>КОД ЗАДАНИЯ:</a:t>
            </a:r>
            <a:endParaRPr lang="ru-RU" sz="3200"/>
          </a:p>
        </p:txBody>
      </p:sp>
      <p:sp>
        <p:nvSpPr>
          <p:cNvPr id="283653" name="Text Box 5"/>
          <p:cNvSpPr txBox="1">
            <a:spLocks noChangeArrowheads="1"/>
          </p:cNvSpPr>
          <p:nvPr/>
        </p:nvSpPr>
        <p:spPr bwMode="auto">
          <a:xfrm>
            <a:off x="7740650" y="6021388"/>
            <a:ext cx="722313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3600" b="1"/>
              <a:t>4</a:t>
            </a:r>
            <a:endParaRPr lang="ru-RU" sz="3600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179388" y="1341438"/>
            <a:ext cx="8712200" cy="4371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indent="323850" algn="just" eaLnBrk="1" hangingPunct="1"/>
            <a:r>
              <a:rPr lang="ru-RU" sz="2800" b="1" dirty="0"/>
              <a:t>Задание 4 (для работы в группе).</a:t>
            </a:r>
          </a:p>
          <a:p>
            <a:pPr indent="323850" eaLnBrk="1" hangingPunct="1"/>
            <a:r>
              <a:rPr lang="ru-RU" sz="2800" dirty="0"/>
              <a:t>Обсудите с одноклассниками, какую сцену из </a:t>
            </a:r>
            <a:r>
              <a:rPr lang="ru-RU" sz="2800" dirty="0" err="1"/>
              <a:t>му-зыкального</a:t>
            </a:r>
            <a:r>
              <a:rPr lang="ru-RU" sz="2800" dirty="0"/>
              <a:t> спектакля вы будете инсценировать. Вспомните и напойте музыкальные темы главных действующих лиц. Распределите роли. Предложи-те оформление спектакля (костюмы, декорации и др.). Исполните эту сцену с помощью и/или под руководством учителя. Оцените исполнение. Удалось ли вам осуществить задуманное? Благодаря чему удалось или почему не удалось?</a:t>
            </a:r>
          </a:p>
        </p:txBody>
      </p:sp>
    </p:spTree>
    <p:extLst>
      <p:ext uri="{BB962C8B-B14F-4D97-AF65-F5344CB8AC3E}">
        <p14:creationId xmlns:p14="http://schemas.microsoft.com/office/powerpoint/2010/main" val="387732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3"/>
          <p:cNvSpPr txBox="1">
            <a:spLocks noChangeArrowheads="1"/>
          </p:cNvSpPr>
          <p:nvPr/>
        </p:nvSpPr>
        <p:spPr bwMode="auto">
          <a:xfrm>
            <a:off x="9813925" y="6518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43012" name="Rectangle 5"/>
          <p:cNvSpPr>
            <a:spLocks noChangeArrowheads="1"/>
          </p:cNvSpPr>
          <p:nvPr/>
        </p:nvSpPr>
        <p:spPr bwMode="auto">
          <a:xfrm>
            <a:off x="179388" y="115888"/>
            <a:ext cx="8964612" cy="2556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</a:rPr>
              <a:t>Личностный смысл учения и </a:t>
            </a:r>
            <a:r>
              <a:rPr lang="ru-RU" sz="3200" b="1" dirty="0">
                <a:solidFill>
                  <a:schemeClr val="tx2"/>
                </a:solidFill>
              </a:rPr>
              <a:t>рефлексия</a:t>
            </a:r>
            <a:r>
              <a:rPr lang="ru-RU" sz="3200" b="1" dirty="0" smtClean="0">
                <a:solidFill>
                  <a:schemeClr val="tx2"/>
                </a:solidFill>
              </a:rPr>
              <a:t>: </a:t>
            </a:r>
            <a:r>
              <a:rPr lang="ru-RU" sz="3200" b="1" i="1" dirty="0" smtClean="0">
                <a:solidFill>
                  <a:schemeClr val="tx2"/>
                </a:solidFill>
              </a:rPr>
              <a:t>Какая </a:t>
            </a:r>
            <a:r>
              <a:rPr lang="ru-RU" sz="3200" b="1" i="1" dirty="0">
                <a:solidFill>
                  <a:schemeClr val="tx2"/>
                </a:solidFill>
              </a:rPr>
              <a:t>учебная деятельность на уроке способствует формированию рефлексии?</a:t>
            </a:r>
          </a:p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  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285702" name="Text Box 6"/>
          <p:cNvSpPr txBox="1">
            <a:spLocks noChangeArrowheads="1"/>
          </p:cNvSpPr>
          <p:nvPr/>
        </p:nvSpPr>
        <p:spPr bwMode="auto">
          <a:xfrm>
            <a:off x="250825" y="2240868"/>
            <a:ext cx="8534400" cy="1466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ru-RU" b="1"/>
              <a:t>   </a:t>
            </a:r>
            <a:r>
              <a:rPr lang="ru-RU"/>
              <a:t>Привычка к систематическому развернутому словесному </a:t>
            </a:r>
            <a:r>
              <a:rPr lang="ru-RU" b="1"/>
              <a:t>разъяснению</a:t>
            </a:r>
            <a:r>
              <a:rPr lang="ru-RU"/>
              <a:t> </a:t>
            </a:r>
            <a:r>
              <a:rPr lang="ru-RU" b="1"/>
              <a:t>всех совершаемых действий</a:t>
            </a:r>
            <a:r>
              <a:rPr lang="ru-RU"/>
              <a:t> – требует организации</a:t>
            </a:r>
            <a:r>
              <a:rPr lang="ru-RU" b="1"/>
              <a:t> совместной деятельности, учебного сотрудничества </a:t>
            </a:r>
          </a:p>
        </p:txBody>
      </p:sp>
      <p:sp>
        <p:nvSpPr>
          <p:cNvPr id="285703" name="Text Box 7"/>
          <p:cNvSpPr txBox="1">
            <a:spLocks noChangeArrowheads="1"/>
          </p:cNvSpPr>
          <p:nvPr/>
        </p:nvSpPr>
        <p:spPr bwMode="auto">
          <a:xfrm>
            <a:off x="2087563" y="4005064"/>
            <a:ext cx="6769100" cy="784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ru-RU"/>
              <a:t>   Совместная контрольно-оценочная деятельность, </a:t>
            </a:r>
            <a:r>
              <a:rPr lang="ru-RU" b="1"/>
              <a:t>взаимооценка</a:t>
            </a:r>
          </a:p>
        </p:txBody>
      </p:sp>
      <p:sp>
        <p:nvSpPr>
          <p:cNvPr id="285704" name="Text Box 8"/>
          <p:cNvSpPr txBox="1">
            <a:spLocks noChangeArrowheads="1"/>
          </p:cNvSpPr>
          <p:nvPr/>
        </p:nvSpPr>
        <p:spPr bwMode="auto">
          <a:xfrm>
            <a:off x="449262" y="5121188"/>
            <a:ext cx="8424863" cy="1466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ru-RU"/>
              <a:t>   Специально организованные мероприятия, например, встречи с родителями, учащимися других классов, школ на тему  «</a:t>
            </a:r>
            <a:r>
              <a:rPr lang="ru-RU" b="1" i="1"/>
              <a:t>Делимся секретами учения</a:t>
            </a:r>
            <a:r>
              <a:rPr lang="ru-RU"/>
              <a:t>» </a:t>
            </a:r>
            <a:endParaRPr lang="ru-RU" b="1"/>
          </a:p>
        </p:txBody>
      </p:sp>
    </p:spTree>
    <p:extLst>
      <p:ext uri="{BB962C8B-B14F-4D97-AF65-F5344CB8AC3E}">
        <p14:creationId xmlns:p14="http://schemas.microsoft.com/office/powerpoint/2010/main" val="8969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ext Box 3"/>
          <p:cNvSpPr txBox="1">
            <a:spLocks noChangeArrowheads="1"/>
          </p:cNvSpPr>
          <p:nvPr/>
        </p:nvSpPr>
        <p:spPr bwMode="auto">
          <a:xfrm>
            <a:off x="9813925" y="6518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138243" name="Rectangle 5"/>
          <p:cNvSpPr>
            <a:spLocks noChangeArrowheads="1"/>
          </p:cNvSpPr>
          <p:nvPr/>
        </p:nvSpPr>
        <p:spPr bwMode="auto">
          <a:xfrm>
            <a:off x="323850" y="152400"/>
            <a:ext cx="882015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ctr"/>
            <a:r>
              <a:rPr lang="ru-RU" sz="3200" b="1">
                <a:solidFill>
                  <a:schemeClr val="tx2"/>
                </a:solidFill>
              </a:rPr>
              <a:t>Личностный смысл учения и рефлексия: специально организованная деятельность</a:t>
            </a:r>
          </a:p>
        </p:txBody>
      </p:sp>
      <p:sp>
        <p:nvSpPr>
          <p:cNvPr id="138244" name="Text Box 5"/>
          <p:cNvSpPr txBox="1">
            <a:spLocks noChangeArrowheads="1"/>
          </p:cNvSpPr>
          <p:nvPr/>
        </p:nvSpPr>
        <p:spPr bwMode="auto">
          <a:xfrm>
            <a:off x="0" y="5697538"/>
            <a:ext cx="87487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sz="3200" b="1"/>
          </a:p>
        </p:txBody>
      </p:sp>
      <p:sp>
        <p:nvSpPr>
          <p:cNvPr id="138245" name="Rectangle 8"/>
          <p:cNvSpPr>
            <a:spLocks noChangeArrowheads="1"/>
          </p:cNvSpPr>
          <p:nvPr/>
        </p:nvSpPr>
        <p:spPr bwMode="auto">
          <a:xfrm>
            <a:off x="0" y="1687702"/>
            <a:ext cx="9144000" cy="4957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/>
          <a:p>
            <a:pPr indent="323850"/>
            <a:r>
              <a:rPr lang="ru-RU" sz="2800" b="1" u="sng" dirty="0"/>
              <a:t>Учебная ситуация</a:t>
            </a:r>
            <a:r>
              <a:rPr lang="ru-RU" sz="2800" b="1" dirty="0"/>
              <a:t>: Конференция с родителями.</a:t>
            </a:r>
          </a:p>
          <a:p>
            <a:pPr indent="323850" algn="ctr"/>
            <a:r>
              <a:rPr lang="ru-RU" sz="2800" dirty="0"/>
              <a:t>«</a:t>
            </a:r>
            <a:r>
              <a:rPr lang="ru-RU" sz="2800" b="1" dirty="0"/>
              <a:t>Делимся секретами учения»</a:t>
            </a:r>
          </a:p>
          <a:p>
            <a:pPr indent="323850"/>
            <a:endParaRPr lang="ru-RU" sz="800" dirty="0"/>
          </a:p>
          <a:p>
            <a:pPr lvl="1"/>
            <a:r>
              <a:rPr lang="ru-RU" sz="2800" dirty="0"/>
              <a:t>	Учащиеся описывают родителям процедуры, которыми они следуют в классе.</a:t>
            </a:r>
          </a:p>
          <a:p>
            <a:pPr lvl="1"/>
            <a:r>
              <a:rPr lang="ru-RU" sz="2800" dirty="0"/>
              <a:t>	Демонстрируют законченные работы или законченные части работы, объясняя способы, с помощью которых они их выполняли.</a:t>
            </a:r>
          </a:p>
          <a:p>
            <a:pPr lvl="1"/>
            <a:r>
              <a:rPr lang="ru-RU" sz="2800" dirty="0"/>
              <a:t>	Они отвечают на вопросы родителей по знанию и пониманию ими изученных тем.</a:t>
            </a:r>
          </a:p>
          <a:p>
            <a:pPr lvl="1"/>
            <a:r>
              <a:rPr lang="ru-RU" sz="2800" dirty="0"/>
              <a:t>	 По результатам конференции учащиеся и родители заполняют лист обратной связи.</a:t>
            </a:r>
          </a:p>
        </p:txBody>
      </p:sp>
    </p:spTree>
    <p:extLst>
      <p:ext uri="{BB962C8B-B14F-4D97-AF65-F5344CB8AC3E}">
        <p14:creationId xmlns:p14="http://schemas.microsoft.com/office/powerpoint/2010/main" val="78051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3"/>
          <p:cNvSpPr txBox="1">
            <a:spLocks noChangeArrowheads="1"/>
          </p:cNvSpPr>
          <p:nvPr/>
        </p:nvSpPr>
        <p:spPr bwMode="auto">
          <a:xfrm>
            <a:off x="9813925" y="6518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43012" name="Rectangle 5"/>
          <p:cNvSpPr>
            <a:spLocks noChangeArrowheads="1"/>
          </p:cNvSpPr>
          <p:nvPr/>
        </p:nvSpPr>
        <p:spPr bwMode="auto">
          <a:xfrm>
            <a:off x="116682" y="23712"/>
            <a:ext cx="8964612" cy="1079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</a:rPr>
              <a:t>Личностный смысл учения и рефлексия:</a:t>
            </a:r>
          </a:p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учебные ситуации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285704" name="Text Box 8"/>
          <p:cNvSpPr txBox="1">
            <a:spLocks noChangeArrowheads="1"/>
          </p:cNvSpPr>
          <p:nvPr/>
        </p:nvSpPr>
        <p:spPr bwMode="auto">
          <a:xfrm>
            <a:off x="343755" y="1377492"/>
            <a:ext cx="8424863" cy="439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Aft>
                <a:spcPct val="20000"/>
              </a:spcAft>
            </a:pPr>
            <a:r>
              <a:rPr lang="ru-RU" b="1" dirty="0">
                <a:solidFill>
                  <a:srgbClr val="FFFF00"/>
                </a:solidFill>
              </a:rPr>
              <a:t>   </a:t>
            </a:r>
            <a:r>
              <a:rPr lang="ru-RU" b="1" dirty="0" smtClean="0">
                <a:solidFill>
                  <a:srgbClr val="FFFF00"/>
                </a:solidFill>
              </a:rPr>
              <a:t>МЫ ВЕДЕМ УЧЕБНЫЙ КАЛЕНДАРЬ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28084" y="1816716"/>
            <a:ext cx="3883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Курс </a:t>
            </a:r>
            <a:r>
              <a:rPr lang="en-US" b="1" dirty="0" smtClean="0"/>
              <a:t>DASH</a:t>
            </a:r>
            <a:r>
              <a:rPr lang="ru-RU" b="1" dirty="0" smtClean="0"/>
              <a:t>, университет Гавайи</a:t>
            </a:r>
            <a:endParaRPr lang="ru-RU" b="1" dirty="0"/>
          </a:p>
        </p:txBody>
      </p:sp>
      <p:pic>
        <p:nvPicPr>
          <p:cNvPr id="9" name="Рисунок 8" descr="https://lh4.googleusercontent.com/-DFNjXPy1y5I/UEmN_2z28QI/AAAAAAAABxY/a09bLpJSiq8/w817-h613-no/IMG_1219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34" b="13319"/>
          <a:stretch/>
        </p:blipFill>
        <p:spPr bwMode="auto">
          <a:xfrm>
            <a:off x="256084" y="2702077"/>
            <a:ext cx="5688632" cy="234233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619899" y="2272806"/>
            <a:ext cx="954108" cy="4001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/>
                </a:solidFill>
              </a:rPr>
              <a:t>ДАТА</a:t>
            </a:r>
            <a:endParaRPr lang="ru-RU" sz="2000" b="1" dirty="0">
              <a:solidFill>
                <a:schemeClr val="bg2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6084" y="5204767"/>
            <a:ext cx="4032448" cy="144655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000" b="1" dirty="0" smtClean="0"/>
              <a:t>ПОГОДА</a:t>
            </a:r>
          </a:p>
          <a:p>
            <a:pPr marL="285750" indent="-285750">
              <a:lnSpc>
                <a:spcPct val="80000"/>
              </a:lnSpc>
              <a:buFont typeface="Arial" pitchFamily="34" charset="0"/>
              <a:buChar char="•"/>
            </a:pPr>
            <a:r>
              <a:rPr lang="ru-RU" dirty="0" smtClean="0"/>
              <a:t>состояние,</a:t>
            </a:r>
            <a:r>
              <a:rPr lang="ru-RU" dirty="0"/>
              <a:t> значки, </a:t>
            </a:r>
            <a:endParaRPr lang="ru-RU" dirty="0" smtClean="0"/>
          </a:p>
          <a:p>
            <a:pPr marL="285750" indent="-285750">
              <a:lnSpc>
                <a:spcPct val="80000"/>
              </a:lnSpc>
              <a:buFont typeface="Arial" pitchFamily="34" charset="0"/>
              <a:buChar char="•"/>
            </a:pPr>
            <a:r>
              <a:rPr lang="ru-RU" dirty="0" smtClean="0"/>
              <a:t>температура,</a:t>
            </a:r>
          </a:p>
          <a:p>
            <a:pPr marL="285750" indent="-285750">
              <a:lnSpc>
                <a:spcPct val="80000"/>
              </a:lnSpc>
              <a:buFont typeface="Arial" pitchFamily="34" charset="0"/>
              <a:buChar char="•"/>
            </a:pPr>
            <a:r>
              <a:rPr lang="ru-RU" dirty="0" smtClean="0"/>
              <a:t>дождь,</a:t>
            </a:r>
          </a:p>
          <a:p>
            <a:pPr marL="285750" indent="-285750">
              <a:lnSpc>
                <a:spcPct val="80000"/>
              </a:lnSpc>
              <a:buFont typeface="Arial" pitchFamily="34" charset="0"/>
              <a:buChar char="•"/>
            </a:pPr>
            <a:r>
              <a:rPr lang="ru-RU" dirty="0" smtClean="0"/>
              <a:t>направление </a:t>
            </a:r>
            <a:r>
              <a:rPr lang="ru-RU" dirty="0"/>
              <a:t>и скорость </a:t>
            </a:r>
            <a:r>
              <a:rPr lang="ru-RU" dirty="0" smtClean="0"/>
              <a:t>ветра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 ...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408204" y="2924944"/>
            <a:ext cx="2133185" cy="12003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ЧЕМУ </a:t>
            </a: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</a:rPr>
              <a:t>МЫ СЕГОДНЯ НАУЧИЛИСЬ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156176" y="4581128"/>
            <a:ext cx="2767000" cy="646331"/>
          </a:xfrm>
          <a:prstGeom prst="rect">
            <a:avLst/>
          </a:prstGeom>
          <a:solidFill>
            <a:schemeClr val="accent3">
              <a:lumMod val="2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АСТРОНОМИЧЕСКИЕ </a:t>
            </a:r>
          </a:p>
          <a:p>
            <a:pPr algn="ctr"/>
            <a:r>
              <a:rPr lang="ru-RU" b="1" dirty="0" smtClean="0"/>
              <a:t>НАБЛЮДЕНИЯ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556187" y="5453984"/>
            <a:ext cx="2592289" cy="1200329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ВАЖНЫЕ </a:t>
            </a:r>
            <a:r>
              <a:rPr lang="ru-RU" b="1" dirty="0"/>
              <a:t>СОБЫТИЯ </a:t>
            </a:r>
            <a:endParaRPr lang="ru-RU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в классе,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в школе,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в стране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27673" y="2164666"/>
            <a:ext cx="49955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Francis M. </a:t>
            </a:r>
            <a:r>
              <a:rPr lang="en-US" sz="1600" b="1" dirty="0" err="1"/>
              <a:t>Pottenger</a:t>
            </a:r>
            <a:r>
              <a:rPr lang="en-US" sz="1600" b="1" dirty="0"/>
              <a:t> </a:t>
            </a:r>
            <a:r>
              <a:rPr lang="en-US" sz="1600" b="1" dirty="0" smtClean="0"/>
              <a:t>III</a:t>
            </a:r>
            <a:r>
              <a:rPr lang="ru-RU" sz="1600" b="1" dirty="0" smtClean="0"/>
              <a:t>,</a:t>
            </a:r>
            <a:r>
              <a:rPr lang="en-US" sz="1600" b="1" dirty="0" smtClean="0"/>
              <a:t> </a:t>
            </a:r>
            <a:r>
              <a:rPr lang="en-US" sz="1600" b="1" dirty="0"/>
              <a:t>Carol Ann </a:t>
            </a:r>
            <a:r>
              <a:rPr lang="en-US" sz="1600" b="1" dirty="0" smtClean="0"/>
              <a:t>Brennan</a:t>
            </a:r>
            <a:r>
              <a:rPr lang="ru-RU" sz="1600" b="1" dirty="0" smtClean="0"/>
              <a:t> и др.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219869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3A645E-1F25-46C5-BCD9-56EA8908D746}" type="slidenum">
              <a:rPr lang="ru-RU"/>
              <a:pPr>
                <a:defRPr/>
              </a:pPr>
              <a:t>37</a:t>
            </a:fld>
            <a:endParaRPr lang="ru-RU"/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9813925" y="6518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99592" y="1592796"/>
            <a:ext cx="7560840" cy="2160240"/>
          </a:xfrm>
        </p:spPr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ru-RU" sz="3600" b="1" dirty="0" smtClean="0">
                <a:solidFill>
                  <a:schemeClr val="tx2"/>
                </a:solidFill>
                <a:latin typeface="Arial" pitchFamily="34" charset="0"/>
              </a:rPr>
              <a:t>Принципы, этапы </a:t>
            </a:r>
            <a:r>
              <a:rPr lang="ru-RU" sz="3600" b="1" dirty="0">
                <a:solidFill>
                  <a:schemeClr val="tx2"/>
                </a:solidFill>
                <a:latin typeface="Arial" pitchFamily="34" charset="0"/>
              </a:rPr>
              <a:t>и приемы формирования оценочной </a:t>
            </a:r>
            <a:r>
              <a:rPr lang="ru-RU" sz="3600" b="1" dirty="0" smtClean="0">
                <a:solidFill>
                  <a:schemeClr val="tx2"/>
                </a:solidFill>
                <a:latin typeface="Arial" pitchFamily="34" charset="0"/>
              </a:rPr>
              <a:t>самостоятельности     </a:t>
            </a:r>
          </a:p>
          <a:p>
            <a:pPr marL="609600" indent="-609600">
              <a:buFontTx/>
              <a:buAutoNum type="arabicPeriod"/>
            </a:pPr>
            <a:endParaRPr lang="ru-RU" sz="3600" b="1" dirty="0" smtClean="0">
              <a:solidFill>
                <a:schemeClr val="tx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14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077" y="1196752"/>
            <a:ext cx="8856984" cy="55086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3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Можно начинать </a:t>
            </a:r>
            <a:r>
              <a:rPr lang="ru-RU" sz="30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только на основе первичного освоения форм взаимодействия</a:t>
            </a:r>
            <a:r>
              <a:rPr lang="ru-RU" sz="3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со взрослы-ми и со сверстниками</a:t>
            </a:r>
          </a:p>
          <a:p>
            <a:pPr>
              <a:lnSpc>
                <a:spcPct val="90000"/>
              </a:lnSpc>
            </a:pP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Разумно начинать с оценочного суждения </a:t>
            </a:r>
            <a:r>
              <a:rPr lang="ru-RU" sz="3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ребенка</a:t>
            </a:r>
          </a:p>
          <a:p>
            <a:pPr>
              <a:lnSpc>
                <a:spcPct val="90000"/>
              </a:lnSpc>
            </a:pP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Оценка не должна быть глобальной: нужна предельная </a:t>
            </a:r>
            <a:r>
              <a:rPr lang="ru-RU" sz="3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дифференциация</a:t>
            </a:r>
          </a:p>
          <a:p>
            <a:pPr>
              <a:lnSpc>
                <a:spcPct val="90000"/>
              </a:lnSpc>
            </a:pP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Самооценка соотносится с оценкой взрослого там, где есть объективные </a:t>
            </a:r>
            <a:r>
              <a:rPr lang="ru-RU" sz="3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критерии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и введены правила (</a:t>
            </a:r>
            <a:r>
              <a:rPr lang="ru-RU" sz="3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шкалы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Ребенок имеет право на </a:t>
            </a:r>
            <a:r>
              <a:rPr lang="ru-RU" sz="3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сомнение</a:t>
            </a:r>
          </a:p>
          <a:p>
            <a:pPr>
              <a:lnSpc>
                <a:spcPct val="90000"/>
              </a:lnSpc>
            </a:pP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Оценивать можно </a:t>
            </a:r>
            <a:r>
              <a:rPr lang="ru-RU" sz="3000" u="sng" dirty="0">
                <a:latin typeface="Arial" panose="020B0604020202020204" pitchFamily="34" charset="0"/>
                <a:cs typeface="Arial" panose="020B0604020202020204" pitchFamily="34" charset="0"/>
              </a:rPr>
              <a:t>только то, чему учат</a:t>
            </a:r>
          </a:p>
          <a:p>
            <a:pPr>
              <a:lnSpc>
                <a:spcPct val="90000"/>
              </a:lnSpc>
            </a:pPr>
            <a:endParaRPr lang="ru-RU" sz="30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4D399-6D80-470E-AF08-3F5FE41ED9BB}" type="slidenum">
              <a:rPr lang="ru-RU" smtClean="0"/>
              <a:pPr>
                <a:defRPr/>
              </a:pPr>
              <a:t>38</a:t>
            </a:fld>
            <a:endParaRPr lang="ru-RU" dirty="0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gray">
          <a:xfrm>
            <a:off x="0" y="152400"/>
            <a:ext cx="9144000" cy="972344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Формирование оценочной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самостоятельности. Общие принципы</a:t>
            </a:r>
            <a:endParaRPr lang="ru-RU" sz="2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522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077" y="1196752"/>
            <a:ext cx="8856984" cy="55086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Оценке 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подлежат </a:t>
            </a:r>
            <a:r>
              <a:rPr lang="ru-RU" sz="3000" u="sng" dirty="0">
                <a:latin typeface="Arial" panose="020B0604020202020204" pitchFamily="34" charset="0"/>
                <a:cs typeface="Arial" panose="020B0604020202020204" pitchFamily="34" charset="0"/>
              </a:rPr>
              <a:t>только действия 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учеников и </a:t>
            </a:r>
            <a:r>
              <a:rPr lang="ru-RU" sz="3000" u="sng" dirty="0">
                <a:latin typeface="Arial" panose="020B0604020202020204" pitchFamily="34" charset="0"/>
                <a:cs typeface="Arial" panose="020B0604020202020204" pitchFamily="34" charset="0"/>
              </a:rPr>
              <a:t>демонстрируемые ими </a:t>
            </a:r>
            <a:r>
              <a:rPr lang="ru-RU" sz="3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результаты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но не их личные 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качества.</a:t>
            </a:r>
          </a:p>
          <a:p>
            <a:pPr>
              <a:lnSpc>
                <a:spcPct val="90000"/>
              </a:lnSpc>
            </a:pPr>
            <a:r>
              <a:rPr lang="ru-RU" sz="3000" u="sng" dirty="0">
                <a:latin typeface="Arial" panose="020B0604020202020204" pitchFamily="34" charset="0"/>
                <a:cs typeface="Arial" panose="020B0604020202020204" pitchFamily="34" charset="0"/>
              </a:rPr>
              <a:t>Доброжелательность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оценки.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несоблюдении ребёнком правил следует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избегать персонифицированной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оценки, заменяя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непосредствен-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ное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обращение к ребёнку обращением к посреднику (например, куклам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Критерии 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оценивания и алгоритм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выставле-ния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отметки всем </a:t>
            </a:r>
            <a:r>
              <a:rPr lang="ru-RU" sz="3000" u="sng" dirty="0">
                <a:latin typeface="Arial" panose="020B0604020202020204" pitchFamily="34" charset="0"/>
                <a:cs typeface="Arial" panose="020B0604020202020204" pitchFamily="34" charset="0"/>
              </a:rPr>
              <a:t>заранее </a:t>
            </a:r>
            <a:r>
              <a:rPr lang="ru-RU" sz="3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известны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lnSpc>
                <a:spcPct val="90000"/>
              </a:lnSpc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 идеале они вырабатываются педагогами и учащимися совместно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4D399-6D80-470E-AF08-3F5FE41ED9BB}" type="slidenum">
              <a:rPr lang="ru-RU" smtClean="0"/>
              <a:pPr>
                <a:defRPr/>
              </a:pPr>
              <a:t>39</a:t>
            </a:fld>
            <a:endParaRPr lang="ru-RU" dirty="0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gray">
          <a:xfrm>
            <a:off x="0" y="152400"/>
            <a:ext cx="9144000" cy="972344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Формирование оценочной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самостоятельности. Общие принципы</a:t>
            </a:r>
            <a:endParaRPr lang="ru-RU" sz="2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795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33628" y="6426088"/>
            <a:ext cx="1905000" cy="457200"/>
          </a:xfrm>
        </p:spPr>
        <p:txBody>
          <a:bodyPr/>
          <a:lstStyle/>
          <a:p>
            <a:pPr>
              <a:defRPr/>
            </a:pPr>
            <a:fld id="{6D3A645E-1F25-46C5-BCD9-56EA8908D746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9813925" y="6518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gray">
          <a:xfrm>
            <a:off x="179724" y="132918"/>
            <a:ext cx="8748759" cy="991826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0" indent="0" algn="ctr">
              <a:lnSpc>
                <a:spcPct val="85000"/>
              </a:lnSpc>
              <a:buNone/>
            </a:pPr>
            <a:r>
              <a:rPr lang="ru-RU" sz="3200" b="1" dirty="0">
                <a:solidFill>
                  <a:schemeClr val="tx2"/>
                </a:solidFill>
              </a:rPr>
              <a:t>Формирующая </a:t>
            </a:r>
            <a:r>
              <a:rPr lang="ru-RU" sz="3200" b="1" dirty="0" smtClean="0">
                <a:solidFill>
                  <a:schemeClr val="tx2"/>
                </a:solidFill>
              </a:rPr>
              <a:t>оценка: место </a:t>
            </a:r>
            <a:r>
              <a:rPr lang="ru-RU" sz="3200" b="1" dirty="0">
                <a:solidFill>
                  <a:schemeClr val="tx2"/>
                </a:solidFill>
              </a:rPr>
              <a:t>в </a:t>
            </a:r>
            <a:r>
              <a:rPr lang="ru-RU" sz="3200" b="1" dirty="0" smtClean="0">
                <a:solidFill>
                  <a:schemeClr val="tx2"/>
                </a:solidFill>
              </a:rPr>
              <a:t>системе</a:t>
            </a:r>
            <a:endParaRPr lang="ru-RU" sz="3200" b="1" dirty="0" smtClean="0">
              <a:solidFill>
                <a:schemeClr val="tx2"/>
              </a:solidFill>
            </a:endParaRPr>
          </a:p>
          <a:p>
            <a:pPr marL="0" indent="0" algn="ctr">
              <a:lnSpc>
                <a:spcPct val="85000"/>
              </a:lnSpc>
              <a:buNone/>
            </a:pPr>
            <a:r>
              <a:rPr lang="ru-RU" sz="3200" b="1" dirty="0" smtClean="0">
                <a:solidFill>
                  <a:schemeClr val="tx2"/>
                </a:solidFill>
              </a:rPr>
              <a:t>оценки индивидуальных достижений 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179725" y="1527178"/>
            <a:ext cx="8848193" cy="573161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sz="2800" b="1" dirty="0" smtClean="0">
                <a:solidFill>
                  <a:schemeClr val="bg2"/>
                </a:solidFill>
                <a:latin typeface="Arial" charset="0"/>
              </a:rPr>
              <a:t>Индивидуальные достижения учащихся</a:t>
            </a:r>
            <a:endParaRPr lang="ru-RU" sz="2800" b="1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200159" y="2100339"/>
            <a:ext cx="1908000" cy="828092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14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sz="2400" b="1" dirty="0" smtClean="0">
                <a:solidFill>
                  <a:schemeClr val="bg2"/>
                </a:solidFill>
                <a:latin typeface="Arial" charset="0"/>
              </a:rPr>
              <a:t>Стартовая</a:t>
            </a:r>
          </a:p>
          <a:p>
            <a:pPr algn="ctr" eaLnBrk="0" hangingPunct="0">
              <a:defRPr/>
            </a:pPr>
            <a:r>
              <a:rPr lang="ru-RU" sz="2400" b="1" dirty="0" smtClean="0">
                <a:solidFill>
                  <a:schemeClr val="bg2"/>
                </a:solidFill>
                <a:latin typeface="Arial" charset="0"/>
              </a:rPr>
              <a:t>диагностика</a:t>
            </a: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2159733" y="2102698"/>
            <a:ext cx="1800200" cy="8280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sz="2400" b="1" dirty="0" smtClean="0">
                <a:solidFill>
                  <a:schemeClr val="bg2"/>
                </a:solidFill>
                <a:latin typeface="Arial" charset="0"/>
              </a:rPr>
              <a:t>Текущая</a:t>
            </a:r>
          </a:p>
          <a:p>
            <a:pPr algn="ctr" eaLnBrk="0" hangingPunct="0">
              <a:defRPr/>
            </a:pPr>
            <a:r>
              <a:rPr lang="ru-RU" sz="2400" b="1" dirty="0" smtClean="0">
                <a:solidFill>
                  <a:schemeClr val="bg2"/>
                </a:solidFill>
                <a:latin typeface="Arial" charset="0"/>
              </a:rPr>
              <a:t>оценка</a:t>
            </a: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4066954" y="2111659"/>
            <a:ext cx="3132348" cy="819039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sz="2400" b="1" dirty="0" smtClean="0">
                <a:solidFill>
                  <a:schemeClr val="bg2"/>
                </a:solidFill>
                <a:latin typeface="Arial" charset="0"/>
              </a:rPr>
              <a:t>Тематическая и про-</a:t>
            </a:r>
          </a:p>
          <a:p>
            <a:pPr algn="ctr" eaLnBrk="0" hangingPunct="0">
              <a:defRPr/>
            </a:pPr>
            <a:r>
              <a:rPr lang="ru-RU" sz="2400" b="1" dirty="0" smtClean="0">
                <a:solidFill>
                  <a:schemeClr val="bg2"/>
                </a:solidFill>
                <a:latin typeface="Arial" charset="0"/>
              </a:rPr>
              <a:t>межуточная оценка</a:t>
            </a:r>
            <a:endParaRPr lang="ru-RU" sz="2400" b="1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 bwMode="auto">
          <a:xfrm>
            <a:off x="7244733" y="2100339"/>
            <a:ext cx="1764000" cy="828092"/>
          </a:xfrm>
          <a:prstGeom prst="roundRect">
            <a:avLst/>
          </a:prstGeom>
          <a:solidFill>
            <a:srgbClr val="FF0000">
              <a:tint val="66000"/>
              <a:satMod val="16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sz="2400" b="1" dirty="0" smtClean="0">
                <a:solidFill>
                  <a:schemeClr val="bg2"/>
                </a:solidFill>
                <a:latin typeface="Arial" charset="0"/>
              </a:rPr>
              <a:t>Итоговая</a:t>
            </a:r>
          </a:p>
          <a:p>
            <a:pPr algn="ctr" eaLnBrk="0" hangingPunct="0">
              <a:defRPr/>
            </a:pPr>
            <a:r>
              <a:rPr lang="ru-RU" sz="2400" b="1" dirty="0" smtClean="0">
                <a:solidFill>
                  <a:schemeClr val="bg2"/>
                </a:solidFill>
                <a:latin typeface="Arial" charset="0"/>
              </a:rPr>
              <a:t>оценка</a:t>
            </a:r>
          </a:p>
        </p:txBody>
      </p:sp>
      <p:sp>
        <p:nvSpPr>
          <p:cNvPr id="32" name="Скругленный прямоугольник 31"/>
          <p:cNvSpPr/>
          <p:nvPr/>
        </p:nvSpPr>
        <p:spPr bwMode="auto">
          <a:xfrm>
            <a:off x="179725" y="2928431"/>
            <a:ext cx="1908000" cy="2012737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14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ru-RU" sz="2000" b="1" i="1" u="sng" dirty="0" smtClean="0">
                <a:solidFill>
                  <a:srgbClr val="0000FF"/>
                </a:solidFill>
                <a:latin typeface="Arial" charset="0"/>
              </a:rPr>
              <a:t>готовность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ru-RU" sz="2000" b="1" i="1" u="sng" dirty="0" smtClean="0">
                <a:solidFill>
                  <a:srgbClr val="0000FF"/>
                </a:solidFill>
                <a:latin typeface="Arial" charset="0"/>
              </a:rPr>
              <a:t>к </a:t>
            </a:r>
            <a:r>
              <a:rPr lang="ru-RU" sz="2000" b="1" i="1" u="sng" dirty="0" smtClean="0">
                <a:solidFill>
                  <a:srgbClr val="0000FF"/>
                </a:solidFill>
                <a:latin typeface="Arial" charset="0"/>
              </a:rPr>
              <a:t>обучению</a:t>
            </a:r>
            <a:r>
              <a:rPr lang="ru-RU" sz="2000" b="1" i="1" dirty="0" smtClean="0">
                <a:solidFill>
                  <a:srgbClr val="0000FF"/>
                </a:solidFill>
                <a:latin typeface="Arial" charset="0"/>
              </a:rPr>
              <a:t>:</a:t>
            </a:r>
          </a:p>
          <a:p>
            <a:pPr eaLnBrk="0" hangingPunct="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ru-RU" b="1" i="1" dirty="0" smtClean="0">
                <a:solidFill>
                  <a:srgbClr val="0000FF"/>
                </a:solidFill>
                <a:latin typeface="Arial" charset="0"/>
              </a:rPr>
              <a:t>структура</a:t>
            </a:r>
          </a:p>
          <a:p>
            <a:pPr eaLnBrk="0" hangingPunct="0">
              <a:lnSpc>
                <a:spcPct val="80000"/>
              </a:lnSpc>
              <a:defRPr/>
            </a:pPr>
            <a:r>
              <a:rPr lang="ru-RU" b="1" i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ru-RU" b="1" i="1" dirty="0" smtClean="0">
                <a:solidFill>
                  <a:srgbClr val="0000FF"/>
                </a:solidFill>
                <a:latin typeface="Arial" charset="0"/>
              </a:rPr>
              <a:t>мотивации</a:t>
            </a:r>
          </a:p>
          <a:p>
            <a:pPr eaLnBrk="0" hangingPunct="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ru-RU" b="1" i="1" dirty="0" smtClean="0">
                <a:solidFill>
                  <a:srgbClr val="0000FF"/>
                </a:solidFill>
                <a:latin typeface="Arial" charset="0"/>
              </a:rPr>
              <a:t>предпосылки</a:t>
            </a:r>
          </a:p>
          <a:p>
            <a:pPr eaLnBrk="0" hangingPunct="0">
              <a:lnSpc>
                <a:spcPct val="80000"/>
              </a:lnSpc>
              <a:defRPr/>
            </a:pPr>
            <a:r>
              <a:rPr lang="ru-RU" b="1" i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ru-RU" b="1" i="1" dirty="0" smtClean="0">
                <a:solidFill>
                  <a:srgbClr val="0000FF"/>
                </a:solidFill>
                <a:latin typeface="Arial" charset="0"/>
              </a:rPr>
              <a:t> учебной </a:t>
            </a:r>
            <a:r>
              <a:rPr lang="ru-RU" b="1" i="1" dirty="0" err="1" smtClean="0">
                <a:solidFill>
                  <a:srgbClr val="0000FF"/>
                </a:solidFill>
                <a:latin typeface="Arial" charset="0"/>
              </a:rPr>
              <a:t>дея</a:t>
            </a:r>
            <a:r>
              <a:rPr lang="ru-RU" b="1" i="1" dirty="0" smtClean="0">
                <a:solidFill>
                  <a:srgbClr val="0000FF"/>
                </a:solidFill>
                <a:latin typeface="Arial" charset="0"/>
              </a:rPr>
              <a:t>-</a:t>
            </a:r>
          </a:p>
          <a:p>
            <a:pPr eaLnBrk="0" hangingPunct="0">
              <a:lnSpc>
                <a:spcPct val="80000"/>
              </a:lnSpc>
              <a:defRPr/>
            </a:pPr>
            <a:r>
              <a:rPr lang="ru-RU" b="1" i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ru-RU" b="1" i="1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ru-RU" b="1" i="1" dirty="0" err="1" smtClean="0">
                <a:solidFill>
                  <a:srgbClr val="0000FF"/>
                </a:solidFill>
                <a:latin typeface="Arial" charset="0"/>
              </a:rPr>
              <a:t>тельности</a:t>
            </a:r>
            <a:endParaRPr lang="ru-RU" b="1" i="1" dirty="0" smtClean="0">
              <a:solidFill>
                <a:srgbClr val="0000FF"/>
              </a:solidFill>
              <a:latin typeface="Arial" charset="0"/>
            </a:endParaRPr>
          </a:p>
          <a:p>
            <a:pPr marL="342900" indent="-342900" algn="ctr" eaLnBrk="0" hangingPunct="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ru-RU" sz="2000" b="1" i="1" dirty="0" smtClean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 bwMode="auto">
          <a:xfrm>
            <a:off x="2159733" y="4941168"/>
            <a:ext cx="1800200" cy="1577107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ru-RU" sz="2000" b="1" i="1" u="sng" dirty="0" smtClean="0">
                <a:solidFill>
                  <a:srgbClr val="0000FF"/>
                </a:solidFill>
                <a:latin typeface="Arial" charset="0"/>
              </a:rPr>
              <a:t>индивиду-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ru-RU" sz="2000" b="1" i="1" u="sng" dirty="0" err="1" smtClean="0">
                <a:solidFill>
                  <a:srgbClr val="0000FF"/>
                </a:solidFill>
                <a:latin typeface="Arial" charset="0"/>
              </a:rPr>
              <a:t>альное</a:t>
            </a:r>
            <a:r>
              <a:rPr lang="ru-RU" sz="2000" b="1" i="1" u="sng" dirty="0" smtClean="0">
                <a:solidFill>
                  <a:srgbClr val="0000FF"/>
                </a:solidFill>
                <a:latin typeface="Arial" charset="0"/>
              </a:rPr>
              <a:t> про-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ru-RU" sz="2000" b="1" i="1" u="sng" dirty="0" smtClean="0">
                <a:solidFill>
                  <a:srgbClr val="0000FF"/>
                </a:solidFill>
                <a:latin typeface="Arial" charset="0"/>
              </a:rPr>
              <a:t>движение</a:t>
            </a:r>
            <a:r>
              <a:rPr lang="ru-RU" sz="2000" b="1" i="1" dirty="0" smtClean="0">
                <a:solidFill>
                  <a:srgbClr val="0000FF"/>
                </a:solidFill>
                <a:latin typeface="Arial" charset="0"/>
              </a:rPr>
              <a:t>:</a:t>
            </a:r>
          </a:p>
          <a:p>
            <a:pPr eaLnBrk="0" hangingPunct="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ru-RU" b="1" i="1" dirty="0" smtClean="0">
                <a:solidFill>
                  <a:srgbClr val="0000FF"/>
                </a:solidFill>
                <a:latin typeface="Arial" charset="0"/>
              </a:rPr>
              <a:t>направление</a:t>
            </a:r>
          </a:p>
          <a:p>
            <a:pPr eaLnBrk="0" hangingPunct="0">
              <a:lnSpc>
                <a:spcPct val="80000"/>
              </a:lnSpc>
              <a:defRPr/>
            </a:pPr>
            <a:r>
              <a:rPr lang="ru-RU" b="1" i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ru-RU" b="1" i="1" dirty="0" smtClean="0">
                <a:solidFill>
                  <a:srgbClr val="0000FF"/>
                </a:solidFill>
                <a:latin typeface="Arial" charset="0"/>
              </a:rPr>
              <a:t>и поддержка</a:t>
            </a:r>
          </a:p>
          <a:p>
            <a:pPr eaLnBrk="0" hangingPunct="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ru-RU" b="1" i="1" dirty="0" smtClean="0">
                <a:solidFill>
                  <a:srgbClr val="0000FF"/>
                </a:solidFill>
                <a:latin typeface="Arial" charset="0"/>
              </a:rPr>
              <a:t>диагностика</a:t>
            </a:r>
            <a:endParaRPr lang="ru-RU" b="1" i="1" dirty="0" smtClean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 bwMode="auto">
          <a:xfrm>
            <a:off x="4127162" y="4941168"/>
            <a:ext cx="4900757" cy="3960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ru-RU" sz="2000" b="1" i="1" dirty="0" smtClean="0">
                <a:solidFill>
                  <a:srgbClr val="0000FF"/>
                </a:solidFill>
                <a:latin typeface="Arial" charset="0"/>
              </a:rPr>
              <a:t>контроль уровня достижения ПР </a:t>
            </a:r>
            <a:endParaRPr lang="ru-RU" sz="2000" b="1" i="1" dirty="0" smtClean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 bwMode="auto">
          <a:xfrm>
            <a:off x="2159733" y="2930696"/>
            <a:ext cx="6859666" cy="1944000"/>
          </a:xfrm>
          <a:prstGeom prst="roundRect">
            <a:avLst/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u="sng" dirty="0" smtClean="0">
                <a:solidFill>
                  <a:schemeClr val="bg1"/>
                </a:solidFill>
                <a:latin typeface="Arial" charset="0"/>
              </a:rPr>
              <a:t>Планируемые результаты (ПР):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ru-RU" b="1" i="1" u="sng" dirty="0" smtClean="0">
                <a:solidFill>
                  <a:schemeClr val="bg1"/>
                </a:solidFill>
                <a:latin typeface="Arial" charset="0"/>
              </a:rPr>
              <a:t>предметные</a:t>
            </a:r>
            <a:r>
              <a:rPr lang="ru-RU" b="1" i="1" dirty="0" smtClean="0">
                <a:solidFill>
                  <a:schemeClr val="bg1"/>
                </a:solidFill>
                <a:latin typeface="Arial" charset="0"/>
              </a:rPr>
              <a:t> – элементы фундаментального научного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b="1" i="1" dirty="0" smtClean="0">
                <a:solidFill>
                  <a:schemeClr val="bg1"/>
                </a:solidFill>
                <a:latin typeface="Arial" charset="0"/>
              </a:rPr>
              <a:t>знания (ведущие идеи и факты, концепты, понятийный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b="1" i="1" dirty="0" smtClean="0">
                <a:solidFill>
                  <a:schemeClr val="bg1"/>
                </a:solidFill>
                <a:latin typeface="Arial" charset="0"/>
              </a:rPr>
              <a:t>аппарат, способы познания и др.)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i="1" u="sng" dirty="0" err="1" smtClean="0">
                <a:solidFill>
                  <a:schemeClr val="bg1"/>
                </a:solidFill>
                <a:latin typeface="Arial" charset="0"/>
              </a:rPr>
              <a:t>метапредметные</a:t>
            </a:r>
            <a:r>
              <a:rPr lang="ru-RU" b="1" i="1" u="sng" dirty="0" smtClean="0">
                <a:solidFill>
                  <a:schemeClr val="bg1"/>
                </a:solidFill>
                <a:latin typeface="Arial" charset="0"/>
              </a:rPr>
              <a:t> и личностные</a:t>
            </a:r>
            <a:r>
              <a:rPr lang="ru-RU" b="1" i="1" dirty="0" smtClean="0">
                <a:solidFill>
                  <a:schemeClr val="bg1"/>
                </a:solidFill>
                <a:latin typeface="Arial" charset="0"/>
              </a:rPr>
              <a:t> – основы учебной</a:t>
            </a:r>
          </a:p>
          <a:p>
            <a:r>
              <a:rPr lang="ru-RU" b="1" i="1" dirty="0" smtClean="0">
                <a:solidFill>
                  <a:schemeClr val="bg1"/>
                </a:solidFill>
                <a:latin typeface="Arial" charset="0"/>
              </a:rPr>
              <a:t> самостоятельности (формы взаимодействия, </a:t>
            </a:r>
            <a:r>
              <a:rPr lang="ru-RU" b="1" i="1" dirty="0" err="1" smtClean="0">
                <a:solidFill>
                  <a:schemeClr val="bg1"/>
                </a:solidFill>
                <a:latin typeface="Arial" charset="0"/>
              </a:rPr>
              <a:t>поис</a:t>
            </a:r>
            <a:r>
              <a:rPr lang="ru-RU" b="1" i="1" dirty="0" smtClean="0">
                <a:solidFill>
                  <a:schemeClr val="bg1"/>
                </a:solidFill>
                <a:latin typeface="Arial" charset="0"/>
              </a:rPr>
              <a:t>-</a:t>
            </a:r>
          </a:p>
          <a:p>
            <a:r>
              <a:rPr lang="ru-RU" b="1" i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latin typeface="Arial" charset="0"/>
              </a:rPr>
              <a:t>ковая</a:t>
            </a:r>
            <a:r>
              <a:rPr lang="ru-RU" b="1" i="1" dirty="0" smtClean="0">
                <a:solidFill>
                  <a:schemeClr val="bg1"/>
                </a:solidFill>
                <a:latin typeface="Arial" charset="0"/>
              </a:rPr>
              <a:t> активность, оценочная самостоятельность) </a:t>
            </a:r>
          </a:p>
        </p:txBody>
      </p:sp>
      <p:sp>
        <p:nvSpPr>
          <p:cNvPr id="39" name="Скругленный прямоугольник 38"/>
          <p:cNvSpPr/>
          <p:nvPr/>
        </p:nvSpPr>
        <p:spPr bwMode="auto">
          <a:xfrm>
            <a:off x="4123181" y="5427200"/>
            <a:ext cx="3132348" cy="409519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sz="2000" b="1" i="1" dirty="0" smtClean="0">
                <a:solidFill>
                  <a:schemeClr val="bg1"/>
                </a:solidFill>
                <a:latin typeface="Arial" charset="0"/>
              </a:rPr>
              <a:t>тематических</a:t>
            </a:r>
            <a:endParaRPr lang="ru-RU" sz="2000" b="1" i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 bwMode="auto">
          <a:xfrm>
            <a:off x="7259938" y="5418147"/>
            <a:ext cx="1764000" cy="418572"/>
          </a:xfrm>
          <a:prstGeom prst="roundRect">
            <a:avLst/>
          </a:prstGeom>
          <a:solidFill>
            <a:srgbClr val="FF0000">
              <a:tint val="66000"/>
              <a:satMod val="16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sz="2000" b="1" i="1" dirty="0" smtClean="0">
                <a:solidFill>
                  <a:schemeClr val="bg1"/>
                </a:solidFill>
                <a:latin typeface="Arial" charset="0"/>
              </a:rPr>
              <a:t>итоговых</a:t>
            </a:r>
            <a:endParaRPr lang="ru-RU" sz="2000" b="1" i="1" dirty="0" smtClean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239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4D399-6D80-470E-AF08-3F5FE41ED9BB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gray">
          <a:xfrm>
            <a:off x="179512" y="152400"/>
            <a:ext cx="8748972" cy="792324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Этапы формирования</a:t>
            </a:r>
            <a:endParaRPr lang="ru-RU" sz="2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9979052"/>
              </p:ext>
            </p:extLst>
          </p:nvPr>
        </p:nvGraphicFramePr>
        <p:xfrm>
          <a:off x="287524" y="1196750"/>
          <a:ext cx="8640960" cy="4485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40660"/>
                <a:gridCol w="2700300"/>
              </a:tblGrid>
              <a:tr h="50405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Содержание этапа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Выполняют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6066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1. Демонстрация действия.</a:t>
                      </a:r>
                      <a:r>
                        <a:rPr lang="ru-RU" sz="2800" b="1" baseline="0" dirty="0" smtClean="0"/>
                        <a:t> </a:t>
                      </a:r>
                      <a:r>
                        <a:rPr lang="ru-RU" sz="2000" b="0" baseline="0" dirty="0" smtClean="0"/>
                        <a:t>О</a:t>
                      </a:r>
                      <a:r>
                        <a:rPr lang="ru-RU" sz="2000" baseline="0" dirty="0" smtClean="0"/>
                        <a:t>бсуждение </a:t>
                      </a:r>
                      <a:r>
                        <a:rPr lang="ru-RU" sz="2000" b="1" baseline="0" dirty="0" smtClean="0"/>
                        <a:t>шкалы. </a:t>
                      </a:r>
                      <a:r>
                        <a:rPr lang="ru-RU" sz="2000" b="0" baseline="0" dirty="0" smtClean="0"/>
                        <a:t>Критерий задается учителем</a:t>
                      </a:r>
                      <a:endParaRPr lang="ru-RU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Учитель и помощники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2. Тренировка. Групповая</a:t>
                      </a:r>
                      <a:r>
                        <a:rPr lang="ru-RU" sz="2800" b="1" baseline="0" dirty="0" smtClean="0"/>
                        <a:t> оценка</a:t>
                      </a:r>
                      <a:r>
                        <a:rPr lang="ru-RU" sz="2800" dirty="0" smtClean="0"/>
                        <a:t>. </a:t>
                      </a:r>
                      <a:r>
                        <a:rPr lang="ru-RU" sz="2000" dirty="0" smtClean="0"/>
                        <a:t>Учитель  подсказывает не более 2-х</a:t>
                      </a:r>
                      <a:r>
                        <a:rPr lang="en-US" sz="2000" dirty="0" smtClean="0"/>
                        <a:t> </a:t>
                      </a:r>
                      <a:r>
                        <a:rPr lang="ru-RU" sz="2000" dirty="0" smtClean="0"/>
                        <a:t>критериев 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+mj-lt"/>
                          <a:cs typeface="Arial" panose="020B0604020202020204" pitchFamily="34" charset="0"/>
                        </a:rPr>
                        <a:t>Работа в малой группе </a:t>
                      </a:r>
                      <a:r>
                        <a:rPr lang="en-US" sz="2400" dirty="0" smtClean="0">
                          <a:latin typeface="+mj-lt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ru-RU" sz="2400" dirty="0" smtClean="0">
                          <a:latin typeface="+mj-lt"/>
                          <a:cs typeface="Arial" panose="020B0604020202020204" pitchFamily="34" charset="0"/>
                        </a:rPr>
                        <a:t>по кругу</a:t>
                      </a:r>
                      <a:r>
                        <a:rPr lang="en-US" sz="2400" dirty="0" smtClean="0">
                          <a:latin typeface="+mj-lt"/>
                          <a:cs typeface="Arial" panose="020B0604020202020204" pitchFamily="34" charset="0"/>
                        </a:rPr>
                        <a:t>”</a:t>
                      </a:r>
                      <a:endParaRPr lang="ru-RU" sz="2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n-lt"/>
                          <a:cs typeface="Arial" panose="020B0604020202020204" pitchFamily="34" charset="0"/>
                        </a:rPr>
                        <a:t>3. Тренировка. Самооценка</a:t>
                      </a:r>
                      <a:r>
                        <a:rPr lang="ru-RU" sz="2800" dirty="0" smtClean="0">
                          <a:latin typeface="+mn-lt"/>
                          <a:cs typeface="Arial" panose="020B0604020202020204" pitchFamily="34" charset="0"/>
                        </a:rPr>
                        <a:t>. </a:t>
                      </a:r>
                      <a:r>
                        <a:rPr lang="ru-RU" sz="2000" dirty="0" smtClean="0">
                          <a:latin typeface="+mn-lt"/>
                          <a:cs typeface="Arial" panose="020B0604020202020204" pitchFamily="34" charset="0"/>
                        </a:rPr>
                        <a:t>Критерий</a:t>
                      </a:r>
                      <a:r>
                        <a:rPr lang="ru-RU" sz="2800" dirty="0" smtClean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+mn-lt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ru-RU" sz="2000" b="1" i="1" dirty="0" smtClean="0">
                          <a:latin typeface="+mn-lt"/>
                          <a:cs typeface="Arial" panose="020B0604020202020204" pitchFamily="34" charset="0"/>
                        </a:rPr>
                        <a:t>правильность</a:t>
                      </a:r>
                      <a:r>
                        <a:rPr lang="en-US" sz="2000" dirty="0" smtClean="0">
                          <a:latin typeface="+mn-lt"/>
                          <a:cs typeface="Arial" panose="020B0604020202020204" pitchFamily="34" charset="0"/>
                        </a:rPr>
                        <a:t>”</a:t>
                      </a:r>
                      <a:r>
                        <a:rPr lang="ru-RU" sz="2000" dirty="0" smtClean="0">
                          <a:latin typeface="+mn-lt"/>
                          <a:cs typeface="Arial" panose="020B0604020202020204" pitchFamily="34" charset="0"/>
                        </a:rPr>
                        <a:t> задает учитель. </a:t>
                      </a:r>
                      <a:r>
                        <a:rPr lang="ru-RU" sz="2000" u="sng" dirty="0" smtClean="0">
                          <a:latin typeface="+mn-lt"/>
                          <a:cs typeface="Arial" panose="020B0604020202020204" pitchFamily="34" charset="0"/>
                        </a:rPr>
                        <a:t>Задание</a:t>
                      </a:r>
                      <a:r>
                        <a:rPr lang="ru-RU" sz="2000" dirty="0" smtClean="0">
                          <a:latin typeface="+mn-lt"/>
                          <a:cs typeface="Arial" panose="020B0604020202020204" pitchFamily="34" charset="0"/>
                        </a:rPr>
                        <a:t>:</a:t>
                      </a:r>
                      <a:r>
                        <a:rPr lang="ru-RU" sz="2000" baseline="0" dirty="0" smtClean="0">
                          <a:latin typeface="+mn-lt"/>
                          <a:cs typeface="Arial" panose="020B0604020202020204" pitchFamily="34" charset="0"/>
                        </a:rPr>
                        <a:t> записать и сличить с образцом</a:t>
                      </a:r>
                      <a:endParaRPr lang="ru-RU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+mj-lt"/>
                          <a:cs typeface="Arial" panose="020B0604020202020204" pitchFamily="34" charset="0"/>
                        </a:rPr>
                        <a:t>Индивидуальная работа</a:t>
                      </a:r>
                      <a:endParaRPr lang="ru-RU" sz="2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n-lt"/>
                          <a:cs typeface="Arial" panose="020B0604020202020204" pitchFamily="34" charset="0"/>
                        </a:rPr>
                        <a:t>4. Адекватность самооценки.</a:t>
                      </a:r>
                      <a:r>
                        <a:rPr lang="ru-RU" sz="2800" dirty="0" smtClean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dirty="0" smtClean="0">
                          <a:latin typeface="+mn-lt"/>
                          <a:cs typeface="Arial" panose="020B0604020202020204" pitchFamily="34" charset="0"/>
                        </a:rPr>
                        <a:t>Учитель проверяет верность самооценки. </a:t>
                      </a:r>
                      <a:endParaRPr lang="ru-RU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+mj-lt"/>
                          <a:cs typeface="Arial" panose="020B0604020202020204" pitchFamily="34" charset="0"/>
                        </a:rPr>
                        <a:t>Учитель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7" name="Picture 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8443" y="1871935"/>
            <a:ext cx="3841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0774" y="3176972"/>
            <a:ext cx="3841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8442" y="4221088"/>
            <a:ext cx="3841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8441" y="5229200"/>
            <a:ext cx="3841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880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8785"/>
            <a:ext cx="1905000" cy="457200"/>
          </a:xfrm>
        </p:spPr>
        <p:txBody>
          <a:bodyPr/>
          <a:lstStyle/>
          <a:p>
            <a:pPr>
              <a:defRPr/>
            </a:pPr>
            <a:fld id="{09934423-20D4-4055-BFBA-20A023C03C30}" type="slidenum">
              <a:rPr lang="ru-RU"/>
              <a:pPr>
                <a:defRPr/>
              </a:pPr>
              <a:t>41</a:t>
            </a:fld>
            <a:endParaRPr lang="ru-RU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9813925" y="6253163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975878" name="Прямоугольник 975877"/>
          <p:cNvSpPr/>
          <p:nvPr/>
        </p:nvSpPr>
        <p:spPr bwMode="auto">
          <a:xfrm>
            <a:off x="1799663" y="2660606"/>
            <a:ext cx="252000" cy="180000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9" name="Прямоугольник 88"/>
          <p:cNvSpPr/>
          <p:nvPr/>
        </p:nvSpPr>
        <p:spPr bwMode="auto">
          <a:xfrm>
            <a:off x="1655531" y="2623678"/>
            <a:ext cx="504000" cy="4572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Прямоугольник 90"/>
          <p:cNvSpPr/>
          <p:nvPr/>
        </p:nvSpPr>
        <p:spPr bwMode="auto">
          <a:xfrm>
            <a:off x="1673663" y="4460606"/>
            <a:ext cx="504000" cy="4572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Прямоугольник 91"/>
          <p:cNvSpPr/>
          <p:nvPr/>
        </p:nvSpPr>
        <p:spPr bwMode="auto">
          <a:xfrm>
            <a:off x="1655531" y="3785522"/>
            <a:ext cx="504000" cy="90000"/>
          </a:xfrm>
          <a:prstGeom prst="rect">
            <a:avLst/>
          </a:prstGeom>
          <a:solidFill>
            <a:srgbClr val="66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5879" name="TextBox 975878"/>
          <p:cNvSpPr txBox="1"/>
          <p:nvPr/>
        </p:nvSpPr>
        <p:spPr>
          <a:xfrm>
            <a:off x="1223599" y="472162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Пишу красиво</a:t>
            </a:r>
            <a:endParaRPr lang="ru-RU" dirty="0"/>
          </a:p>
        </p:txBody>
      </p:sp>
      <p:sp>
        <p:nvSpPr>
          <p:cNvPr id="975880" name="TextBox 975879"/>
          <p:cNvSpPr txBox="1"/>
          <p:nvPr/>
        </p:nvSpPr>
        <p:spPr>
          <a:xfrm>
            <a:off x="372158" y="2434206"/>
            <a:ext cx="11521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i="1" dirty="0" smtClean="0"/>
              <a:t>Красивее не бывает</a:t>
            </a:r>
            <a:endParaRPr lang="ru-RU" sz="1400" i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359532" y="4252469"/>
            <a:ext cx="111612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i="1" dirty="0" smtClean="0"/>
              <a:t>Совсем не красиво</a:t>
            </a:r>
            <a:endParaRPr lang="ru-RU" sz="1400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504000" y="936000"/>
            <a:ext cx="8352000" cy="5232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“</a:t>
            </a:r>
            <a:r>
              <a:rPr lang="ru-RU" sz="2800" b="1" dirty="0" smtClean="0"/>
              <a:t>Волшебная линеечка</a:t>
            </a:r>
            <a:r>
              <a:rPr lang="en-US" sz="2800" b="1" dirty="0" smtClean="0"/>
              <a:t>”</a:t>
            </a:r>
            <a:r>
              <a:rPr lang="ru-RU" sz="2800" b="1" dirty="0" smtClean="0"/>
              <a:t> (</a:t>
            </a:r>
            <a:r>
              <a:rPr lang="ru-RU" sz="2800" b="1" dirty="0" err="1" smtClean="0"/>
              <a:t>Дембо</a:t>
            </a:r>
            <a:r>
              <a:rPr lang="ru-RU" sz="2800" b="1" dirty="0" smtClean="0"/>
              <a:t>-Рубинштейн)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443311" y="1713385"/>
            <a:ext cx="640344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1) Начинает учитель с помощниками у доски: </a:t>
            </a:r>
            <a:r>
              <a:rPr lang="en-US" sz="2400" i="1" dirty="0" smtClean="0"/>
              <a:t>“</a:t>
            </a:r>
            <a:r>
              <a:rPr lang="ru-RU" sz="2400" i="1" dirty="0" smtClean="0"/>
              <a:t>Я красиво написала?</a:t>
            </a:r>
            <a:r>
              <a:rPr lang="en-US" sz="2400" i="1" dirty="0" smtClean="0"/>
              <a:t>”</a:t>
            </a:r>
            <a:endParaRPr lang="ru-RU" sz="2400" i="1" dirty="0"/>
          </a:p>
        </p:txBody>
      </p:sp>
      <p:sp>
        <p:nvSpPr>
          <p:cNvPr id="29" name="Прямоугольник 28"/>
          <p:cNvSpPr/>
          <p:nvPr/>
        </p:nvSpPr>
        <p:spPr bwMode="auto">
          <a:xfrm>
            <a:off x="1673663" y="3392996"/>
            <a:ext cx="504000" cy="90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Прямоугольник 29"/>
          <p:cNvSpPr/>
          <p:nvPr/>
        </p:nvSpPr>
        <p:spPr bwMode="auto">
          <a:xfrm>
            <a:off x="1673663" y="3200134"/>
            <a:ext cx="504000" cy="90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Прямоугольник 30"/>
          <p:cNvSpPr/>
          <p:nvPr/>
        </p:nvSpPr>
        <p:spPr bwMode="auto">
          <a:xfrm>
            <a:off x="1673663" y="3482996"/>
            <a:ext cx="504000" cy="90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82275" y="3170230"/>
            <a:ext cx="136815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dirty="0" smtClean="0"/>
              <a:t>Сижу прямо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4535980" y="3999854"/>
            <a:ext cx="146074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dirty="0" smtClean="0"/>
              <a:t>Пишу разборчиво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4633320" y="5592512"/>
            <a:ext cx="1368152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b="1" dirty="0" smtClean="0"/>
              <a:t>…</a:t>
            </a:r>
            <a:endParaRPr lang="ru-RU" sz="3200" b="1" dirty="0"/>
          </a:p>
        </p:txBody>
      </p:sp>
      <p:sp>
        <p:nvSpPr>
          <p:cNvPr id="48" name="AutoShape 3"/>
          <p:cNvSpPr>
            <a:spLocks noChangeArrowheads="1"/>
          </p:cNvSpPr>
          <p:nvPr/>
        </p:nvSpPr>
        <p:spPr bwMode="gray">
          <a:xfrm>
            <a:off x="287338" y="152400"/>
            <a:ext cx="8388350" cy="648308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Демонстрация действия</a:t>
            </a:r>
          </a:p>
        </p:txBody>
      </p:sp>
      <p:pic>
        <p:nvPicPr>
          <p:cNvPr id="49" name="Picture 9" descr="8.png">
            <a:hlinkClick r:id="" action="ppaction://noaction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853" y="5888299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4429019" y="4914478"/>
            <a:ext cx="1674663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dirty="0" smtClean="0"/>
              <a:t>Отделяю</a:t>
            </a:r>
          </a:p>
          <a:p>
            <a:pPr algn="ctr">
              <a:lnSpc>
                <a:spcPct val="80000"/>
              </a:lnSpc>
            </a:pPr>
            <a:r>
              <a:rPr lang="ru-RU" dirty="0" smtClean="0"/>
              <a:t>слова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5832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8785"/>
            <a:ext cx="1905000" cy="457200"/>
          </a:xfrm>
        </p:spPr>
        <p:txBody>
          <a:bodyPr/>
          <a:lstStyle/>
          <a:p>
            <a:pPr>
              <a:defRPr/>
            </a:pPr>
            <a:fld id="{09934423-20D4-4055-BFBA-20A023C03C30}" type="slidenum">
              <a:rPr lang="ru-RU"/>
              <a:pPr>
                <a:defRPr/>
              </a:pPr>
              <a:t>42</a:t>
            </a:fld>
            <a:endParaRPr lang="ru-RU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9813925" y="6253163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04000" y="1476000"/>
            <a:ext cx="8352000" cy="83099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Дифференцированная оценка, совместная разработка критериев, шкал</a:t>
            </a:r>
          </a:p>
        </p:txBody>
      </p:sp>
      <p:sp>
        <p:nvSpPr>
          <p:cNvPr id="94" name="Прямоугольник 93"/>
          <p:cNvSpPr/>
          <p:nvPr/>
        </p:nvSpPr>
        <p:spPr bwMode="auto">
          <a:xfrm>
            <a:off x="2323554" y="4203873"/>
            <a:ext cx="180000" cy="144000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5" name="Прямоугольник 94"/>
          <p:cNvSpPr/>
          <p:nvPr/>
        </p:nvSpPr>
        <p:spPr bwMode="auto">
          <a:xfrm>
            <a:off x="2143554" y="4180074"/>
            <a:ext cx="504000" cy="4572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Прямоугольник 95"/>
          <p:cNvSpPr/>
          <p:nvPr/>
        </p:nvSpPr>
        <p:spPr bwMode="auto">
          <a:xfrm>
            <a:off x="2143554" y="5656074"/>
            <a:ext cx="504000" cy="4572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640028" y="6052421"/>
            <a:ext cx="136815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dirty="0" smtClean="0"/>
              <a:t>Пишу правильно</a:t>
            </a:r>
            <a:endParaRPr lang="ru-RU" dirty="0"/>
          </a:p>
        </p:txBody>
      </p:sp>
      <p:sp>
        <p:nvSpPr>
          <p:cNvPr id="107" name="Прямоугольник 106"/>
          <p:cNvSpPr/>
          <p:nvPr/>
        </p:nvSpPr>
        <p:spPr bwMode="auto">
          <a:xfrm>
            <a:off x="2143554" y="4864074"/>
            <a:ext cx="504000" cy="90000"/>
          </a:xfrm>
          <a:prstGeom prst="rect">
            <a:avLst/>
          </a:prstGeom>
          <a:solidFill>
            <a:srgbClr val="66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4000" y="936000"/>
            <a:ext cx="8352000" cy="5232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“</a:t>
            </a:r>
            <a:r>
              <a:rPr lang="ru-RU" sz="2800" b="1" dirty="0" smtClean="0"/>
              <a:t>Волшебная линеечка</a:t>
            </a:r>
            <a:r>
              <a:rPr lang="en-US" sz="2800" b="1" dirty="0" smtClean="0"/>
              <a:t>”</a:t>
            </a:r>
            <a:r>
              <a:rPr lang="ru-RU" sz="2800" b="1" dirty="0" smtClean="0"/>
              <a:t> (</a:t>
            </a:r>
            <a:r>
              <a:rPr lang="ru-RU" sz="2800" b="1" dirty="0" err="1" smtClean="0"/>
              <a:t>Дембо</a:t>
            </a:r>
            <a:r>
              <a:rPr lang="ru-RU" sz="2800" b="1" dirty="0" smtClean="0"/>
              <a:t>-Рубинштейн)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476730" y="2492896"/>
            <a:ext cx="7342123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2) Продолжение: работа в паре/группе по кругу. Соотнесение и обсуждение чужих и своей оценок, выработка общего </a:t>
            </a:r>
            <a:r>
              <a:rPr lang="ru-RU" sz="2400" i="1" dirty="0" err="1" smtClean="0"/>
              <a:t>понимнания</a:t>
            </a:r>
            <a:r>
              <a:rPr lang="ru-RU" sz="2400" i="1" dirty="0" smtClean="0"/>
              <a:t> (вначале – не более 2-х объективированных критериев): </a:t>
            </a:r>
            <a:endParaRPr lang="ru-RU" sz="2400" i="1" dirty="0"/>
          </a:p>
        </p:txBody>
      </p:sp>
      <p:sp>
        <p:nvSpPr>
          <p:cNvPr id="33" name="Прямоугольник 32"/>
          <p:cNvSpPr/>
          <p:nvPr/>
        </p:nvSpPr>
        <p:spPr bwMode="auto">
          <a:xfrm>
            <a:off x="3726000" y="4216074"/>
            <a:ext cx="180000" cy="144000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Прямоугольник 33"/>
          <p:cNvSpPr/>
          <p:nvPr/>
        </p:nvSpPr>
        <p:spPr bwMode="auto">
          <a:xfrm>
            <a:off x="3546000" y="4192275"/>
            <a:ext cx="504000" cy="4572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Прямоугольник 34"/>
          <p:cNvSpPr/>
          <p:nvPr/>
        </p:nvSpPr>
        <p:spPr bwMode="auto">
          <a:xfrm>
            <a:off x="3546000" y="5668275"/>
            <a:ext cx="504000" cy="4572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139406" y="6030880"/>
            <a:ext cx="136815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dirty="0" smtClean="0"/>
              <a:t>Сижу прямо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 bwMode="auto">
          <a:xfrm>
            <a:off x="3564000" y="4421740"/>
            <a:ext cx="504000" cy="90000"/>
          </a:xfrm>
          <a:prstGeom prst="rect">
            <a:avLst/>
          </a:prstGeom>
          <a:solidFill>
            <a:srgbClr val="66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Прямоугольник 37"/>
          <p:cNvSpPr/>
          <p:nvPr/>
        </p:nvSpPr>
        <p:spPr bwMode="auto">
          <a:xfrm>
            <a:off x="5190642" y="4201275"/>
            <a:ext cx="180000" cy="144000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Прямоугольник 38"/>
          <p:cNvSpPr/>
          <p:nvPr/>
        </p:nvSpPr>
        <p:spPr bwMode="auto">
          <a:xfrm>
            <a:off x="5010642" y="4177476"/>
            <a:ext cx="504000" cy="4572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Прямоугольник 39"/>
          <p:cNvSpPr/>
          <p:nvPr/>
        </p:nvSpPr>
        <p:spPr bwMode="auto">
          <a:xfrm>
            <a:off x="5010642" y="5653476"/>
            <a:ext cx="504000" cy="4572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07116" y="6049823"/>
            <a:ext cx="136815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dirty="0" smtClean="0"/>
              <a:t>Пишу аккуратно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 bwMode="auto">
          <a:xfrm>
            <a:off x="5010642" y="5305322"/>
            <a:ext cx="504000" cy="90000"/>
          </a:xfrm>
          <a:prstGeom prst="rect">
            <a:avLst/>
          </a:prstGeom>
          <a:solidFill>
            <a:srgbClr val="66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861032" y="6030880"/>
            <a:ext cx="1368152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b="1" dirty="0" smtClean="0"/>
              <a:t>…</a:t>
            </a:r>
            <a:endParaRPr lang="ru-RU" sz="3200" b="1" dirty="0"/>
          </a:p>
        </p:txBody>
      </p:sp>
      <p:sp>
        <p:nvSpPr>
          <p:cNvPr id="44" name="Прямоугольник 43"/>
          <p:cNvSpPr/>
          <p:nvPr/>
        </p:nvSpPr>
        <p:spPr bwMode="auto">
          <a:xfrm>
            <a:off x="6473108" y="4201275"/>
            <a:ext cx="180000" cy="144000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Прямоугольник 44"/>
          <p:cNvSpPr/>
          <p:nvPr/>
        </p:nvSpPr>
        <p:spPr bwMode="auto">
          <a:xfrm>
            <a:off x="6293108" y="4177476"/>
            <a:ext cx="504000" cy="4572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Прямоугольник 45"/>
          <p:cNvSpPr/>
          <p:nvPr/>
        </p:nvSpPr>
        <p:spPr bwMode="auto">
          <a:xfrm>
            <a:off x="6293108" y="5653476"/>
            <a:ext cx="504000" cy="4572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Прямоугольник 46"/>
          <p:cNvSpPr/>
          <p:nvPr/>
        </p:nvSpPr>
        <p:spPr bwMode="auto">
          <a:xfrm>
            <a:off x="6313904" y="4329763"/>
            <a:ext cx="504000" cy="90000"/>
          </a:xfrm>
          <a:prstGeom prst="rect">
            <a:avLst/>
          </a:prstGeom>
          <a:solidFill>
            <a:srgbClr val="66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AutoShape 3"/>
          <p:cNvSpPr>
            <a:spLocks noChangeArrowheads="1"/>
          </p:cNvSpPr>
          <p:nvPr/>
        </p:nvSpPr>
        <p:spPr bwMode="gray">
          <a:xfrm>
            <a:off x="240003" y="152400"/>
            <a:ext cx="8388350" cy="648308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Тренировка действия в группе</a:t>
            </a:r>
          </a:p>
        </p:txBody>
      </p:sp>
      <p:pic>
        <p:nvPicPr>
          <p:cNvPr id="49" name="Picture 9" descr="8.png">
            <a:hlinkClick r:id="" action="ppaction://noaction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853" y="5888299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41988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9813925" y="6253163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04000" y="1440000"/>
            <a:ext cx="8388000" cy="83099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Дифференцированная оценка, совместная разработка критериев, шкал</a:t>
            </a:r>
          </a:p>
        </p:txBody>
      </p:sp>
      <p:sp>
        <p:nvSpPr>
          <p:cNvPr id="975878" name="Прямоугольник 975877"/>
          <p:cNvSpPr/>
          <p:nvPr/>
        </p:nvSpPr>
        <p:spPr bwMode="auto">
          <a:xfrm>
            <a:off x="4752047" y="4020747"/>
            <a:ext cx="252000" cy="180000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9" name="Прямоугольник 88"/>
          <p:cNvSpPr/>
          <p:nvPr/>
        </p:nvSpPr>
        <p:spPr bwMode="auto">
          <a:xfrm>
            <a:off x="4607915" y="3983819"/>
            <a:ext cx="504000" cy="4572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Прямоугольник 90"/>
          <p:cNvSpPr/>
          <p:nvPr/>
        </p:nvSpPr>
        <p:spPr bwMode="auto">
          <a:xfrm>
            <a:off x="4626047" y="5820747"/>
            <a:ext cx="504000" cy="4572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5879" name="TextBox 975878"/>
          <p:cNvSpPr txBox="1"/>
          <p:nvPr/>
        </p:nvSpPr>
        <p:spPr>
          <a:xfrm>
            <a:off x="4175982" y="6081767"/>
            <a:ext cx="1350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Пишу правильно</a:t>
            </a:r>
            <a:endParaRPr lang="ru-RU" dirty="0"/>
          </a:p>
        </p:txBody>
      </p:sp>
      <p:sp>
        <p:nvSpPr>
          <p:cNvPr id="975880" name="TextBox 975879"/>
          <p:cNvSpPr txBox="1"/>
          <p:nvPr/>
        </p:nvSpPr>
        <p:spPr>
          <a:xfrm>
            <a:off x="2627784" y="3934481"/>
            <a:ext cx="190826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i="1" dirty="0" smtClean="0"/>
              <a:t>Не отличается</a:t>
            </a:r>
            <a:endParaRPr lang="ru-RU" sz="1400" i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2608981" y="5712577"/>
            <a:ext cx="194587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i="1" dirty="0" smtClean="0"/>
              <a:t>Сильно отличается</a:t>
            </a:r>
            <a:endParaRPr lang="ru-RU" sz="1400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504000" y="936000"/>
            <a:ext cx="8388000" cy="5232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“</a:t>
            </a:r>
            <a:r>
              <a:rPr lang="ru-RU" sz="2800" b="1" dirty="0" smtClean="0"/>
              <a:t>Волшебная линеечка</a:t>
            </a:r>
            <a:r>
              <a:rPr lang="en-US" sz="2800" b="1" dirty="0" smtClean="0"/>
              <a:t>”</a:t>
            </a:r>
            <a:r>
              <a:rPr lang="ru-RU" sz="2800" b="1" dirty="0" smtClean="0"/>
              <a:t> (</a:t>
            </a:r>
            <a:r>
              <a:rPr lang="ru-RU" sz="2800" b="1" dirty="0" err="1" smtClean="0"/>
              <a:t>Дембо</a:t>
            </a:r>
            <a:r>
              <a:rPr lang="ru-RU" sz="2800" b="1" dirty="0" smtClean="0"/>
              <a:t>-Рубинштейн)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96050" y="2290738"/>
            <a:ext cx="83880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3) </a:t>
            </a:r>
            <a:r>
              <a:rPr lang="ru-RU" sz="2400" i="1" u="sng" dirty="0" smtClean="0"/>
              <a:t>Самооценка правильности</a:t>
            </a:r>
            <a:r>
              <a:rPr lang="ru-RU" sz="2400" i="1" dirty="0" smtClean="0"/>
              <a:t>.</a:t>
            </a:r>
          </a:p>
          <a:p>
            <a:r>
              <a:rPr lang="ru-RU" sz="2400" i="1" dirty="0" smtClean="0"/>
              <a:t>Новое задание, например, записать под диктовку и сверить с образцом на доске.</a:t>
            </a:r>
          </a:p>
          <a:p>
            <a:r>
              <a:rPr lang="ru-RU" sz="2400" i="1" dirty="0" smtClean="0"/>
              <a:t>Договариваемся о </a:t>
            </a:r>
            <a:r>
              <a:rPr lang="ru-RU" sz="2400" i="1" u="sng" dirty="0" smtClean="0"/>
              <a:t>критерии</a:t>
            </a:r>
            <a:r>
              <a:rPr lang="ru-RU" sz="2400" i="1" dirty="0" smtClean="0"/>
              <a:t> и </a:t>
            </a:r>
            <a:r>
              <a:rPr lang="ru-RU" sz="2400" i="1" u="sng" dirty="0" smtClean="0"/>
              <a:t>шкале</a:t>
            </a:r>
            <a:r>
              <a:rPr lang="ru-RU" sz="2400" i="1" dirty="0" smtClean="0"/>
              <a:t>.</a:t>
            </a:r>
            <a:endParaRPr lang="ru-RU" sz="2400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2627784" y="4668833"/>
            <a:ext cx="190826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i="1" dirty="0" smtClean="0"/>
              <a:t>Отличается в 2-3х местах</a:t>
            </a:r>
            <a:endParaRPr lang="ru-RU" sz="1400" i="1" dirty="0"/>
          </a:p>
        </p:txBody>
      </p:sp>
      <p:sp>
        <p:nvSpPr>
          <p:cNvPr id="44" name="Прямоугольник 43"/>
          <p:cNvSpPr/>
          <p:nvPr/>
        </p:nvSpPr>
        <p:spPr bwMode="auto">
          <a:xfrm>
            <a:off x="4626047" y="4884723"/>
            <a:ext cx="504000" cy="4572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Выноска 1 1"/>
          <p:cNvSpPr/>
          <p:nvPr/>
        </p:nvSpPr>
        <p:spPr bwMode="auto">
          <a:xfrm>
            <a:off x="6300192" y="5375370"/>
            <a:ext cx="1440160" cy="674414"/>
          </a:xfrm>
          <a:prstGeom prst="borderCallout1">
            <a:avLst>
              <a:gd name="adj1" fmla="val 18750"/>
              <a:gd name="adj2" fmla="val -8333"/>
              <a:gd name="adj3" fmla="val 150634"/>
              <a:gd name="adj4" fmla="val -66111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критерий</a:t>
            </a:r>
          </a:p>
        </p:txBody>
      </p:sp>
      <p:sp>
        <p:nvSpPr>
          <p:cNvPr id="16" name="Выноска 1 15"/>
          <p:cNvSpPr/>
          <p:nvPr/>
        </p:nvSpPr>
        <p:spPr bwMode="auto">
          <a:xfrm>
            <a:off x="304528" y="4517639"/>
            <a:ext cx="900100" cy="674414"/>
          </a:xfrm>
          <a:prstGeom prst="borderCallout1">
            <a:avLst>
              <a:gd name="adj1" fmla="val 20162"/>
              <a:gd name="adj2" fmla="val 100663"/>
              <a:gd name="adj3" fmla="val 70131"/>
              <a:gd name="adj4" fmla="val 185744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шкала</a:t>
            </a:r>
          </a:p>
        </p:txBody>
      </p:sp>
      <p:sp>
        <p:nvSpPr>
          <p:cNvPr id="3" name="Левая фигурная скобка 2"/>
          <p:cNvSpPr/>
          <p:nvPr/>
        </p:nvSpPr>
        <p:spPr bwMode="auto">
          <a:xfrm>
            <a:off x="2123728" y="3934481"/>
            <a:ext cx="216024" cy="2147286"/>
          </a:xfrm>
          <a:prstGeom prst="leftBrace">
            <a:avLst>
              <a:gd name="adj1" fmla="val 87699"/>
              <a:gd name="adj2" fmla="val 48669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AutoShape 3"/>
          <p:cNvSpPr>
            <a:spLocks noChangeArrowheads="1"/>
          </p:cNvSpPr>
          <p:nvPr/>
        </p:nvSpPr>
        <p:spPr bwMode="gray">
          <a:xfrm>
            <a:off x="287338" y="152400"/>
            <a:ext cx="8388350" cy="648308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Тренировка действия. Самооценка</a:t>
            </a:r>
          </a:p>
        </p:txBody>
      </p:sp>
      <p:pic>
        <p:nvPicPr>
          <p:cNvPr id="19" name="Picture 9" descr="8.png">
            <a:hlinkClick r:id="" action="ppaction://noaction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853" y="5888299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09075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9813925" y="6253163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975875" name="AutoShape 3"/>
          <p:cNvSpPr>
            <a:spLocks noChangeArrowheads="1"/>
          </p:cNvSpPr>
          <p:nvPr/>
        </p:nvSpPr>
        <p:spPr bwMode="gray">
          <a:xfrm>
            <a:off x="287338" y="152400"/>
            <a:ext cx="8388350" cy="648308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Освоение приемов оценки</a:t>
            </a:r>
          </a:p>
        </p:txBody>
      </p:sp>
      <p:sp>
        <p:nvSpPr>
          <p:cNvPr id="975878" name="Прямоугольник 975877"/>
          <p:cNvSpPr/>
          <p:nvPr/>
        </p:nvSpPr>
        <p:spPr bwMode="auto">
          <a:xfrm>
            <a:off x="2383545" y="3663297"/>
            <a:ext cx="252000" cy="180000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9" name="Прямоугольник 88"/>
          <p:cNvSpPr/>
          <p:nvPr/>
        </p:nvSpPr>
        <p:spPr bwMode="auto">
          <a:xfrm>
            <a:off x="2239413" y="3626369"/>
            <a:ext cx="504000" cy="4572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Прямоугольник 90"/>
          <p:cNvSpPr/>
          <p:nvPr/>
        </p:nvSpPr>
        <p:spPr bwMode="auto">
          <a:xfrm>
            <a:off x="2257545" y="5463297"/>
            <a:ext cx="504000" cy="4572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75879" name="TextBox 975878"/>
          <p:cNvSpPr txBox="1"/>
          <p:nvPr/>
        </p:nvSpPr>
        <p:spPr>
          <a:xfrm>
            <a:off x="1834245" y="5677246"/>
            <a:ext cx="1350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Пишу правильно</a:t>
            </a:r>
            <a:endParaRPr lang="ru-RU" dirty="0"/>
          </a:p>
        </p:txBody>
      </p:sp>
      <p:sp>
        <p:nvSpPr>
          <p:cNvPr id="975880" name="TextBox 975879"/>
          <p:cNvSpPr txBox="1"/>
          <p:nvPr/>
        </p:nvSpPr>
        <p:spPr>
          <a:xfrm>
            <a:off x="259282" y="3577031"/>
            <a:ext cx="190826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i="1" dirty="0" smtClean="0"/>
              <a:t>Не отличается</a:t>
            </a:r>
            <a:endParaRPr lang="ru-RU" sz="1400" i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240479" y="5355127"/>
            <a:ext cx="194587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i="1" dirty="0" smtClean="0"/>
              <a:t>Сильно отличается</a:t>
            </a:r>
            <a:endParaRPr lang="ru-RU" sz="1400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504000" y="936000"/>
            <a:ext cx="8388000" cy="5232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“</a:t>
            </a:r>
            <a:r>
              <a:rPr lang="ru-RU" sz="2800" b="1" dirty="0" smtClean="0"/>
              <a:t>Волшебная линеечка</a:t>
            </a:r>
            <a:r>
              <a:rPr lang="en-US" sz="2800" b="1" dirty="0" smtClean="0"/>
              <a:t>”</a:t>
            </a:r>
            <a:r>
              <a:rPr lang="ru-RU" sz="2800" b="1" dirty="0" smtClean="0"/>
              <a:t> (</a:t>
            </a:r>
            <a:r>
              <a:rPr lang="ru-RU" sz="2800" b="1" dirty="0" err="1" smtClean="0"/>
              <a:t>Дембо</a:t>
            </a:r>
            <a:r>
              <a:rPr lang="ru-RU" sz="2800" b="1" dirty="0" smtClean="0"/>
              <a:t>-Рубинштейн)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2909" y="1772816"/>
            <a:ext cx="8388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4) </a:t>
            </a:r>
            <a:r>
              <a:rPr lang="ru-RU" sz="2400" i="1" u="sng" dirty="0" smtClean="0"/>
              <a:t>Соотнесение самооценки и оценки учителя</a:t>
            </a:r>
            <a:r>
              <a:rPr lang="ru-RU" sz="2400" i="1" dirty="0" smtClean="0"/>
              <a:t>.</a:t>
            </a:r>
          </a:p>
          <a:p>
            <a:r>
              <a:rPr lang="ru-RU" sz="2400" i="1" dirty="0" smtClean="0"/>
              <a:t>Проверка учителем самооценки ребенка, отметка о своем согласии/несогласии с этой оценкой</a:t>
            </a:r>
            <a:endParaRPr lang="ru-RU" sz="2400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259282" y="4311383"/>
            <a:ext cx="190826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i="1" dirty="0" smtClean="0"/>
              <a:t>Отличается в 2-3х местах</a:t>
            </a:r>
            <a:endParaRPr lang="ru-RU" sz="1400" i="1" dirty="0"/>
          </a:p>
        </p:txBody>
      </p:sp>
      <p:sp>
        <p:nvSpPr>
          <p:cNvPr id="44" name="Прямоугольник 43"/>
          <p:cNvSpPr/>
          <p:nvPr/>
        </p:nvSpPr>
        <p:spPr bwMode="auto">
          <a:xfrm>
            <a:off x="2257545" y="4527273"/>
            <a:ext cx="504000" cy="4572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4067798" y="3862904"/>
            <a:ext cx="252000" cy="180000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3923666" y="3825976"/>
            <a:ext cx="504000" cy="4572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3941798" y="5662904"/>
            <a:ext cx="504000" cy="4572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3941798" y="4726880"/>
            <a:ext cx="504000" cy="4572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Прямоугольник 22"/>
          <p:cNvSpPr/>
          <p:nvPr/>
        </p:nvSpPr>
        <p:spPr bwMode="auto">
          <a:xfrm>
            <a:off x="3915032" y="4387281"/>
            <a:ext cx="504000" cy="720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5274984" y="3848207"/>
            <a:ext cx="252000" cy="180000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5130852" y="3811279"/>
            <a:ext cx="504000" cy="4572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Прямоугольник 28"/>
          <p:cNvSpPr/>
          <p:nvPr/>
        </p:nvSpPr>
        <p:spPr bwMode="auto">
          <a:xfrm>
            <a:off x="5148984" y="5648207"/>
            <a:ext cx="504000" cy="4572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Прямоугольник 29"/>
          <p:cNvSpPr/>
          <p:nvPr/>
        </p:nvSpPr>
        <p:spPr bwMode="auto">
          <a:xfrm>
            <a:off x="5148984" y="4712183"/>
            <a:ext cx="504000" cy="4572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Прямоугольник 30"/>
          <p:cNvSpPr/>
          <p:nvPr/>
        </p:nvSpPr>
        <p:spPr bwMode="auto">
          <a:xfrm>
            <a:off x="5142881" y="3916379"/>
            <a:ext cx="504000" cy="72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Прямоугольник 31"/>
          <p:cNvSpPr/>
          <p:nvPr/>
        </p:nvSpPr>
        <p:spPr bwMode="auto">
          <a:xfrm>
            <a:off x="5122218" y="4372584"/>
            <a:ext cx="504000" cy="72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Прямоугольник 33"/>
          <p:cNvSpPr/>
          <p:nvPr/>
        </p:nvSpPr>
        <p:spPr bwMode="auto">
          <a:xfrm>
            <a:off x="6622731" y="3789952"/>
            <a:ext cx="252000" cy="180000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Прямоугольник 34"/>
          <p:cNvSpPr/>
          <p:nvPr/>
        </p:nvSpPr>
        <p:spPr bwMode="auto">
          <a:xfrm>
            <a:off x="6478599" y="3753024"/>
            <a:ext cx="504000" cy="4572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Прямоугольник 35"/>
          <p:cNvSpPr/>
          <p:nvPr/>
        </p:nvSpPr>
        <p:spPr bwMode="auto">
          <a:xfrm>
            <a:off x="6496731" y="5589952"/>
            <a:ext cx="504000" cy="4572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Прямоугольник 36"/>
          <p:cNvSpPr/>
          <p:nvPr/>
        </p:nvSpPr>
        <p:spPr bwMode="auto">
          <a:xfrm>
            <a:off x="6496731" y="4653928"/>
            <a:ext cx="504000" cy="4572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Прямоугольник 38"/>
          <p:cNvSpPr/>
          <p:nvPr/>
        </p:nvSpPr>
        <p:spPr bwMode="auto">
          <a:xfrm>
            <a:off x="6497251" y="4374965"/>
            <a:ext cx="504000" cy="72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Прямоугольник 39"/>
          <p:cNvSpPr/>
          <p:nvPr/>
        </p:nvSpPr>
        <p:spPr bwMode="auto">
          <a:xfrm>
            <a:off x="6490628" y="5322441"/>
            <a:ext cx="504000" cy="7200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Овал 1"/>
          <p:cNvSpPr/>
          <p:nvPr/>
        </p:nvSpPr>
        <p:spPr bwMode="auto">
          <a:xfrm>
            <a:off x="3797754" y="4319110"/>
            <a:ext cx="756084" cy="220414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746853" y="5819539"/>
            <a:ext cx="127199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solidFill>
                  <a:srgbClr val="FF0000"/>
                </a:solidFill>
              </a:rPr>
              <a:t>Будь к себе</a:t>
            </a:r>
          </a:p>
          <a:p>
            <a:pPr algn="ctr"/>
            <a:r>
              <a:rPr lang="ru-RU" sz="1400" i="1" dirty="0" err="1" smtClean="0">
                <a:solidFill>
                  <a:srgbClr val="FF0000"/>
                </a:solidFill>
              </a:rPr>
              <a:t>построже</a:t>
            </a:r>
            <a:endParaRPr lang="ru-RU" sz="1400" i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684123" y="5805573"/>
            <a:ext cx="101935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rgbClr val="FF0000"/>
                </a:solidFill>
              </a:rPr>
              <a:t>Молодец!</a:t>
            </a:r>
            <a:endParaRPr lang="ru-RU" sz="1400" i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144311" y="5830417"/>
            <a:ext cx="127199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rgbClr val="FF0000"/>
                </a:solidFill>
              </a:rPr>
              <a:t>Будь к себе</a:t>
            </a:r>
          </a:p>
          <a:p>
            <a:pPr algn="ctr"/>
            <a:r>
              <a:rPr lang="ru-RU" sz="1400" i="1" dirty="0" smtClean="0">
                <a:solidFill>
                  <a:srgbClr val="FF0000"/>
                </a:solidFill>
              </a:rPr>
              <a:t>добрее</a:t>
            </a:r>
            <a:endParaRPr lang="ru-RU" sz="1400" i="1" dirty="0">
              <a:solidFill>
                <a:srgbClr val="FF0000"/>
              </a:solidFill>
            </a:endParaRPr>
          </a:p>
        </p:txBody>
      </p:sp>
      <p:sp>
        <p:nvSpPr>
          <p:cNvPr id="3" name="Выноска 2 2"/>
          <p:cNvSpPr/>
          <p:nvPr/>
        </p:nvSpPr>
        <p:spPr bwMode="auto">
          <a:xfrm>
            <a:off x="8162960" y="3672089"/>
            <a:ext cx="612068" cy="44796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7848"/>
              <a:gd name="adj6" fmla="val -404593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Выноска 2 40"/>
          <p:cNvSpPr/>
          <p:nvPr/>
        </p:nvSpPr>
        <p:spPr bwMode="auto">
          <a:xfrm>
            <a:off x="8175486" y="3672089"/>
            <a:ext cx="612068" cy="44796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71908"/>
              <a:gd name="adj6" fmla="val -194506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Выноска 2 46"/>
          <p:cNvSpPr/>
          <p:nvPr/>
        </p:nvSpPr>
        <p:spPr bwMode="auto">
          <a:xfrm>
            <a:off x="7766916" y="3692397"/>
            <a:ext cx="1020638" cy="61898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20443"/>
              <a:gd name="adj6" fmla="val -330979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оценка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ребенка</a:t>
            </a:r>
          </a:p>
        </p:txBody>
      </p:sp>
      <p:sp>
        <p:nvSpPr>
          <p:cNvPr id="48" name="Выноска 2 47"/>
          <p:cNvSpPr/>
          <p:nvPr/>
        </p:nvSpPr>
        <p:spPr bwMode="auto">
          <a:xfrm>
            <a:off x="7766916" y="5384434"/>
            <a:ext cx="1020638" cy="61898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38077"/>
              <a:gd name="adj6" fmla="val -319780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оценка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учителя</a:t>
            </a:r>
          </a:p>
        </p:txBody>
      </p:sp>
      <p:sp>
        <p:nvSpPr>
          <p:cNvPr id="50" name="Выноска 2 49"/>
          <p:cNvSpPr/>
          <p:nvPr/>
        </p:nvSpPr>
        <p:spPr bwMode="auto">
          <a:xfrm>
            <a:off x="7766916" y="5355127"/>
            <a:ext cx="1020638" cy="61898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18904"/>
              <a:gd name="adj6" fmla="val -194726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оценка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учителя</a:t>
            </a:r>
          </a:p>
        </p:txBody>
      </p:sp>
      <p:pic>
        <p:nvPicPr>
          <p:cNvPr id="49" name="Picture 9" descr="8.png">
            <a:hlinkClick r:id="" action="ppaction://noaction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35" y="629285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47612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4D399-6D80-470E-AF08-3F5FE41ED9BB}" type="slidenum">
              <a:rPr lang="ru-RU" smtClean="0"/>
              <a:pPr>
                <a:defRPr/>
              </a:pPr>
              <a:t>45</a:t>
            </a:fld>
            <a:endParaRPr lang="ru-RU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gray">
          <a:xfrm>
            <a:off x="179512" y="152400"/>
            <a:ext cx="8748972" cy="792324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Этапы формирования</a:t>
            </a:r>
            <a:endParaRPr lang="ru-RU" sz="2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4416247"/>
              </p:ext>
            </p:extLst>
          </p:nvPr>
        </p:nvGraphicFramePr>
        <p:xfrm>
          <a:off x="287524" y="1196750"/>
          <a:ext cx="8640960" cy="4937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40660"/>
                <a:gridCol w="2700300"/>
              </a:tblGrid>
              <a:tr h="50405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Содержание этапа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Выполняют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6066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5. Относительность</a:t>
                      </a:r>
                      <a:r>
                        <a:rPr lang="ru-RU" sz="2800" b="1" baseline="0" dirty="0" smtClean="0"/>
                        <a:t> оценки</a:t>
                      </a:r>
                      <a:r>
                        <a:rPr lang="ru-RU" sz="2800" b="1" dirty="0" smtClean="0"/>
                        <a:t>.</a:t>
                      </a:r>
                      <a:r>
                        <a:rPr lang="ru-RU" sz="2800" b="1" baseline="0" dirty="0" smtClean="0"/>
                        <a:t> </a:t>
                      </a:r>
                      <a:r>
                        <a:rPr lang="ru-RU" sz="2800" b="0" baseline="0" dirty="0" smtClean="0"/>
                        <a:t>Что подлежит и что не подлежит оценке </a:t>
                      </a:r>
                      <a:r>
                        <a:rPr lang="ru-RU" sz="2000" b="0" baseline="0" dirty="0" err="1" smtClean="0"/>
                        <a:t>Необъективированные</a:t>
                      </a:r>
                      <a:r>
                        <a:rPr lang="ru-RU" sz="2000" b="0" baseline="0" dirty="0" smtClean="0"/>
                        <a:t> критерии: </a:t>
                      </a:r>
                      <a:r>
                        <a:rPr lang="ru-RU" sz="2000" b="0" i="1" baseline="0" dirty="0" smtClean="0"/>
                        <a:t>легко-трудно</a:t>
                      </a:r>
                      <a:r>
                        <a:rPr lang="ru-RU" sz="2000" b="0" baseline="0" dirty="0" smtClean="0"/>
                        <a:t>, </a:t>
                      </a:r>
                      <a:r>
                        <a:rPr lang="ru-RU" sz="2000" b="0" i="1" baseline="0" dirty="0" smtClean="0"/>
                        <a:t>интересно- неинтересно </a:t>
                      </a:r>
                      <a:r>
                        <a:rPr lang="ru-RU" sz="2000" b="0" baseline="0" dirty="0" smtClean="0"/>
                        <a:t>и т.п.</a:t>
                      </a:r>
                      <a:r>
                        <a:rPr lang="ru-RU" sz="2000" dirty="0" smtClean="0">
                          <a:latin typeface="+mj-lt"/>
                          <a:cs typeface="Arial" panose="020B0604020202020204" pitchFamily="34" charset="0"/>
                        </a:rPr>
                        <a:t> Учитель обобщает индивидуальные ответы на </a:t>
                      </a:r>
                      <a:r>
                        <a:rPr lang="ru-RU" sz="2000" dirty="0" err="1" smtClean="0">
                          <a:latin typeface="+mj-lt"/>
                          <a:cs typeface="Arial" panose="020B0604020202020204" pitchFamily="34" charset="0"/>
                        </a:rPr>
                        <a:t>общеклассной</a:t>
                      </a:r>
                      <a:r>
                        <a:rPr lang="ru-RU" sz="2000" dirty="0" smtClean="0">
                          <a:latin typeface="+mj-lt"/>
                          <a:cs typeface="Arial" panose="020B0604020202020204" pitchFamily="34" charset="0"/>
                        </a:rPr>
                        <a:t> линейке</a:t>
                      </a:r>
                      <a:endParaRPr lang="ru-RU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+mj-lt"/>
                          <a:cs typeface="Arial" panose="020B0604020202020204" pitchFamily="34" charset="0"/>
                        </a:rPr>
                        <a:t>Работаем </a:t>
                      </a:r>
                      <a:r>
                        <a:rPr lang="en-US" sz="2400" dirty="0" smtClean="0">
                          <a:latin typeface="+mj-lt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ru-RU" sz="2400" dirty="0" smtClean="0">
                          <a:latin typeface="+mj-lt"/>
                          <a:cs typeface="Arial" panose="020B0604020202020204" pitchFamily="34" charset="0"/>
                        </a:rPr>
                        <a:t>хором</a:t>
                      </a:r>
                      <a:r>
                        <a:rPr lang="en-US" sz="2400" dirty="0" smtClean="0">
                          <a:latin typeface="+mj-lt"/>
                          <a:cs typeface="Arial" panose="020B0604020202020204" pitchFamily="34" charset="0"/>
                        </a:rPr>
                        <a:t>”</a:t>
                      </a:r>
                      <a:r>
                        <a:rPr lang="ru-RU" sz="2400" dirty="0" smtClean="0">
                          <a:latin typeface="+mj-lt"/>
                          <a:cs typeface="Arial" panose="020B0604020202020204" pitchFamily="34" charset="0"/>
                        </a:rPr>
                        <a:t> и фронтально. </a:t>
                      </a:r>
                      <a:endParaRPr lang="ru-RU" sz="20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126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6. Критерий и шкала</a:t>
                      </a:r>
                      <a:r>
                        <a:rPr lang="ru-RU" sz="2800" dirty="0" smtClean="0"/>
                        <a:t>. </a:t>
                      </a:r>
                      <a:r>
                        <a:rPr lang="ru-RU" sz="2000" dirty="0" smtClean="0"/>
                        <a:t>Само-, </a:t>
                      </a:r>
                      <a:r>
                        <a:rPr lang="ru-RU" sz="2000" dirty="0" err="1" smtClean="0"/>
                        <a:t>взаимо</a:t>
                      </a:r>
                      <a:r>
                        <a:rPr lang="ru-RU" sz="2000" dirty="0" smtClean="0"/>
                        <a:t>-оценка</a:t>
                      </a:r>
                      <a:r>
                        <a:rPr lang="ru-RU" sz="2000" baseline="0" dirty="0" smtClean="0"/>
                        <a:t> без предварительного указания критерия учителем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+mj-lt"/>
                          <a:cs typeface="Arial" panose="020B0604020202020204" pitchFamily="34" charset="0"/>
                        </a:rPr>
                        <a:t>Работа в парах</a:t>
                      </a:r>
                      <a:endParaRPr lang="ru-RU" sz="2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n-lt"/>
                          <a:cs typeface="Arial" panose="020B0604020202020204" pitchFamily="34" charset="0"/>
                        </a:rPr>
                        <a:t>7. Учимся правилам оценки: </a:t>
                      </a:r>
                      <a:r>
                        <a:rPr lang="ru-RU" sz="2000" b="0" dirty="0" smtClean="0">
                          <a:latin typeface="+mn-lt"/>
                          <a:cs typeface="Arial" panose="020B0604020202020204" pitchFamily="34" charset="0"/>
                        </a:rPr>
                        <a:t>оцениваем </a:t>
                      </a:r>
                      <a:r>
                        <a:rPr lang="ru-RU" sz="2000" b="1" dirty="0" smtClean="0">
                          <a:latin typeface="+mn-lt"/>
                          <a:cs typeface="Arial" panose="020B0604020202020204" pitchFamily="34" charset="0"/>
                        </a:rPr>
                        <a:t>работу</a:t>
                      </a:r>
                      <a:r>
                        <a:rPr lang="ru-RU" sz="2000" b="0" dirty="0" smtClean="0">
                          <a:latin typeface="+mn-lt"/>
                          <a:cs typeface="Arial" panose="020B0604020202020204" pitchFamily="34" charset="0"/>
                        </a:rPr>
                        <a:t>, а не автора, оцениваем </a:t>
                      </a:r>
                      <a:r>
                        <a:rPr lang="ru-RU" sz="2000" b="1" dirty="0" err="1" smtClean="0">
                          <a:latin typeface="+mn-lt"/>
                          <a:cs typeface="Arial" panose="020B0604020202020204" pitchFamily="34" charset="0"/>
                        </a:rPr>
                        <a:t>доброже-лательно</a:t>
                      </a:r>
                      <a:r>
                        <a:rPr lang="ru-RU" sz="2000" b="0" dirty="0" smtClean="0">
                          <a:latin typeface="+mn-lt"/>
                          <a:cs typeface="Arial" panose="020B0604020202020204" pitchFamily="34" charset="0"/>
                        </a:rPr>
                        <a:t> (ставим метки только на тех линеечках,  где их можно поставить в верхней части шкалы)</a:t>
                      </a:r>
                      <a:r>
                        <a:rPr lang="ru-RU" sz="2000" b="0" baseline="0" dirty="0" smtClean="0">
                          <a:latin typeface="+mn-lt"/>
                          <a:cs typeface="Arial" panose="020B0604020202020204" pitchFamily="34" charset="0"/>
                        </a:rPr>
                        <a:t>.</a:t>
                      </a:r>
                      <a:endParaRPr lang="ru-RU" sz="20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+mj-lt"/>
                          <a:cs typeface="Arial" panose="020B0604020202020204" pitchFamily="34" charset="0"/>
                        </a:rPr>
                        <a:t>Фронтально </a:t>
                      </a:r>
                      <a:r>
                        <a:rPr lang="en-US" sz="2400" dirty="0" smtClean="0">
                          <a:latin typeface="+mj-lt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ru-RU" sz="2400" b="1" i="1" dirty="0" smtClean="0">
                          <a:latin typeface="+mj-lt"/>
                          <a:cs typeface="Arial" panose="020B0604020202020204" pitchFamily="34" charset="0"/>
                        </a:rPr>
                        <a:t>идём по классу хвалить работы</a:t>
                      </a:r>
                      <a:r>
                        <a:rPr lang="en-US" sz="2400" dirty="0" smtClean="0">
                          <a:latin typeface="+mj-lt"/>
                          <a:cs typeface="Arial" panose="020B0604020202020204" pitchFamily="34" charset="0"/>
                        </a:rPr>
                        <a:t>”</a:t>
                      </a:r>
                      <a:endParaRPr lang="ru-RU" sz="2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378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4D399-6D80-470E-AF08-3F5FE41ED9BB}" type="slidenum">
              <a:rPr lang="ru-RU" smtClean="0"/>
              <a:pPr>
                <a:defRPr/>
              </a:pPr>
              <a:t>46</a:t>
            </a:fld>
            <a:endParaRPr lang="ru-RU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gray">
          <a:xfrm>
            <a:off x="179512" y="152400"/>
            <a:ext cx="8748972" cy="612304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Этапы формирования</a:t>
            </a:r>
            <a:endParaRPr lang="ru-RU" sz="2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855473"/>
              </p:ext>
            </p:extLst>
          </p:nvPr>
        </p:nvGraphicFramePr>
        <p:xfrm>
          <a:off x="287524" y="894028"/>
          <a:ext cx="8640960" cy="57033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228692"/>
                <a:gridCol w="2412268"/>
              </a:tblGrid>
              <a:tr h="53183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Содержание этапа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Выполняют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268368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8. Введение новых критериев: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400" b="1" i="1" baseline="0" dirty="0" err="1" smtClean="0"/>
                        <a:t>трудносочетаемых</a:t>
                      </a:r>
                      <a:r>
                        <a:rPr lang="ru-RU" sz="2400" b="1" baseline="0" dirty="0" smtClean="0"/>
                        <a:t>: </a:t>
                      </a:r>
                      <a:r>
                        <a:rPr lang="ru-RU" sz="2000" b="0" i="1" baseline="0" dirty="0" smtClean="0"/>
                        <a:t>правильность – скорость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2400" b="1" i="1" dirty="0" smtClean="0">
                          <a:latin typeface="+mj-lt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ru-RU" sz="2400" b="1" i="1" dirty="0" smtClean="0">
                          <a:latin typeface="+mj-lt"/>
                          <a:cs typeface="Arial" panose="020B0604020202020204" pitchFamily="34" charset="0"/>
                        </a:rPr>
                        <a:t>главных</a:t>
                      </a:r>
                      <a:r>
                        <a:rPr lang="en-US" sz="2400" b="1" i="1" dirty="0" smtClean="0">
                          <a:latin typeface="+mj-lt"/>
                          <a:cs typeface="Arial" panose="020B0604020202020204" pitchFamily="34" charset="0"/>
                        </a:rPr>
                        <a:t>”</a:t>
                      </a:r>
                      <a:r>
                        <a:rPr lang="ru-RU" sz="2400" b="0" i="1" dirty="0" smtClean="0">
                          <a:latin typeface="+mj-lt"/>
                          <a:cs typeface="Arial" panose="020B0604020202020204" pitchFamily="34" charset="0"/>
                        </a:rPr>
                        <a:t>:</a:t>
                      </a:r>
                      <a:r>
                        <a:rPr lang="ru-RU" sz="2400" b="0" i="1" baseline="0" dirty="0" smtClean="0"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i="1" baseline="0" dirty="0" smtClean="0">
                          <a:latin typeface="+mj-lt"/>
                          <a:cs typeface="Arial" panose="020B0604020202020204" pitchFamily="34" charset="0"/>
                        </a:rPr>
                        <a:t>правильность - оригинальность</a:t>
                      </a:r>
                      <a:endParaRPr lang="ru-RU" sz="2000" b="0" i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 smtClean="0"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+mj-lt"/>
                          <a:cs typeface="Arial" panose="020B0604020202020204" pitchFamily="34" charset="0"/>
                        </a:rPr>
                        <a:t>Работа в парах</a:t>
                      </a:r>
                      <a:endParaRPr lang="en-US" sz="2400" dirty="0" smtClean="0"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+mj-lt"/>
                          <a:cs typeface="Arial" panose="020B0604020202020204" pitchFamily="34" charset="0"/>
                        </a:rPr>
                        <a:t>Фронтально</a:t>
                      </a:r>
                      <a:endParaRPr lang="ru-RU" sz="20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9. Оценка</a:t>
                      </a:r>
                      <a:r>
                        <a:rPr lang="ru-RU" sz="2800" b="1" baseline="0" dirty="0" smtClean="0"/>
                        <a:t> за задание и за работу (несколько заданий)</a:t>
                      </a:r>
                      <a:r>
                        <a:rPr lang="ru-RU" sz="2800" dirty="0" smtClean="0"/>
                        <a:t>. </a:t>
                      </a:r>
                      <a:r>
                        <a:rPr lang="ru-RU" sz="2000" dirty="0" smtClean="0"/>
                        <a:t>Не ранее февраля</a:t>
                      </a:r>
                      <a:r>
                        <a:rPr lang="ru-RU" sz="2800" dirty="0" smtClean="0"/>
                        <a:t> 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+mj-lt"/>
                          <a:cs typeface="Arial" panose="020B0604020202020204" pitchFamily="34" charset="0"/>
                        </a:rPr>
                        <a:t>Работа в парах и индивидуально</a:t>
                      </a:r>
                      <a:endParaRPr lang="ru-RU" sz="2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136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+mn-lt"/>
                          <a:cs typeface="Arial" panose="020B0604020202020204" pitchFamily="34" charset="0"/>
                        </a:rPr>
                        <a:t>10. Учимся правилам оценки и критики</a:t>
                      </a:r>
                      <a:r>
                        <a:rPr lang="en-US" sz="2800" b="1" dirty="0" smtClean="0">
                          <a:latin typeface="+mn-lt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2800" b="1" dirty="0" smtClean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400" b="1" dirty="0" smtClean="0">
                          <a:latin typeface="+mn-lt"/>
                          <a:cs typeface="Arial" panose="020B0604020202020204" pitchFamily="34" charset="0"/>
                        </a:rPr>
                        <a:t>Основная формула </a:t>
                      </a:r>
                      <a:r>
                        <a:rPr lang="ru-RU" sz="2000" b="0" dirty="0" smtClean="0">
                          <a:latin typeface="+mn-lt"/>
                          <a:cs typeface="Arial" panose="020B0604020202020204" pitchFamily="34" charset="0"/>
                        </a:rPr>
                        <a:t>«</a:t>
                      </a:r>
                      <a:r>
                        <a:rPr lang="ru-RU" sz="2000" b="0" i="1" dirty="0" smtClean="0">
                          <a:latin typeface="+mn-lt"/>
                          <a:cs typeface="Arial" panose="020B0604020202020204" pitchFamily="34" charset="0"/>
                        </a:rPr>
                        <a:t>Что поможет этой прекрасной работе/группе стать еще лучше</a:t>
                      </a:r>
                      <a:r>
                        <a:rPr lang="ru-RU" sz="2000" b="0" dirty="0" smtClean="0">
                          <a:latin typeface="+mn-lt"/>
                          <a:cs typeface="Arial" panose="020B0604020202020204" pitchFamily="34" charset="0"/>
                        </a:rPr>
                        <a:t>?</a:t>
                      </a:r>
                      <a:r>
                        <a:rPr lang="en-US" sz="2000" b="0" dirty="0" smtClean="0">
                          <a:latin typeface="+mn-lt"/>
                          <a:cs typeface="Arial" panose="020B0604020202020204" pitchFamily="34" charset="0"/>
                        </a:rPr>
                        <a:t>”</a:t>
                      </a:r>
                      <a:endParaRPr lang="ru-RU" sz="20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+mj-lt"/>
                          <a:cs typeface="Arial" panose="020B0604020202020204" pitchFamily="34" charset="0"/>
                        </a:rPr>
                        <a:t>Работа в группах с последующим обсуждением</a:t>
                      </a:r>
                      <a:endParaRPr lang="ru-RU" sz="2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61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latin typeface="+mn-lt"/>
                          <a:cs typeface="Arial" panose="020B0604020202020204" pitchFamily="34" charset="0"/>
                        </a:rPr>
                        <a:t>11. Учимся делать выводы. </a:t>
                      </a:r>
                      <a:r>
                        <a:rPr lang="ru-RU" sz="2400" b="1" dirty="0" smtClean="0">
                          <a:latin typeface="+mn-lt"/>
                          <a:cs typeface="Arial" panose="020B0604020202020204" pitchFamily="34" charset="0"/>
                        </a:rPr>
                        <a:t>Основная формула </a:t>
                      </a:r>
                      <a:r>
                        <a:rPr lang="ru-RU" sz="2000" b="0" dirty="0" smtClean="0">
                          <a:latin typeface="+mn-lt"/>
                          <a:cs typeface="Arial" panose="020B0604020202020204" pitchFamily="34" charset="0"/>
                        </a:rPr>
                        <a:t>«</a:t>
                      </a:r>
                      <a:r>
                        <a:rPr lang="ru-RU" sz="2000" b="0" i="1" dirty="0" smtClean="0">
                          <a:latin typeface="+mn-lt"/>
                          <a:cs typeface="Arial" panose="020B0604020202020204" pitchFamily="34" charset="0"/>
                        </a:rPr>
                        <a:t>Что я еще не</a:t>
                      </a:r>
                      <a:r>
                        <a:rPr lang="ru-RU" sz="2000" b="0" i="1" baseline="0" dirty="0" smtClean="0">
                          <a:latin typeface="+mn-lt"/>
                          <a:cs typeface="Arial" panose="020B0604020202020204" pitchFamily="34" charset="0"/>
                        </a:rPr>
                        <a:t> знаю/не умею</a:t>
                      </a:r>
                      <a:r>
                        <a:rPr lang="ru-RU" sz="2000" b="0" dirty="0" smtClean="0">
                          <a:latin typeface="+mn-lt"/>
                          <a:cs typeface="Arial" panose="020B0604020202020204" pitchFamily="34" charset="0"/>
                        </a:rPr>
                        <a:t>? </a:t>
                      </a:r>
                      <a:r>
                        <a:rPr lang="ru-RU" sz="2000" b="0" i="1" dirty="0" smtClean="0">
                          <a:latin typeface="+mn-lt"/>
                          <a:cs typeface="Arial" panose="020B0604020202020204" pitchFamily="34" charset="0"/>
                        </a:rPr>
                        <a:t>Чему мне надо научиться</a:t>
                      </a:r>
                      <a:r>
                        <a:rPr lang="ru-RU" sz="2000" b="0" dirty="0" smtClean="0">
                          <a:latin typeface="+mn-lt"/>
                          <a:cs typeface="Arial" panose="020B0604020202020204" pitchFamily="34" charset="0"/>
                        </a:rPr>
                        <a:t>?</a:t>
                      </a:r>
                      <a:r>
                        <a:rPr lang="en-US" sz="2000" b="0" dirty="0" smtClean="0">
                          <a:latin typeface="+mn-lt"/>
                          <a:cs typeface="Arial" panose="020B0604020202020204" pitchFamily="34" charset="0"/>
                        </a:rPr>
                        <a:t>”</a:t>
                      </a:r>
                      <a:endParaRPr lang="ru-RU" sz="28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+mj-lt"/>
                          <a:cs typeface="Arial" panose="020B0604020202020204" pitchFamily="34" charset="0"/>
                        </a:rPr>
                        <a:t>Работа в парах и индивидуально</a:t>
                      </a:r>
                      <a:endParaRPr lang="ru-RU" sz="2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464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+mn-lt"/>
                          <a:cs typeface="Arial" panose="020B0604020202020204" pitchFamily="34" charset="0"/>
                        </a:rPr>
                        <a:t>Параллельно</a:t>
                      </a:r>
                      <a:r>
                        <a:rPr lang="ru-RU" sz="2800" b="1" baseline="0" dirty="0" smtClean="0">
                          <a:latin typeface="+mn-lt"/>
                          <a:cs typeface="Arial" panose="020B0604020202020204" pitchFamily="34" charset="0"/>
                        </a:rPr>
                        <a:t> о</a:t>
                      </a:r>
                      <a:r>
                        <a:rPr lang="ru-RU" sz="2800" b="1" dirty="0" smtClean="0">
                          <a:latin typeface="+mn-lt"/>
                          <a:cs typeface="Arial" panose="020B0604020202020204" pitchFamily="34" charset="0"/>
                        </a:rPr>
                        <a:t>сваиваем другие средства оценки</a:t>
                      </a:r>
                      <a:endParaRPr lang="ru-RU" sz="20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Picture 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307" y="2189895"/>
            <a:ext cx="3841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137" y="6201308"/>
            <a:ext cx="3841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904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6804248" y="2888940"/>
            <a:ext cx="1368152" cy="1341730"/>
          </a:xfrm>
          <a:prstGeom prst="rect">
            <a:avLst/>
          </a:prstGeom>
          <a:solidFill>
            <a:schemeClr val="accent3">
              <a:lumMod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3" y="1376772"/>
            <a:ext cx="8748972" cy="1190782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ru-RU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Оцениваем за </a:t>
            </a:r>
            <a:r>
              <a:rPr lang="ru-RU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главное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Введение двух разных критериев «</a:t>
            </a:r>
            <a:r>
              <a:rPr lang="ru-RU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правильность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» и «</a:t>
            </a:r>
            <a:r>
              <a:rPr lang="ru-RU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оригинальность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» на разных заданиях, например: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3" indent="0">
              <a:lnSpc>
                <a:spcPct val="85000"/>
              </a:lnSpc>
              <a:spcBef>
                <a:spcPts val="1200"/>
              </a:spcBef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0" lvl="8" indent="0">
              <a:lnSpc>
                <a:spcPct val="85000"/>
              </a:lnSpc>
              <a:spcBef>
                <a:spcPts val="1200"/>
              </a:spcBef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4D399-6D80-470E-AF08-3F5FE41ED9BB}" type="slidenum">
              <a:rPr lang="ru-RU" smtClean="0"/>
              <a:pPr>
                <a:defRPr/>
              </a:pPr>
              <a:t>47</a:t>
            </a:fld>
            <a:endParaRPr lang="ru-RU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gray">
          <a:xfrm>
            <a:off x="179512" y="152400"/>
            <a:ext cx="8748972" cy="1152364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Оцениваем за главное: пример.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Учимся правилам </a:t>
            </a:r>
            <a:r>
              <a:rPr lang="ru-RU" sz="36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взаимооценки</a:t>
            </a:r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sz="2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713917" y="3024864"/>
            <a:ext cx="1080000" cy="1080000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17873" y="3564864"/>
            <a:ext cx="1980220" cy="68407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6948324" y="3019805"/>
            <a:ext cx="1080000" cy="1080000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601678" y="4869160"/>
            <a:ext cx="5832648" cy="156966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9600" dirty="0" smtClean="0">
                <a:sym typeface="Wingdings"/>
              </a:rPr>
              <a:t>   </a:t>
            </a:r>
            <a:endParaRPr lang="ru-RU" sz="96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23020" y="4230670"/>
            <a:ext cx="88209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kern="0" dirty="0">
                <a:solidFill>
                  <a:srgbClr val="FFFFFF"/>
                </a:solidFill>
                <a:cs typeface="Arial" panose="020B0604020202020204" pitchFamily="34" charset="0"/>
              </a:rPr>
              <a:t>Задание </a:t>
            </a:r>
            <a:r>
              <a:rPr lang="ru-RU" sz="2800" i="1" kern="0" dirty="0" smtClean="0">
                <a:solidFill>
                  <a:srgbClr val="FFFFFF"/>
                </a:solidFill>
                <a:cs typeface="Arial" panose="020B0604020202020204" pitchFamily="34" charset="0"/>
              </a:rPr>
              <a:t>2. Сделать из круга(кругов) рисунок</a:t>
            </a:r>
            <a:endParaRPr lang="ru-RU" i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195736" y="3003602"/>
            <a:ext cx="421140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kern="0" dirty="0">
                <a:solidFill>
                  <a:srgbClr val="FFFFFF"/>
                </a:solidFill>
                <a:cs typeface="Arial" panose="020B0604020202020204" pitchFamily="34" charset="0"/>
              </a:rPr>
              <a:t>Задание </a:t>
            </a:r>
            <a:r>
              <a:rPr lang="ru-RU" sz="2800" i="1" kern="0" dirty="0" smtClean="0">
                <a:solidFill>
                  <a:srgbClr val="FFFFFF"/>
                </a:solidFill>
                <a:cs typeface="Arial" panose="020B0604020202020204" pitchFamily="34" charset="0"/>
              </a:rPr>
              <a:t>1. Дорисовать</a:t>
            </a:r>
          </a:p>
          <a:p>
            <a:r>
              <a:rPr lang="ru-RU" sz="2800" i="1" kern="0" dirty="0" smtClean="0">
                <a:solidFill>
                  <a:srgbClr val="FFFFFF"/>
                </a:solidFill>
                <a:cs typeface="Arial" panose="020B0604020202020204" pitchFamily="34" charset="0"/>
              </a:rPr>
              <a:t>до круга.</a:t>
            </a:r>
            <a:endParaRPr lang="ru-RU" i="1" dirty="0"/>
          </a:p>
        </p:txBody>
      </p:sp>
      <p:pic>
        <p:nvPicPr>
          <p:cNvPr id="12" name="Picture 9" descr="8.png">
            <a:hlinkClick r:id="" action="ppaction://noaction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853" y="5888299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830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9E23E-71D2-43CD-9C73-D28E6063BB76}" type="slidenum">
              <a:rPr lang="ru-RU"/>
              <a:pPr>
                <a:defRPr/>
              </a:pPr>
              <a:t>48</a:t>
            </a:fld>
            <a:endParaRPr lang="ru-RU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23628" y="2096852"/>
            <a:ext cx="6840538" cy="630238"/>
          </a:xfrm>
        </p:spPr>
        <p:txBody>
          <a:bodyPr/>
          <a:lstStyle/>
          <a:p>
            <a:r>
              <a:rPr lang="ru-RU" sz="3600" b="1" dirty="0" smtClean="0">
                <a:latin typeface="Arial" pitchFamily="34" charset="0"/>
              </a:rPr>
              <a:t>Спасибо за внимание!</a:t>
            </a:r>
            <a:endParaRPr lang="ru-RU" sz="3600" b="1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25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4545013"/>
            <a:ext cx="7237413" cy="2101850"/>
          </a:xfrm>
        </p:spPr>
        <p:txBody>
          <a:bodyPr/>
          <a:lstStyle/>
          <a:p>
            <a:pPr lvl="1"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ru-RU" sz="3600" b="1" dirty="0" smtClean="0">
                <a:latin typeface="Arial" pitchFamily="34" charset="0"/>
              </a:rPr>
              <a:t>Ольга Борисовна Логинова</a:t>
            </a:r>
          </a:p>
          <a:p>
            <a:pPr lvl="1"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en-US" sz="3600" b="1" dirty="0" err="1" smtClean="0">
                <a:solidFill>
                  <a:schemeClr val="tx2"/>
                </a:solidFill>
                <a:latin typeface="Arial" pitchFamily="34" charset="0"/>
                <a:hlinkClick r:id="rId3"/>
              </a:rPr>
              <a:t>olg</a:t>
            </a:r>
            <a:r>
              <a:rPr lang="ru-RU" sz="3600" b="1" dirty="0" smtClean="0">
                <a:solidFill>
                  <a:schemeClr val="tx2"/>
                </a:solidFill>
                <a:latin typeface="Arial" pitchFamily="34" charset="0"/>
                <a:hlinkClick r:id="rId3"/>
              </a:rPr>
              <a:t>9527</a:t>
            </a:r>
            <a:r>
              <a:rPr lang="en-US" sz="3600" b="1" dirty="0" smtClean="0">
                <a:solidFill>
                  <a:schemeClr val="tx2"/>
                </a:solidFill>
                <a:latin typeface="Arial" pitchFamily="34" charset="0"/>
                <a:hlinkClick r:id="rId3"/>
              </a:rPr>
              <a:t>@yandex.ru</a:t>
            </a:r>
            <a:endParaRPr lang="ru-RU" sz="3600" b="1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69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0A843D-F297-4996-8B08-CC033ADBF844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202754" name="Text Box 2"/>
          <p:cNvSpPr txBox="1">
            <a:spLocks noChangeArrowheads="1"/>
          </p:cNvSpPr>
          <p:nvPr/>
        </p:nvSpPr>
        <p:spPr bwMode="auto">
          <a:xfrm>
            <a:off x="287338" y="6237288"/>
            <a:ext cx="1009650" cy="376237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bg2"/>
                </a:solidFill>
              </a:rPr>
              <a:t>1 класс</a:t>
            </a:r>
          </a:p>
        </p:txBody>
      </p:sp>
      <p:sp>
        <p:nvSpPr>
          <p:cNvPr id="202755" name="Text Box 3"/>
          <p:cNvSpPr txBox="1">
            <a:spLocks noChangeArrowheads="1"/>
          </p:cNvSpPr>
          <p:nvPr/>
        </p:nvSpPr>
        <p:spPr bwMode="auto">
          <a:xfrm>
            <a:off x="1368425" y="6237288"/>
            <a:ext cx="1009650" cy="376237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bg2"/>
                </a:solidFill>
              </a:rPr>
              <a:t>2 класс</a:t>
            </a:r>
          </a:p>
        </p:txBody>
      </p:sp>
      <p:sp>
        <p:nvSpPr>
          <p:cNvPr id="202756" name="Text Box 4"/>
          <p:cNvSpPr txBox="1">
            <a:spLocks noChangeArrowheads="1"/>
          </p:cNvSpPr>
          <p:nvPr/>
        </p:nvSpPr>
        <p:spPr bwMode="auto">
          <a:xfrm>
            <a:off x="2484438" y="6237288"/>
            <a:ext cx="1009650" cy="376237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bg2"/>
                </a:solidFill>
              </a:rPr>
              <a:t>3 класс</a:t>
            </a:r>
          </a:p>
        </p:txBody>
      </p:sp>
      <p:sp>
        <p:nvSpPr>
          <p:cNvPr id="202757" name="Text Box 5"/>
          <p:cNvSpPr txBox="1">
            <a:spLocks noChangeArrowheads="1"/>
          </p:cNvSpPr>
          <p:nvPr/>
        </p:nvSpPr>
        <p:spPr bwMode="auto">
          <a:xfrm>
            <a:off x="7559675" y="6200775"/>
            <a:ext cx="1225550" cy="376238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bg2"/>
                </a:solidFill>
              </a:rPr>
              <a:t>11 класс</a:t>
            </a:r>
          </a:p>
        </p:txBody>
      </p:sp>
      <p:sp>
        <p:nvSpPr>
          <p:cNvPr id="202758" name="Text Box 6"/>
          <p:cNvSpPr txBox="1">
            <a:spLocks noChangeArrowheads="1"/>
          </p:cNvSpPr>
          <p:nvPr/>
        </p:nvSpPr>
        <p:spPr bwMode="auto">
          <a:xfrm>
            <a:off x="6335713" y="6200775"/>
            <a:ext cx="1009650" cy="376238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chemeClr val="bg2"/>
                </a:solidFill>
              </a:rPr>
              <a:t> </a:t>
            </a:r>
            <a:r>
              <a:rPr lang="ru-RU" b="1">
                <a:solidFill>
                  <a:schemeClr val="bg2"/>
                </a:solidFill>
              </a:rPr>
              <a:t>…</a:t>
            </a:r>
          </a:p>
        </p:txBody>
      </p:sp>
      <p:sp>
        <p:nvSpPr>
          <p:cNvPr id="202759" name="Text Box 7"/>
          <p:cNvSpPr txBox="1">
            <a:spLocks noChangeArrowheads="1"/>
          </p:cNvSpPr>
          <p:nvPr/>
        </p:nvSpPr>
        <p:spPr bwMode="auto">
          <a:xfrm>
            <a:off x="3600450" y="6237288"/>
            <a:ext cx="1225550" cy="376237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bg2"/>
                </a:solidFill>
              </a:rPr>
              <a:t>4 класс</a:t>
            </a:r>
          </a:p>
        </p:txBody>
      </p:sp>
      <p:sp>
        <p:nvSpPr>
          <p:cNvPr id="202760" name="AutoShape 8"/>
          <p:cNvSpPr>
            <a:spLocks noChangeArrowheads="1"/>
          </p:cNvSpPr>
          <p:nvPr/>
        </p:nvSpPr>
        <p:spPr bwMode="auto">
          <a:xfrm>
            <a:off x="4895850" y="4437063"/>
            <a:ext cx="1081088" cy="24209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 sz="1600" b="1" dirty="0">
                <a:solidFill>
                  <a:schemeClr val="bg2"/>
                </a:solidFill>
              </a:rPr>
              <a:t>ИТОГО-</a:t>
            </a:r>
          </a:p>
          <a:p>
            <a:pPr algn="ctr"/>
            <a:r>
              <a:rPr lang="ru-RU" sz="1600" b="1" dirty="0">
                <a:solidFill>
                  <a:schemeClr val="bg2"/>
                </a:solidFill>
              </a:rPr>
              <a:t>ВЫЕ</a:t>
            </a:r>
          </a:p>
          <a:p>
            <a:pPr algn="ctr"/>
            <a:r>
              <a:rPr lang="ru-RU" sz="1600" b="1" dirty="0" smtClean="0">
                <a:solidFill>
                  <a:schemeClr val="bg2"/>
                </a:solidFill>
              </a:rPr>
              <a:t>ПЛАНИ-</a:t>
            </a:r>
          </a:p>
          <a:p>
            <a:pPr algn="ctr"/>
            <a:r>
              <a:rPr lang="ru-RU" sz="1600" b="1" dirty="0" smtClean="0">
                <a:solidFill>
                  <a:schemeClr val="bg2"/>
                </a:solidFill>
              </a:rPr>
              <a:t>РУЕМЫЕ</a:t>
            </a:r>
          </a:p>
          <a:p>
            <a:pPr algn="ctr"/>
            <a:r>
              <a:rPr lang="ru-RU" sz="1600" b="1" dirty="0" smtClean="0">
                <a:solidFill>
                  <a:schemeClr val="bg2"/>
                </a:solidFill>
              </a:rPr>
              <a:t>РЕЗУЛЬ-</a:t>
            </a:r>
          </a:p>
          <a:p>
            <a:pPr algn="ctr"/>
            <a:r>
              <a:rPr lang="ru-RU" sz="1600" b="1" dirty="0" smtClean="0">
                <a:solidFill>
                  <a:schemeClr val="bg2"/>
                </a:solidFill>
              </a:rPr>
              <a:t>ТАТЫ</a:t>
            </a:r>
            <a:endParaRPr lang="ru-RU" sz="1600" b="1" dirty="0">
              <a:solidFill>
                <a:schemeClr val="bg2"/>
              </a:solidFill>
            </a:endParaRPr>
          </a:p>
          <a:p>
            <a:pPr algn="ctr"/>
            <a:endParaRPr lang="ru-RU" sz="1600" b="1" dirty="0">
              <a:solidFill>
                <a:schemeClr val="bg2"/>
              </a:solidFill>
            </a:endParaRPr>
          </a:p>
        </p:txBody>
      </p:sp>
      <p:sp>
        <p:nvSpPr>
          <p:cNvPr id="202761" name="Rectangle 9"/>
          <p:cNvSpPr>
            <a:spLocks noChangeArrowheads="1"/>
          </p:cNvSpPr>
          <p:nvPr/>
        </p:nvSpPr>
        <p:spPr bwMode="auto">
          <a:xfrm>
            <a:off x="900113" y="6021388"/>
            <a:ext cx="36512" cy="1793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02762" name="Rectangle 10"/>
          <p:cNvSpPr>
            <a:spLocks noChangeArrowheads="1"/>
          </p:cNvSpPr>
          <p:nvPr/>
        </p:nvSpPr>
        <p:spPr bwMode="auto">
          <a:xfrm>
            <a:off x="1187450" y="5984875"/>
            <a:ext cx="73025" cy="215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02763" name="Rectangle 11"/>
          <p:cNvSpPr>
            <a:spLocks noChangeArrowheads="1"/>
          </p:cNvSpPr>
          <p:nvPr/>
        </p:nvSpPr>
        <p:spPr bwMode="auto">
          <a:xfrm>
            <a:off x="1511300" y="5913438"/>
            <a:ext cx="73025" cy="2873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02764" name="Rectangle 12"/>
          <p:cNvSpPr>
            <a:spLocks noChangeArrowheads="1"/>
          </p:cNvSpPr>
          <p:nvPr/>
        </p:nvSpPr>
        <p:spPr bwMode="auto">
          <a:xfrm>
            <a:off x="1943100" y="5805488"/>
            <a:ext cx="73025" cy="3952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02765" name="Rectangle 13"/>
          <p:cNvSpPr>
            <a:spLocks noChangeArrowheads="1"/>
          </p:cNvSpPr>
          <p:nvPr/>
        </p:nvSpPr>
        <p:spPr bwMode="auto">
          <a:xfrm>
            <a:off x="2232025" y="5734050"/>
            <a:ext cx="109538" cy="4683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02766" name="Rectangle 14"/>
          <p:cNvSpPr>
            <a:spLocks noChangeArrowheads="1"/>
          </p:cNvSpPr>
          <p:nvPr/>
        </p:nvSpPr>
        <p:spPr bwMode="auto">
          <a:xfrm>
            <a:off x="1727200" y="5876925"/>
            <a:ext cx="73025" cy="3238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02767" name="Rectangle 15"/>
          <p:cNvSpPr>
            <a:spLocks noChangeArrowheads="1"/>
          </p:cNvSpPr>
          <p:nvPr/>
        </p:nvSpPr>
        <p:spPr bwMode="auto">
          <a:xfrm>
            <a:off x="2808288" y="5624513"/>
            <a:ext cx="107950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02768" name="Rectangle 16"/>
          <p:cNvSpPr>
            <a:spLocks noChangeArrowheads="1"/>
          </p:cNvSpPr>
          <p:nvPr/>
        </p:nvSpPr>
        <p:spPr bwMode="auto">
          <a:xfrm>
            <a:off x="2519363" y="5661025"/>
            <a:ext cx="107950" cy="5397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02769" name="Rectangle 17"/>
          <p:cNvSpPr>
            <a:spLocks noChangeArrowheads="1"/>
          </p:cNvSpPr>
          <p:nvPr/>
        </p:nvSpPr>
        <p:spPr bwMode="auto">
          <a:xfrm>
            <a:off x="3348038" y="5553075"/>
            <a:ext cx="144462" cy="6477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02770" name="Rectangle 18"/>
          <p:cNvSpPr>
            <a:spLocks noChangeArrowheads="1"/>
          </p:cNvSpPr>
          <p:nvPr/>
        </p:nvSpPr>
        <p:spPr bwMode="auto">
          <a:xfrm>
            <a:off x="3059113" y="5589588"/>
            <a:ext cx="107950" cy="6111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02771" name="Rectangle 19"/>
          <p:cNvSpPr>
            <a:spLocks noChangeArrowheads="1"/>
          </p:cNvSpPr>
          <p:nvPr/>
        </p:nvSpPr>
        <p:spPr bwMode="auto">
          <a:xfrm>
            <a:off x="3635375" y="5481638"/>
            <a:ext cx="144463" cy="7191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02772" name="Rectangle 20"/>
          <p:cNvSpPr>
            <a:spLocks noChangeArrowheads="1"/>
          </p:cNvSpPr>
          <p:nvPr/>
        </p:nvSpPr>
        <p:spPr bwMode="auto">
          <a:xfrm>
            <a:off x="3959225" y="5373688"/>
            <a:ext cx="179388" cy="8270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02773" name="Rectangle 21"/>
          <p:cNvSpPr>
            <a:spLocks noChangeArrowheads="1"/>
          </p:cNvSpPr>
          <p:nvPr/>
        </p:nvSpPr>
        <p:spPr bwMode="auto">
          <a:xfrm>
            <a:off x="4248150" y="5229225"/>
            <a:ext cx="179388" cy="9715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02774" name="Rectangle 22"/>
          <p:cNvSpPr>
            <a:spLocks noChangeArrowheads="1"/>
          </p:cNvSpPr>
          <p:nvPr/>
        </p:nvSpPr>
        <p:spPr bwMode="auto">
          <a:xfrm>
            <a:off x="4572000" y="5121275"/>
            <a:ext cx="215900" cy="10795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02775" name="Text Box 23"/>
          <p:cNvSpPr txBox="1">
            <a:spLocks noChangeArrowheads="1"/>
          </p:cNvSpPr>
          <p:nvPr/>
        </p:nvSpPr>
        <p:spPr bwMode="auto">
          <a:xfrm>
            <a:off x="207963" y="3788551"/>
            <a:ext cx="3751262" cy="648512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FFFF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smtClean="0">
                <a:solidFill>
                  <a:schemeClr val="bg2"/>
                </a:solidFill>
              </a:rPr>
              <a:t>Тематические и текущие</a:t>
            </a:r>
            <a:r>
              <a:rPr lang="ru-RU" dirty="0" smtClean="0"/>
              <a:t> </a:t>
            </a:r>
            <a:r>
              <a:rPr lang="ru-RU" dirty="0">
                <a:solidFill>
                  <a:schemeClr val="bg2"/>
                </a:solidFill>
              </a:rPr>
              <a:t>результаты</a:t>
            </a:r>
          </a:p>
        </p:txBody>
      </p:sp>
      <p:sp>
        <p:nvSpPr>
          <p:cNvPr id="202776" name="Text Box 24"/>
          <p:cNvSpPr txBox="1">
            <a:spLocks noChangeArrowheads="1"/>
          </p:cNvSpPr>
          <p:nvPr/>
        </p:nvSpPr>
        <p:spPr bwMode="auto">
          <a:xfrm>
            <a:off x="209551" y="4422776"/>
            <a:ext cx="1878012" cy="9562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i="1" dirty="0" smtClean="0">
                <a:solidFill>
                  <a:schemeClr val="bg2"/>
                </a:solidFill>
              </a:rPr>
              <a:t>Текущая (формирующая </a:t>
            </a:r>
            <a:r>
              <a:rPr lang="ru-RU" sz="1400" i="1" dirty="0" smtClean="0">
                <a:solidFill>
                  <a:schemeClr val="bg2"/>
                </a:solidFill>
              </a:rPr>
              <a:t>и диагностическая)</a:t>
            </a:r>
            <a:r>
              <a:rPr lang="ru-RU" sz="1400" i="1" dirty="0" smtClean="0">
                <a:solidFill>
                  <a:schemeClr val="bg2"/>
                </a:solidFill>
              </a:rPr>
              <a:t> </a:t>
            </a:r>
            <a:r>
              <a:rPr lang="ru-RU" sz="1400" i="1" dirty="0">
                <a:solidFill>
                  <a:schemeClr val="bg2"/>
                </a:solidFill>
              </a:rPr>
              <a:t>оценка</a:t>
            </a:r>
          </a:p>
        </p:txBody>
      </p:sp>
      <p:sp>
        <p:nvSpPr>
          <p:cNvPr id="202777" name="Line 25"/>
          <p:cNvSpPr>
            <a:spLocks noChangeShapeType="1"/>
          </p:cNvSpPr>
          <p:nvPr/>
        </p:nvSpPr>
        <p:spPr bwMode="auto">
          <a:xfrm flipH="1">
            <a:off x="431800" y="5373688"/>
            <a:ext cx="10795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02778" name="Line 26"/>
          <p:cNvSpPr>
            <a:spLocks noChangeShapeType="1"/>
          </p:cNvSpPr>
          <p:nvPr/>
        </p:nvSpPr>
        <p:spPr bwMode="auto">
          <a:xfrm>
            <a:off x="611188" y="5373688"/>
            <a:ext cx="144462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02779" name="Line 27"/>
          <p:cNvSpPr>
            <a:spLocks noChangeShapeType="1"/>
          </p:cNvSpPr>
          <p:nvPr/>
        </p:nvSpPr>
        <p:spPr bwMode="auto">
          <a:xfrm>
            <a:off x="576263" y="537368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02780" name="Line 28"/>
          <p:cNvSpPr>
            <a:spLocks noChangeShapeType="1"/>
          </p:cNvSpPr>
          <p:nvPr/>
        </p:nvSpPr>
        <p:spPr bwMode="auto">
          <a:xfrm flipH="1">
            <a:off x="1008063" y="5408613"/>
            <a:ext cx="71437" cy="757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02781" name="Line 29"/>
          <p:cNvSpPr>
            <a:spLocks noChangeShapeType="1"/>
          </p:cNvSpPr>
          <p:nvPr/>
        </p:nvSpPr>
        <p:spPr bwMode="auto">
          <a:xfrm flipH="1">
            <a:off x="1403350" y="5373688"/>
            <a:ext cx="2159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02782" name="Line 30"/>
          <p:cNvSpPr>
            <a:spLocks noChangeShapeType="1"/>
          </p:cNvSpPr>
          <p:nvPr/>
        </p:nvSpPr>
        <p:spPr bwMode="auto">
          <a:xfrm>
            <a:off x="1079500" y="5337175"/>
            <a:ext cx="36513" cy="828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02783" name="Line 31"/>
          <p:cNvSpPr>
            <a:spLocks noChangeShapeType="1"/>
          </p:cNvSpPr>
          <p:nvPr/>
        </p:nvSpPr>
        <p:spPr bwMode="auto">
          <a:xfrm>
            <a:off x="1655763" y="537368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02784" name="Line 32"/>
          <p:cNvSpPr>
            <a:spLocks noChangeShapeType="1"/>
          </p:cNvSpPr>
          <p:nvPr/>
        </p:nvSpPr>
        <p:spPr bwMode="auto">
          <a:xfrm>
            <a:off x="1655763" y="5373688"/>
            <a:ext cx="179387" cy="755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02785" name="Line 33"/>
          <p:cNvSpPr>
            <a:spLocks noChangeShapeType="1"/>
          </p:cNvSpPr>
          <p:nvPr/>
        </p:nvSpPr>
        <p:spPr bwMode="auto">
          <a:xfrm>
            <a:off x="1619250" y="5337175"/>
            <a:ext cx="468313" cy="828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02786" name="Line 34"/>
          <p:cNvSpPr>
            <a:spLocks noChangeShapeType="1"/>
          </p:cNvSpPr>
          <p:nvPr/>
        </p:nvSpPr>
        <p:spPr bwMode="auto">
          <a:xfrm flipH="1">
            <a:off x="900112" y="4962464"/>
            <a:ext cx="1477962" cy="1130361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02787" name="Line 35"/>
          <p:cNvSpPr>
            <a:spLocks noChangeShapeType="1"/>
          </p:cNvSpPr>
          <p:nvPr/>
        </p:nvSpPr>
        <p:spPr bwMode="auto">
          <a:xfrm flipH="1">
            <a:off x="1258887" y="4962464"/>
            <a:ext cx="1119187" cy="1095436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02788" name="Line 36"/>
          <p:cNvSpPr>
            <a:spLocks noChangeShapeType="1"/>
          </p:cNvSpPr>
          <p:nvPr/>
        </p:nvSpPr>
        <p:spPr bwMode="auto">
          <a:xfrm flipH="1">
            <a:off x="1511300" y="5300663"/>
            <a:ext cx="1117600" cy="7921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02789" name="Line 37"/>
          <p:cNvSpPr>
            <a:spLocks noChangeShapeType="1"/>
          </p:cNvSpPr>
          <p:nvPr/>
        </p:nvSpPr>
        <p:spPr bwMode="auto">
          <a:xfrm flipH="1">
            <a:off x="1763713" y="4962465"/>
            <a:ext cx="1295400" cy="105733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02790" name="Line 38"/>
          <p:cNvSpPr>
            <a:spLocks noChangeShapeType="1"/>
          </p:cNvSpPr>
          <p:nvPr/>
        </p:nvSpPr>
        <p:spPr bwMode="auto">
          <a:xfrm flipH="1">
            <a:off x="2268537" y="4962465"/>
            <a:ext cx="790574" cy="102241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02791" name="Line 39"/>
          <p:cNvSpPr>
            <a:spLocks noChangeShapeType="1"/>
          </p:cNvSpPr>
          <p:nvPr/>
        </p:nvSpPr>
        <p:spPr bwMode="auto">
          <a:xfrm flipH="1">
            <a:off x="1979612" y="4962465"/>
            <a:ext cx="1079500" cy="1058924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02792" name="Text Box 40"/>
          <p:cNvSpPr txBox="1">
            <a:spLocks noChangeArrowheads="1"/>
          </p:cNvSpPr>
          <p:nvPr/>
        </p:nvSpPr>
        <p:spPr bwMode="auto">
          <a:xfrm>
            <a:off x="2070100" y="4437063"/>
            <a:ext cx="1889125" cy="52540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i="1" dirty="0">
                <a:solidFill>
                  <a:schemeClr val="bg2"/>
                </a:solidFill>
              </a:rPr>
              <a:t>Зачеты и итоговые работы</a:t>
            </a:r>
          </a:p>
        </p:txBody>
      </p:sp>
      <p:sp>
        <p:nvSpPr>
          <p:cNvPr id="202794" name="AutoShape 42"/>
          <p:cNvSpPr>
            <a:spLocks noChangeArrowheads="1"/>
          </p:cNvSpPr>
          <p:nvPr/>
        </p:nvSpPr>
        <p:spPr bwMode="auto">
          <a:xfrm>
            <a:off x="5724525" y="1628800"/>
            <a:ext cx="3060700" cy="2305050"/>
          </a:xfrm>
          <a:prstGeom prst="wedgeRectCallout">
            <a:avLst>
              <a:gd name="adj1" fmla="val -139054"/>
              <a:gd name="adj2" fmla="val 65288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/>
            <a:endParaRPr lang="ru-RU"/>
          </a:p>
        </p:txBody>
      </p:sp>
      <p:sp>
        <p:nvSpPr>
          <p:cNvPr id="202795" name="Text Box 43"/>
          <p:cNvSpPr txBox="1">
            <a:spLocks noChangeArrowheads="1"/>
          </p:cNvSpPr>
          <p:nvPr/>
        </p:nvSpPr>
        <p:spPr bwMode="auto">
          <a:xfrm>
            <a:off x="5925343" y="1736812"/>
            <a:ext cx="26590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ru-RU" b="1" dirty="0" err="1">
                <a:solidFill>
                  <a:schemeClr val="bg2"/>
                </a:solidFill>
              </a:rPr>
              <a:t>Операционализация</a:t>
            </a:r>
            <a:endParaRPr lang="ru-RU" b="1" dirty="0">
              <a:solidFill>
                <a:schemeClr val="bg2"/>
              </a:solidFill>
            </a:endParaRPr>
          </a:p>
          <a:p>
            <a:pPr algn="ctr"/>
            <a:r>
              <a:rPr lang="ru-RU" dirty="0">
                <a:solidFill>
                  <a:schemeClr val="bg2"/>
                </a:solidFill>
              </a:rPr>
              <a:t>итоговых планируемых</a:t>
            </a:r>
          </a:p>
          <a:p>
            <a:pPr algn="ctr"/>
            <a:r>
              <a:rPr lang="ru-RU" dirty="0">
                <a:solidFill>
                  <a:schemeClr val="bg2"/>
                </a:solidFill>
              </a:rPr>
              <a:t>результатов с позиций</a:t>
            </a:r>
          </a:p>
          <a:p>
            <a:pPr algn="ctr"/>
            <a:r>
              <a:rPr lang="ru-RU" dirty="0">
                <a:solidFill>
                  <a:schemeClr val="bg2"/>
                </a:solidFill>
              </a:rPr>
              <a:t>их освоения детьми:</a:t>
            </a:r>
          </a:p>
        </p:txBody>
      </p:sp>
      <p:sp>
        <p:nvSpPr>
          <p:cNvPr id="202796" name="Text Box 44"/>
          <p:cNvSpPr txBox="1">
            <a:spLocks noChangeArrowheads="1"/>
          </p:cNvSpPr>
          <p:nvPr/>
        </p:nvSpPr>
        <p:spPr bwMode="auto">
          <a:xfrm>
            <a:off x="6035676" y="2927437"/>
            <a:ext cx="248761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FontTx/>
              <a:buChar char="•"/>
            </a:pPr>
            <a:r>
              <a:rPr lang="ru-RU" dirty="0">
                <a:solidFill>
                  <a:schemeClr val="bg2"/>
                </a:solidFill>
              </a:rPr>
              <a:t>этапы освоения</a:t>
            </a:r>
          </a:p>
          <a:p>
            <a:pPr>
              <a:buFontTx/>
              <a:buChar char="•"/>
            </a:pPr>
            <a:r>
              <a:rPr lang="ru-RU" dirty="0">
                <a:solidFill>
                  <a:schemeClr val="bg2"/>
                </a:solidFill>
              </a:rPr>
              <a:t>трудности, типичные</a:t>
            </a:r>
          </a:p>
          <a:p>
            <a:r>
              <a:rPr lang="ru-RU" dirty="0">
                <a:solidFill>
                  <a:schemeClr val="bg2"/>
                </a:solidFill>
              </a:rPr>
              <a:t> ошибки</a:t>
            </a:r>
          </a:p>
        </p:txBody>
      </p:sp>
      <p:sp>
        <p:nvSpPr>
          <p:cNvPr id="47" name="AutoShape 2"/>
          <p:cNvSpPr>
            <a:spLocks noChangeArrowheads="1"/>
          </p:cNvSpPr>
          <p:nvPr/>
        </p:nvSpPr>
        <p:spPr bwMode="gray">
          <a:xfrm>
            <a:off x="71500" y="225425"/>
            <a:ext cx="9000999" cy="863600"/>
          </a:xfrm>
          <a:prstGeom prst="roundRect">
            <a:avLst>
              <a:gd name="adj" fmla="val 46389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Ориентация на </a:t>
            </a: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конечный </a:t>
            </a: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результат: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основная проблема и подход к её решению</a:t>
            </a: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5" name="Picture 2" descr="http://www.pedknigi.ru/img/1002495585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144" y="1268760"/>
            <a:ext cx="19050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7" descr="пл">
            <a:hlinkClick r:id="rId5" action="ppaction://hlinkpres?slideindex=1&amp;slidetitle="/>
          </p:cNvPr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8526" y="4292600"/>
            <a:ext cx="1186171" cy="1692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288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33628" y="6426088"/>
            <a:ext cx="1905000" cy="457200"/>
          </a:xfrm>
        </p:spPr>
        <p:txBody>
          <a:bodyPr/>
          <a:lstStyle/>
          <a:p>
            <a:pPr>
              <a:defRPr/>
            </a:pPr>
            <a:fld id="{6D3A645E-1F25-46C5-BCD9-56EA8908D746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9813925" y="6518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gray">
          <a:xfrm>
            <a:off x="179724" y="132918"/>
            <a:ext cx="8748759" cy="919818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0" indent="0" algn="ctr">
              <a:lnSpc>
                <a:spcPct val="85000"/>
              </a:lnSpc>
              <a:buNone/>
            </a:pPr>
            <a:r>
              <a:rPr lang="ru-RU" sz="3200" b="1" dirty="0">
                <a:solidFill>
                  <a:schemeClr val="tx2"/>
                </a:solidFill>
              </a:rPr>
              <a:t>Формирующая </a:t>
            </a:r>
            <a:r>
              <a:rPr lang="ru-RU" sz="3200" b="1" dirty="0" smtClean="0">
                <a:solidFill>
                  <a:schemeClr val="tx2"/>
                </a:solidFill>
              </a:rPr>
              <a:t>оценка:</a:t>
            </a:r>
          </a:p>
          <a:p>
            <a:pPr marL="0" indent="0" algn="ctr">
              <a:lnSpc>
                <a:spcPct val="85000"/>
              </a:lnSpc>
              <a:buNone/>
            </a:pPr>
            <a:r>
              <a:rPr lang="ru-RU" sz="3200" b="1" dirty="0">
                <a:solidFill>
                  <a:schemeClr val="tx2"/>
                </a:solidFill>
              </a:rPr>
              <a:t>место в </a:t>
            </a:r>
            <a:r>
              <a:rPr lang="ru-RU" sz="3200" b="1" dirty="0" smtClean="0">
                <a:solidFill>
                  <a:schemeClr val="tx2"/>
                </a:solidFill>
              </a:rPr>
              <a:t>учебном </a:t>
            </a:r>
            <a:r>
              <a:rPr lang="ru-RU" sz="3200" b="1" dirty="0" smtClean="0">
                <a:solidFill>
                  <a:schemeClr val="tx2"/>
                </a:solidFill>
              </a:rPr>
              <a:t>процессе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179724" y="1482731"/>
            <a:ext cx="8833417" cy="573161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sz="2800" b="1" dirty="0" smtClean="0">
                <a:solidFill>
                  <a:schemeClr val="bg2"/>
                </a:solidFill>
                <a:latin typeface="Arial" charset="0"/>
              </a:rPr>
              <a:t>Индивидуальные достижения учащихся</a:t>
            </a:r>
            <a:endParaRPr lang="ru-RU" sz="2800" b="1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200159" y="2100339"/>
            <a:ext cx="1908000" cy="828092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14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sz="2400" b="1" dirty="0" smtClean="0">
                <a:solidFill>
                  <a:schemeClr val="bg2"/>
                </a:solidFill>
                <a:latin typeface="Arial" charset="0"/>
              </a:rPr>
              <a:t>Стартовая</a:t>
            </a:r>
          </a:p>
          <a:p>
            <a:pPr algn="ctr" eaLnBrk="0" hangingPunct="0">
              <a:defRPr/>
            </a:pPr>
            <a:r>
              <a:rPr lang="ru-RU" sz="2400" b="1" dirty="0" smtClean="0">
                <a:solidFill>
                  <a:schemeClr val="bg2"/>
                </a:solidFill>
                <a:latin typeface="Arial" charset="0"/>
              </a:rPr>
              <a:t>диагностика</a:t>
            </a: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2159733" y="2102698"/>
            <a:ext cx="1800200" cy="8280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sz="2400" b="1" dirty="0" smtClean="0">
                <a:solidFill>
                  <a:schemeClr val="bg2"/>
                </a:solidFill>
                <a:latin typeface="Arial" charset="0"/>
              </a:rPr>
              <a:t>Текущая</a:t>
            </a:r>
          </a:p>
          <a:p>
            <a:pPr algn="ctr" eaLnBrk="0" hangingPunct="0">
              <a:defRPr/>
            </a:pPr>
            <a:r>
              <a:rPr lang="ru-RU" sz="2400" b="1" dirty="0" smtClean="0">
                <a:solidFill>
                  <a:schemeClr val="bg2"/>
                </a:solidFill>
                <a:latin typeface="Arial" charset="0"/>
              </a:rPr>
              <a:t>оценка</a:t>
            </a: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4066954" y="2111659"/>
            <a:ext cx="3132348" cy="768129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sz="2400" b="1" dirty="0" smtClean="0">
                <a:solidFill>
                  <a:schemeClr val="bg2"/>
                </a:solidFill>
                <a:latin typeface="Arial" charset="0"/>
              </a:rPr>
              <a:t>Тематическая и про-</a:t>
            </a:r>
          </a:p>
          <a:p>
            <a:pPr algn="ctr" eaLnBrk="0" hangingPunct="0">
              <a:defRPr/>
            </a:pPr>
            <a:r>
              <a:rPr lang="ru-RU" sz="2400" b="1" dirty="0" smtClean="0">
                <a:solidFill>
                  <a:schemeClr val="bg2"/>
                </a:solidFill>
                <a:latin typeface="Arial" charset="0"/>
              </a:rPr>
              <a:t>межуточная оценка</a:t>
            </a:r>
            <a:endParaRPr lang="ru-RU" sz="2400" b="1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 bwMode="auto">
          <a:xfrm>
            <a:off x="7244733" y="2100339"/>
            <a:ext cx="1764000" cy="779449"/>
          </a:xfrm>
          <a:prstGeom prst="roundRect">
            <a:avLst/>
          </a:prstGeom>
          <a:solidFill>
            <a:srgbClr val="FF0000">
              <a:tint val="66000"/>
              <a:satMod val="16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sz="2400" b="1" dirty="0" smtClean="0">
                <a:solidFill>
                  <a:schemeClr val="bg2"/>
                </a:solidFill>
                <a:latin typeface="Arial" charset="0"/>
              </a:rPr>
              <a:t>Итоговая</a:t>
            </a:r>
          </a:p>
          <a:p>
            <a:pPr algn="ctr" eaLnBrk="0" hangingPunct="0">
              <a:defRPr/>
            </a:pPr>
            <a:r>
              <a:rPr lang="ru-RU" sz="2400" b="1" dirty="0" smtClean="0">
                <a:solidFill>
                  <a:schemeClr val="bg2"/>
                </a:solidFill>
                <a:latin typeface="Arial" charset="0"/>
              </a:rPr>
              <a:t>оценка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279836" y="5599737"/>
            <a:ext cx="3063124" cy="3855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algn="ctr">
              <a:defRPr/>
            </a:pP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Раздел 1</a:t>
            </a: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3696533" y="5351418"/>
            <a:ext cx="5148333" cy="458535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algn="ctr">
              <a:defRPr/>
            </a:pP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F3F0D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Раздел 2</a:t>
            </a:r>
          </a:p>
        </p:txBody>
      </p:sp>
      <p:sp>
        <p:nvSpPr>
          <p:cNvPr id="19" name="Скругленный прямоугольник 9"/>
          <p:cNvSpPr>
            <a:spLocks noChangeArrowheads="1"/>
          </p:cNvSpPr>
          <p:nvPr/>
        </p:nvSpPr>
        <p:spPr bwMode="auto">
          <a:xfrm>
            <a:off x="279835" y="4999381"/>
            <a:ext cx="1058862" cy="5111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 dirty="0">
                <a:solidFill>
                  <a:schemeClr val="bg2"/>
                </a:solidFill>
              </a:rPr>
              <a:t>Тема 1</a:t>
            </a:r>
          </a:p>
        </p:txBody>
      </p:sp>
      <p:sp>
        <p:nvSpPr>
          <p:cNvPr id="20" name="Скругленный прямоугольник 10"/>
          <p:cNvSpPr>
            <a:spLocks noChangeArrowheads="1"/>
          </p:cNvSpPr>
          <p:nvPr/>
        </p:nvSpPr>
        <p:spPr bwMode="auto">
          <a:xfrm>
            <a:off x="1356974" y="4999380"/>
            <a:ext cx="949325" cy="5111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>
                <a:solidFill>
                  <a:schemeClr val="bg2"/>
                </a:solidFill>
              </a:rPr>
              <a:t>Тема 2</a:t>
            </a:r>
          </a:p>
        </p:txBody>
      </p:sp>
      <p:sp>
        <p:nvSpPr>
          <p:cNvPr id="21" name="Скругленный прямоугольник 12"/>
          <p:cNvSpPr>
            <a:spLocks noChangeArrowheads="1"/>
          </p:cNvSpPr>
          <p:nvPr/>
        </p:nvSpPr>
        <p:spPr bwMode="auto">
          <a:xfrm>
            <a:off x="2357121" y="4981123"/>
            <a:ext cx="985838" cy="547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>
                <a:solidFill>
                  <a:schemeClr val="bg2"/>
                </a:solidFill>
              </a:rPr>
              <a:t>Тема 3</a:t>
            </a:r>
          </a:p>
        </p:txBody>
      </p:sp>
      <p:sp>
        <p:nvSpPr>
          <p:cNvPr id="22" name="Скругленный прямоугольник 13"/>
          <p:cNvSpPr>
            <a:spLocks noChangeArrowheads="1"/>
          </p:cNvSpPr>
          <p:nvPr/>
        </p:nvSpPr>
        <p:spPr bwMode="auto">
          <a:xfrm>
            <a:off x="3727140" y="4826901"/>
            <a:ext cx="876300" cy="5111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8FF97"/>
              </a:gs>
              <a:gs pos="50000">
                <a:srgbClr val="D2FFBF"/>
              </a:gs>
              <a:gs pos="100000">
                <a:srgbClr val="E8FFDF"/>
              </a:gs>
            </a:gsLst>
            <a:lin ang="135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 dirty="0">
                <a:solidFill>
                  <a:schemeClr val="bg2"/>
                </a:solidFill>
              </a:rPr>
              <a:t>Тема 1</a:t>
            </a:r>
          </a:p>
        </p:txBody>
      </p:sp>
      <p:sp>
        <p:nvSpPr>
          <p:cNvPr id="23" name="Скругленный прямоугольник 15"/>
          <p:cNvSpPr>
            <a:spLocks noChangeArrowheads="1"/>
          </p:cNvSpPr>
          <p:nvPr/>
        </p:nvSpPr>
        <p:spPr bwMode="auto">
          <a:xfrm>
            <a:off x="4572000" y="4816818"/>
            <a:ext cx="1309923" cy="5111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8FF97"/>
              </a:gs>
              <a:gs pos="50000">
                <a:srgbClr val="D2FFBF"/>
              </a:gs>
              <a:gs pos="100000">
                <a:srgbClr val="E8FFDF"/>
              </a:gs>
            </a:gsLst>
            <a:lin ang="135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>
                <a:solidFill>
                  <a:schemeClr val="bg2"/>
                </a:solidFill>
              </a:rPr>
              <a:t>Тема 2</a:t>
            </a:r>
          </a:p>
        </p:txBody>
      </p:sp>
      <p:sp>
        <p:nvSpPr>
          <p:cNvPr id="24" name="Скругленный прямоугольник 18"/>
          <p:cNvSpPr>
            <a:spLocks noChangeArrowheads="1"/>
          </p:cNvSpPr>
          <p:nvPr/>
        </p:nvSpPr>
        <p:spPr bwMode="auto">
          <a:xfrm>
            <a:off x="6229350" y="4816818"/>
            <a:ext cx="839788" cy="5111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8FF97"/>
              </a:gs>
              <a:gs pos="50000">
                <a:srgbClr val="D2FFBF"/>
              </a:gs>
              <a:gs pos="100000">
                <a:srgbClr val="E8FFDF"/>
              </a:gs>
            </a:gsLst>
            <a:lin ang="135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 dirty="0">
                <a:solidFill>
                  <a:schemeClr val="bg2"/>
                </a:solidFill>
              </a:rPr>
              <a:t>Тема 3</a:t>
            </a:r>
          </a:p>
        </p:txBody>
      </p:sp>
      <p:sp>
        <p:nvSpPr>
          <p:cNvPr id="25" name="Скругленный прямоугольник 19"/>
          <p:cNvSpPr>
            <a:spLocks noChangeArrowheads="1"/>
          </p:cNvSpPr>
          <p:nvPr/>
        </p:nvSpPr>
        <p:spPr bwMode="auto">
          <a:xfrm>
            <a:off x="7105650" y="4816818"/>
            <a:ext cx="803275" cy="5111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8FF97"/>
              </a:gs>
              <a:gs pos="50000">
                <a:srgbClr val="D2FFBF"/>
              </a:gs>
              <a:gs pos="100000">
                <a:srgbClr val="E8FFDF"/>
              </a:gs>
            </a:gsLst>
            <a:lin ang="135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 dirty="0">
                <a:solidFill>
                  <a:schemeClr val="bg2"/>
                </a:solidFill>
              </a:rPr>
              <a:t>Тема 4</a:t>
            </a:r>
          </a:p>
        </p:txBody>
      </p:sp>
      <p:sp>
        <p:nvSpPr>
          <p:cNvPr id="26" name="Скругленный прямоугольник 20"/>
          <p:cNvSpPr>
            <a:spLocks noChangeArrowheads="1"/>
          </p:cNvSpPr>
          <p:nvPr/>
        </p:nvSpPr>
        <p:spPr bwMode="auto">
          <a:xfrm>
            <a:off x="7908925" y="4835087"/>
            <a:ext cx="761985" cy="5111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8FF97"/>
              </a:gs>
              <a:gs pos="50000">
                <a:srgbClr val="D2FFBF"/>
              </a:gs>
              <a:gs pos="100000">
                <a:srgbClr val="E8FFDF"/>
              </a:gs>
            </a:gsLst>
            <a:lin ang="135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 dirty="0">
                <a:solidFill>
                  <a:schemeClr val="bg2"/>
                </a:solidFill>
              </a:rPr>
              <a:t>Тема 5</a:t>
            </a:r>
          </a:p>
        </p:txBody>
      </p:sp>
      <p:sp>
        <p:nvSpPr>
          <p:cNvPr id="27" name="Стрелка вправо 21"/>
          <p:cNvSpPr>
            <a:spLocks noChangeArrowheads="1"/>
          </p:cNvSpPr>
          <p:nvPr/>
        </p:nvSpPr>
        <p:spPr bwMode="auto">
          <a:xfrm>
            <a:off x="287523" y="5943600"/>
            <a:ext cx="8499475" cy="803275"/>
          </a:xfrm>
          <a:prstGeom prst="rightArrow">
            <a:avLst>
              <a:gd name="adj1" fmla="val 50000"/>
              <a:gd name="adj2" fmla="val 50015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 b="1" i="1" dirty="0">
                <a:solidFill>
                  <a:srgbClr val="0000FF"/>
                </a:solidFill>
              </a:rPr>
              <a:t>Календарные сроки: недели, месяцы, четверти</a:t>
            </a:r>
          </a:p>
        </p:txBody>
      </p:sp>
      <p:sp>
        <p:nvSpPr>
          <p:cNvPr id="28" name="Блок-схема: процесс 22"/>
          <p:cNvSpPr>
            <a:spLocks noChangeArrowheads="1"/>
          </p:cNvSpPr>
          <p:nvPr/>
        </p:nvSpPr>
        <p:spPr bwMode="auto">
          <a:xfrm>
            <a:off x="3379522" y="4614800"/>
            <a:ext cx="301774" cy="1476164"/>
          </a:xfrm>
          <a:prstGeom prst="flowChartProcess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vert270" wrap="none" lIns="90000" tIns="46800" rIns="90000" bIns="46800" anchor="ctr"/>
          <a:lstStyle/>
          <a:p>
            <a:pPr algn="ctr"/>
            <a:r>
              <a:rPr lang="ru-RU" b="1" i="1" dirty="0" smtClean="0"/>
              <a:t>Зачет 1</a:t>
            </a:r>
            <a:endParaRPr lang="ru-RU" b="1" i="1" dirty="0"/>
          </a:p>
        </p:txBody>
      </p:sp>
      <p:sp>
        <p:nvSpPr>
          <p:cNvPr id="29" name="Блок-схема: процесс 28"/>
          <p:cNvSpPr>
            <a:spLocks noChangeArrowheads="1"/>
          </p:cNvSpPr>
          <p:nvPr/>
        </p:nvSpPr>
        <p:spPr bwMode="auto">
          <a:xfrm>
            <a:off x="5881923" y="4614800"/>
            <a:ext cx="301774" cy="1476164"/>
          </a:xfrm>
          <a:prstGeom prst="flowChartProcess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vert270" wrap="none" lIns="90000" tIns="46800" rIns="90000" bIns="46800" anchor="ctr"/>
          <a:lstStyle/>
          <a:p>
            <a:pPr algn="ctr"/>
            <a:r>
              <a:rPr lang="ru-RU" b="1" i="1" dirty="0" smtClean="0"/>
              <a:t>Зачет 2</a:t>
            </a:r>
            <a:endParaRPr lang="ru-RU" b="1" i="1" dirty="0"/>
          </a:p>
        </p:txBody>
      </p:sp>
      <p:sp>
        <p:nvSpPr>
          <p:cNvPr id="30" name="Блок-схема: процесс 29"/>
          <p:cNvSpPr>
            <a:spLocks noChangeArrowheads="1"/>
          </p:cNvSpPr>
          <p:nvPr/>
        </p:nvSpPr>
        <p:spPr bwMode="auto">
          <a:xfrm>
            <a:off x="8711367" y="4614800"/>
            <a:ext cx="301774" cy="1476164"/>
          </a:xfrm>
          <a:prstGeom prst="flowChartProcess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vert270" wrap="none" lIns="90000" tIns="46800" rIns="90000" bIns="46800" anchor="ctr"/>
          <a:lstStyle/>
          <a:p>
            <a:pPr algn="ctr"/>
            <a:r>
              <a:rPr lang="ru-RU" b="1" i="1" dirty="0" smtClean="0"/>
              <a:t>Зачет 3</a:t>
            </a:r>
            <a:endParaRPr lang="ru-RU" b="1" i="1" dirty="0"/>
          </a:p>
        </p:txBody>
      </p:sp>
      <p:sp>
        <p:nvSpPr>
          <p:cNvPr id="31" name="Стрелка вправо 5"/>
          <p:cNvSpPr>
            <a:spLocks noChangeArrowheads="1"/>
          </p:cNvSpPr>
          <p:nvPr/>
        </p:nvSpPr>
        <p:spPr bwMode="auto">
          <a:xfrm>
            <a:off x="334217" y="3969516"/>
            <a:ext cx="8499475" cy="803275"/>
          </a:xfrm>
          <a:prstGeom prst="rightArrow">
            <a:avLst>
              <a:gd name="adj1" fmla="val 50000"/>
              <a:gd name="adj2" fmla="val 50015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 b="1" i="1" dirty="0">
                <a:solidFill>
                  <a:srgbClr val="0000FF"/>
                </a:solidFill>
              </a:rPr>
              <a:t>Содержание: темы, разделы</a:t>
            </a:r>
          </a:p>
        </p:txBody>
      </p:sp>
      <p:sp>
        <p:nvSpPr>
          <p:cNvPr id="35" name="Выноска 1 34"/>
          <p:cNvSpPr/>
          <p:nvPr/>
        </p:nvSpPr>
        <p:spPr bwMode="auto">
          <a:xfrm>
            <a:off x="2306299" y="3248980"/>
            <a:ext cx="2722772" cy="367816"/>
          </a:xfrm>
          <a:prstGeom prst="borderCallout1">
            <a:avLst>
              <a:gd name="adj1" fmla="val 106796"/>
              <a:gd name="adj2" fmla="val 49269"/>
              <a:gd name="adj3" fmla="val 490584"/>
              <a:gd name="adj4" fmla="val -58112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3810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формирующая оценка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 bwMode="auto">
          <a:xfrm>
            <a:off x="3667685" y="3673178"/>
            <a:ext cx="3748631" cy="1161909"/>
          </a:xfrm>
          <a:prstGeom prst="line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3810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Прямая соединительная линия 36"/>
          <p:cNvCxnSpPr>
            <a:endCxn id="26" idx="0"/>
          </p:cNvCxnSpPr>
          <p:nvPr/>
        </p:nvCxnSpPr>
        <p:spPr bwMode="auto">
          <a:xfrm>
            <a:off x="3633588" y="3638377"/>
            <a:ext cx="4656330" cy="1196710"/>
          </a:xfrm>
          <a:prstGeom prst="line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3810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Выноска 1 41"/>
          <p:cNvSpPr/>
          <p:nvPr/>
        </p:nvSpPr>
        <p:spPr bwMode="auto">
          <a:xfrm>
            <a:off x="7069138" y="3215018"/>
            <a:ext cx="1421501" cy="401778"/>
          </a:xfrm>
          <a:prstGeom prst="borderCallout1">
            <a:avLst>
              <a:gd name="adj1" fmla="val 95668"/>
              <a:gd name="adj2" fmla="val 49432"/>
              <a:gd name="adj3" fmla="val 392323"/>
              <a:gd name="adj4" fmla="val -251706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контроль</a:t>
            </a:r>
          </a:p>
        </p:txBody>
      </p:sp>
      <p:cxnSp>
        <p:nvCxnSpPr>
          <p:cNvPr id="43" name="Прямая соединительная линия 42"/>
          <p:cNvCxnSpPr>
            <a:stCxn id="42" idx="1"/>
          </p:cNvCxnSpPr>
          <p:nvPr/>
        </p:nvCxnSpPr>
        <p:spPr bwMode="auto">
          <a:xfrm flipH="1">
            <a:off x="6032810" y="3616796"/>
            <a:ext cx="1747079" cy="1218291"/>
          </a:xfrm>
          <a:prstGeom prst="line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Прямая соединительная линия 44"/>
          <p:cNvCxnSpPr/>
          <p:nvPr/>
        </p:nvCxnSpPr>
        <p:spPr bwMode="auto">
          <a:xfrm>
            <a:off x="7712446" y="3630661"/>
            <a:ext cx="1132420" cy="1142130"/>
          </a:xfrm>
          <a:prstGeom prst="line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Прямая соединительная линия 37"/>
          <p:cNvCxnSpPr/>
          <p:nvPr/>
        </p:nvCxnSpPr>
        <p:spPr bwMode="auto">
          <a:xfrm flipH="1">
            <a:off x="2951820" y="3669903"/>
            <a:ext cx="699548" cy="1402502"/>
          </a:xfrm>
          <a:prstGeom prst="line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3810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Прямая соединительная линия 38"/>
          <p:cNvCxnSpPr/>
          <p:nvPr/>
        </p:nvCxnSpPr>
        <p:spPr bwMode="auto">
          <a:xfrm>
            <a:off x="3650685" y="3630661"/>
            <a:ext cx="514605" cy="1350462"/>
          </a:xfrm>
          <a:prstGeom prst="line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3810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Прямая соединительная линия 39"/>
          <p:cNvCxnSpPr/>
          <p:nvPr/>
        </p:nvCxnSpPr>
        <p:spPr bwMode="auto">
          <a:xfrm>
            <a:off x="3667685" y="3673178"/>
            <a:ext cx="1361386" cy="1231986"/>
          </a:xfrm>
          <a:prstGeom prst="line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3810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Прямая соединительная линия 40"/>
          <p:cNvCxnSpPr/>
          <p:nvPr/>
        </p:nvCxnSpPr>
        <p:spPr bwMode="auto">
          <a:xfrm>
            <a:off x="3667685" y="3655463"/>
            <a:ext cx="2920539" cy="1249701"/>
          </a:xfrm>
          <a:prstGeom prst="line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3810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Прямая соединительная линия 43"/>
          <p:cNvCxnSpPr/>
          <p:nvPr/>
        </p:nvCxnSpPr>
        <p:spPr bwMode="auto">
          <a:xfrm flipH="1">
            <a:off x="1811398" y="3650199"/>
            <a:ext cx="1805960" cy="1440475"/>
          </a:xfrm>
          <a:prstGeom prst="line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3810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845829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D3EEA5-3426-4393-9B80-074653E6F379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2339975" y="5300663"/>
            <a:ext cx="4500563" cy="376237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chemeClr val="bg2"/>
                </a:solidFill>
              </a:rPr>
              <a:t>1 класс (и любой иной)</a:t>
            </a: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4427538" y="4508500"/>
            <a:ext cx="468312" cy="790575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 b="1" dirty="0">
                <a:solidFill>
                  <a:schemeClr val="bg2"/>
                </a:solidFill>
              </a:rPr>
              <a:t>ТЗ</a:t>
            </a:r>
          </a:p>
          <a:p>
            <a:pPr algn="ctr"/>
            <a:r>
              <a:rPr lang="ru-RU" b="1" dirty="0">
                <a:solidFill>
                  <a:schemeClr val="bg2"/>
                </a:solidFill>
              </a:rPr>
              <a:t>№1</a:t>
            </a: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2050889" y="1664920"/>
            <a:ext cx="5076825" cy="525401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FFFF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chemeClr val="bg2"/>
                </a:solidFill>
              </a:rPr>
              <a:t>Тематические</a:t>
            </a:r>
            <a:r>
              <a:rPr lang="ru-RU" sz="2800" b="1" dirty="0"/>
              <a:t> </a:t>
            </a:r>
            <a:r>
              <a:rPr lang="ru-RU" sz="2800" b="1" dirty="0">
                <a:solidFill>
                  <a:schemeClr val="bg2"/>
                </a:solidFill>
              </a:rPr>
              <a:t>результаты</a:t>
            </a:r>
          </a:p>
        </p:txBody>
      </p:sp>
      <p:sp>
        <p:nvSpPr>
          <p:cNvPr id="204806" name="Text Box 6"/>
          <p:cNvSpPr txBox="1">
            <a:spLocks noChangeArrowheads="1"/>
          </p:cNvSpPr>
          <p:nvPr/>
        </p:nvSpPr>
        <p:spPr bwMode="auto">
          <a:xfrm>
            <a:off x="1943100" y="2852738"/>
            <a:ext cx="2881313" cy="5175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i="1">
                <a:solidFill>
                  <a:schemeClr val="bg2"/>
                </a:solidFill>
              </a:rPr>
              <a:t>Текущая  (формирующая и диагностическая) оценка</a:t>
            </a:r>
          </a:p>
        </p:txBody>
      </p:sp>
      <p:sp>
        <p:nvSpPr>
          <p:cNvPr id="204807" name="Text Box 7"/>
          <p:cNvSpPr txBox="1">
            <a:spLocks noChangeArrowheads="1"/>
          </p:cNvSpPr>
          <p:nvPr/>
        </p:nvSpPr>
        <p:spPr bwMode="auto">
          <a:xfrm>
            <a:off x="5076825" y="2852738"/>
            <a:ext cx="1943100" cy="5175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i="1">
                <a:solidFill>
                  <a:schemeClr val="bg2"/>
                </a:solidFill>
              </a:rPr>
              <a:t>Зачеты и итоговые работы</a:t>
            </a:r>
          </a:p>
        </p:txBody>
      </p:sp>
      <p:sp>
        <p:nvSpPr>
          <p:cNvPr id="18441" name="Rectangle 8"/>
          <p:cNvSpPr>
            <a:spLocks noChangeArrowheads="1"/>
          </p:cNvSpPr>
          <p:nvPr/>
        </p:nvSpPr>
        <p:spPr bwMode="auto">
          <a:xfrm>
            <a:off x="6084888" y="4027488"/>
            <a:ext cx="612775" cy="129540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 b="1">
                <a:solidFill>
                  <a:schemeClr val="bg2"/>
                </a:solidFill>
              </a:rPr>
              <a:t>ТЗ</a:t>
            </a:r>
          </a:p>
          <a:p>
            <a:pPr algn="ctr"/>
            <a:r>
              <a:rPr lang="ru-RU" b="1">
                <a:solidFill>
                  <a:schemeClr val="bg2"/>
                </a:solidFill>
              </a:rPr>
              <a:t>№2</a:t>
            </a:r>
          </a:p>
        </p:txBody>
      </p:sp>
      <p:sp>
        <p:nvSpPr>
          <p:cNvPr id="204809" name="Line 9"/>
          <p:cNvSpPr>
            <a:spLocks noChangeShapeType="1"/>
          </p:cNvSpPr>
          <p:nvPr/>
        </p:nvSpPr>
        <p:spPr bwMode="auto">
          <a:xfrm flipH="1">
            <a:off x="2916238" y="3357563"/>
            <a:ext cx="287337" cy="1943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04810" name="Line 10"/>
          <p:cNvSpPr>
            <a:spLocks noChangeShapeType="1"/>
          </p:cNvSpPr>
          <p:nvPr/>
        </p:nvSpPr>
        <p:spPr bwMode="auto">
          <a:xfrm>
            <a:off x="3203575" y="3429000"/>
            <a:ext cx="73025" cy="18716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04811" name="Line 11"/>
          <p:cNvSpPr>
            <a:spLocks noChangeShapeType="1"/>
          </p:cNvSpPr>
          <p:nvPr/>
        </p:nvSpPr>
        <p:spPr bwMode="auto">
          <a:xfrm>
            <a:off x="3203575" y="3392488"/>
            <a:ext cx="431800" cy="1908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04812" name="Line 12"/>
          <p:cNvSpPr>
            <a:spLocks noChangeShapeType="1"/>
          </p:cNvSpPr>
          <p:nvPr/>
        </p:nvSpPr>
        <p:spPr bwMode="auto">
          <a:xfrm>
            <a:off x="4356100" y="3357563"/>
            <a:ext cx="1439863" cy="1943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04813" name="Line 13"/>
          <p:cNvSpPr>
            <a:spLocks noChangeShapeType="1"/>
          </p:cNvSpPr>
          <p:nvPr/>
        </p:nvSpPr>
        <p:spPr bwMode="auto">
          <a:xfrm>
            <a:off x="4356100" y="3357563"/>
            <a:ext cx="1079500" cy="1943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04814" name="Line 14"/>
          <p:cNvSpPr>
            <a:spLocks noChangeShapeType="1"/>
          </p:cNvSpPr>
          <p:nvPr/>
        </p:nvSpPr>
        <p:spPr bwMode="auto">
          <a:xfrm flipH="1">
            <a:off x="4716463" y="3357563"/>
            <a:ext cx="1331912" cy="11509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04815" name="Line 15"/>
          <p:cNvSpPr>
            <a:spLocks noChangeShapeType="1"/>
          </p:cNvSpPr>
          <p:nvPr/>
        </p:nvSpPr>
        <p:spPr bwMode="auto">
          <a:xfrm>
            <a:off x="6046788" y="3392488"/>
            <a:ext cx="288925" cy="7207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04816" name="AutoShape 16"/>
          <p:cNvSpPr>
            <a:spLocks noChangeArrowheads="1"/>
          </p:cNvSpPr>
          <p:nvPr/>
        </p:nvSpPr>
        <p:spPr bwMode="auto">
          <a:xfrm>
            <a:off x="107950" y="2600325"/>
            <a:ext cx="1800225" cy="2124075"/>
          </a:xfrm>
          <a:prstGeom prst="wedgeRectCallout">
            <a:avLst>
              <a:gd name="adj1" fmla="val 109083"/>
              <a:gd name="adj2" fmla="val 43870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/>
            <a:endParaRPr lang="ru-RU"/>
          </a:p>
        </p:txBody>
      </p:sp>
      <p:sp>
        <p:nvSpPr>
          <p:cNvPr id="204817" name="Text Box 17"/>
          <p:cNvSpPr txBox="1">
            <a:spLocks noChangeArrowheads="1"/>
          </p:cNvSpPr>
          <p:nvPr/>
        </p:nvSpPr>
        <p:spPr bwMode="auto">
          <a:xfrm>
            <a:off x="107950" y="2781300"/>
            <a:ext cx="1871663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400" b="1" i="1">
                <a:solidFill>
                  <a:schemeClr val="bg2"/>
                </a:solidFill>
              </a:rPr>
              <a:t>Обучающие задания, учебные ситуации</a:t>
            </a:r>
          </a:p>
          <a:p>
            <a:pPr>
              <a:buFontTx/>
              <a:buChar char="•"/>
            </a:pPr>
            <a:r>
              <a:rPr lang="ru-RU" sz="1600">
                <a:solidFill>
                  <a:schemeClr val="bg2"/>
                </a:solidFill>
              </a:rPr>
              <a:t>осознание</a:t>
            </a:r>
          </a:p>
          <a:p>
            <a:pPr>
              <a:buFontTx/>
              <a:buChar char="•"/>
            </a:pPr>
            <a:r>
              <a:rPr lang="ru-RU" sz="1600">
                <a:solidFill>
                  <a:schemeClr val="bg2"/>
                </a:solidFill>
              </a:rPr>
              <a:t>отработка</a:t>
            </a:r>
          </a:p>
          <a:p>
            <a:pPr>
              <a:buFontTx/>
              <a:buChar char="•"/>
            </a:pPr>
            <a:r>
              <a:rPr lang="ru-RU" sz="1600">
                <a:solidFill>
                  <a:schemeClr val="bg2"/>
                </a:solidFill>
              </a:rPr>
              <a:t>систематизация</a:t>
            </a:r>
          </a:p>
          <a:p>
            <a:pPr>
              <a:buFontTx/>
              <a:buChar char="•"/>
            </a:pPr>
            <a:r>
              <a:rPr lang="ru-RU" sz="1600">
                <a:solidFill>
                  <a:schemeClr val="bg2"/>
                </a:solidFill>
              </a:rPr>
              <a:t>использование</a:t>
            </a:r>
          </a:p>
          <a:p>
            <a:pPr>
              <a:buFontTx/>
              <a:buChar char="•"/>
            </a:pPr>
            <a:r>
              <a:rPr lang="ru-RU" sz="1600">
                <a:solidFill>
                  <a:schemeClr val="bg2"/>
                </a:solidFill>
              </a:rPr>
              <a:t>перенос</a:t>
            </a:r>
          </a:p>
          <a:p>
            <a:endParaRPr lang="ru-RU" sz="1600">
              <a:solidFill>
                <a:schemeClr val="bg2"/>
              </a:solidFill>
            </a:endParaRPr>
          </a:p>
        </p:txBody>
      </p:sp>
      <p:sp>
        <p:nvSpPr>
          <p:cNvPr id="204818" name="AutoShape 18"/>
          <p:cNvSpPr>
            <a:spLocks noChangeArrowheads="1"/>
          </p:cNvSpPr>
          <p:nvPr/>
        </p:nvSpPr>
        <p:spPr bwMode="auto">
          <a:xfrm>
            <a:off x="7200900" y="3626644"/>
            <a:ext cx="1836738" cy="900112"/>
          </a:xfrm>
          <a:prstGeom prst="wedgeRectCallout">
            <a:avLst>
              <a:gd name="adj1" fmla="val -108514"/>
              <a:gd name="adj2" fmla="val -45059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/>
            <a:endParaRPr lang="ru-RU"/>
          </a:p>
        </p:txBody>
      </p:sp>
      <p:sp>
        <p:nvSpPr>
          <p:cNvPr id="204819" name="Text Box 19"/>
          <p:cNvSpPr txBox="1">
            <a:spLocks noChangeArrowheads="1"/>
          </p:cNvSpPr>
          <p:nvPr/>
        </p:nvSpPr>
        <p:spPr bwMode="auto">
          <a:xfrm>
            <a:off x="7235825" y="3756025"/>
            <a:ext cx="17668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ru-RU" b="1" i="1" dirty="0">
                <a:solidFill>
                  <a:schemeClr val="bg2"/>
                </a:solidFill>
              </a:rPr>
              <a:t>Проверочные</a:t>
            </a:r>
          </a:p>
          <a:p>
            <a:pPr algn="ctr"/>
            <a:r>
              <a:rPr lang="ru-RU" b="1" i="1" dirty="0">
                <a:solidFill>
                  <a:schemeClr val="bg2"/>
                </a:solidFill>
              </a:rPr>
              <a:t>задания</a:t>
            </a:r>
          </a:p>
        </p:txBody>
      </p:sp>
      <p:sp>
        <p:nvSpPr>
          <p:cNvPr id="204821" name="AutoShape 21"/>
          <p:cNvSpPr>
            <a:spLocks noChangeArrowheads="1"/>
          </p:cNvSpPr>
          <p:nvPr/>
        </p:nvSpPr>
        <p:spPr bwMode="auto">
          <a:xfrm>
            <a:off x="107950" y="5103019"/>
            <a:ext cx="1944687" cy="6111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 i="1" dirty="0">
                <a:solidFill>
                  <a:schemeClr val="bg2"/>
                </a:solidFill>
              </a:rPr>
              <a:t>Оценка динамики</a:t>
            </a:r>
          </a:p>
          <a:p>
            <a:pPr algn="ctr"/>
            <a:r>
              <a:rPr lang="ru-RU" i="1" dirty="0">
                <a:solidFill>
                  <a:schemeClr val="bg2"/>
                </a:solidFill>
              </a:rPr>
              <a:t>диагностика</a:t>
            </a:r>
            <a:endParaRPr lang="ru-RU" b="1" i="1" dirty="0">
              <a:solidFill>
                <a:schemeClr val="bg2"/>
              </a:solidFill>
            </a:endParaRPr>
          </a:p>
        </p:txBody>
      </p:sp>
      <p:sp>
        <p:nvSpPr>
          <p:cNvPr id="204822" name="AutoShape 22"/>
          <p:cNvSpPr>
            <a:spLocks noChangeArrowheads="1"/>
          </p:cNvSpPr>
          <p:nvPr/>
        </p:nvSpPr>
        <p:spPr bwMode="auto">
          <a:xfrm>
            <a:off x="7236730" y="5076825"/>
            <a:ext cx="1944688" cy="6111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 i="1">
                <a:solidFill>
                  <a:schemeClr val="bg2"/>
                </a:solidFill>
              </a:rPr>
              <a:t>Оценка уровня</a:t>
            </a:r>
          </a:p>
          <a:p>
            <a:pPr algn="ctr"/>
            <a:r>
              <a:rPr lang="ru-RU" i="1">
                <a:solidFill>
                  <a:schemeClr val="bg2"/>
                </a:solidFill>
              </a:rPr>
              <a:t>достижения</a:t>
            </a:r>
            <a:endParaRPr lang="ru-RU" b="1" i="1">
              <a:solidFill>
                <a:schemeClr val="bg2"/>
              </a:solidFill>
            </a:endParaRPr>
          </a:p>
        </p:txBody>
      </p:sp>
      <p:sp>
        <p:nvSpPr>
          <p:cNvPr id="25" name="AutoShape 2"/>
          <p:cNvSpPr>
            <a:spLocks noChangeArrowheads="1"/>
          </p:cNvSpPr>
          <p:nvPr/>
        </p:nvSpPr>
        <p:spPr bwMode="gray">
          <a:xfrm>
            <a:off x="242639" y="184150"/>
            <a:ext cx="8604250" cy="904590"/>
          </a:xfrm>
          <a:prstGeom prst="roundRect">
            <a:avLst>
              <a:gd name="adj" fmla="val 46389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Текущая (формирующая)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тематическая оценка</a:t>
            </a: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1943100" y="2428421"/>
            <a:ext cx="2881313" cy="402291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FFFF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solidFill>
                  <a:schemeClr val="bg2"/>
                </a:solidFill>
              </a:rPr>
              <a:t>Текущие результаты</a:t>
            </a:r>
            <a:endParaRPr lang="ru-RU" sz="2000" b="1" dirty="0">
              <a:solidFill>
                <a:schemeClr val="bg2"/>
              </a:solidFill>
            </a:endParaRP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323529" y="6093296"/>
            <a:ext cx="8531546" cy="64851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 dirty="0" smtClean="0">
                <a:solidFill>
                  <a:schemeClr val="bg2"/>
                </a:solidFill>
              </a:rPr>
              <a:t>Умение оценивать и подбирать нужные учебные задания – важная часть профессиональной культуры учителя </a:t>
            </a:r>
            <a:endParaRPr lang="ru-RU" b="1" i="1" dirty="0">
              <a:solidFill>
                <a:schemeClr val="bg2"/>
              </a:solidFill>
            </a:endParaRPr>
          </a:p>
        </p:txBody>
      </p:sp>
      <p:sp>
        <p:nvSpPr>
          <p:cNvPr id="3" name="Выноска 1 2"/>
          <p:cNvSpPr/>
          <p:nvPr/>
        </p:nvSpPr>
        <p:spPr bwMode="auto">
          <a:xfrm>
            <a:off x="7398357" y="1232756"/>
            <a:ext cx="1586397" cy="979641"/>
          </a:xfrm>
          <a:prstGeom prst="borderCallout1">
            <a:avLst>
              <a:gd name="adj1" fmla="val 97507"/>
              <a:gd name="adj2" fmla="val 46298"/>
              <a:gd name="adj3" fmla="val 236953"/>
              <a:gd name="adj4" fmla="val 46225"/>
            </a:avLst>
          </a:prstGeom>
          <a:solidFill>
            <a:schemeClr val="bg1">
              <a:lumMod val="60000"/>
              <a:lumOff val="40000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Обращаем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внимание на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результат</a:t>
            </a:r>
          </a:p>
        </p:txBody>
      </p:sp>
      <p:sp>
        <p:nvSpPr>
          <p:cNvPr id="28" name="Выноска 1 27"/>
          <p:cNvSpPr/>
          <p:nvPr/>
        </p:nvSpPr>
        <p:spPr bwMode="auto">
          <a:xfrm>
            <a:off x="122386" y="1232756"/>
            <a:ext cx="1586397" cy="979641"/>
          </a:xfrm>
          <a:prstGeom prst="borderCallout1">
            <a:avLst>
              <a:gd name="adj1" fmla="val 101397"/>
              <a:gd name="adj2" fmla="val 51102"/>
              <a:gd name="adj3" fmla="val 135834"/>
              <a:gd name="adj4" fmla="val 51028"/>
            </a:avLst>
          </a:prstGeom>
          <a:solidFill>
            <a:schemeClr val="bg1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Обращаем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внимание на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процесс</a:t>
            </a:r>
          </a:p>
        </p:txBody>
      </p:sp>
    </p:spTree>
    <p:extLst>
      <p:ext uri="{BB962C8B-B14F-4D97-AF65-F5344CB8AC3E}">
        <p14:creationId xmlns:p14="http://schemas.microsoft.com/office/powerpoint/2010/main" val="177588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74881" y="6550989"/>
            <a:ext cx="1905000" cy="457200"/>
          </a:xfrm>
        </p:spPr>
        <p:txBody>
          <a:bodyPr/>
          <a:lstStyle/>
          <a:p>
            <a:pPr>
              <a:defRPr/>
            </a:pPr>
            <a:fld id="{D8A69C6D-29A9-4D0D-8C34-8F71F69E995B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9813925" y="6253163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35844" name="Text Box 3"/>
          <p:cNvSpPr txBox="1">
            <a:spLocks noChangeArrowheads="1"/>
          </p:cNvSpPr>
          <p:nvPr/>
        </p:nvSpPr>
        <p:spPr bwMode="auto">
          <a:xfrm>
            <a:off x="0" y="808038"/>
            <a:ext cx="90360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42900" indent="-342900">
              <a:lnSpc>
                <a:spcPct val="80000"/>
              </a:lnSpc>
              <a:spcAft>
                <a:spcPct val="20000"/>
              </a:spcAft>
            </a:pPr>
            <a:r>
              <a:rPr lang="ru-RU" sz="3200" b="1"/>
              <a:t>   </a:t>
            </a:r>
            <a:endParaRPr lang="ru-RU" sz="2600" b="1"/>
          </a:p>
        </p:txBody>
      </p:sp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129681" y="1465643"/>
            <a:ext cx="8915286" cy="68544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u="sng" dirty="0">
                <a:solidFill>
                  <a:schemeClr val="bg2"/>
                </a:solidFill>
              </a:rPr>
              <a:t>Ученик </a:t>
            </a:r>
            <a:r>
              <a:rPr lang="ru-RU" sz="2400" b="1" u="sng" dirty="0" smtClean="0">
                <a:solidFill>
                  <a:schemeClr val="bg2"/>
                </a:solidFill>
              </a:rPr>
              <a:t>А.</a:t>
            </a:r>
            <a:r>
              <a:rPr lang="ru-RU" sz="2400" b="1" dirty="0" smtClean="0">
                <a:solidFill>
                  <a:schemeClr val="bg2"/>
                </a:solidFill>
              </a:rPr>
              <a:t> ОСВОЕНИЕ ТЕМАТИЧЕСКИХ РЕЗУЛЬТАТОВ: </a:t>
            </a:r>
            <a:r>
              <a:rPr lang="ru-RU" b="1" i="1" dirty="0" smtClean="0">
                <a:solidFill>
                  <a:srgbClr val="0000FF"/>
                </a:solidFill>
              </a:rPr>
              <a:t>читать</a:t>
            </a:r>
            <a:r>
              <a:rPr lang="ru-RU" b="1" i="1" dirty="0">
                <a:solidFill>
                  <a:srgbClr val="0000FF"/>
                </a:solidFill>
              </a:rPr>
              <a:t>, записывать, сравнивать, упорядочивать числа от </a:t>
            </a:r>
            <a:r>
              <a:rPr lang="ru-RU" b="1" i="1" dirty="0" smtClean="0">
                <a:solidFill>
                  <a:srgbClr val="0000FF"/>
                </a:solidFill>
              </a:rPr>
              <a:t>0 до 10</a:t>
            </a:r>
            <a:r>
              <a:rPr lang="ru-RU" sz="2400" b="1" dirty="0" smtClean="0">
                <a:solidFill>
                  <a:schemeClr val="bg2"/>
                </a:solidFill>
              </a:rPr>
              <a:t> 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975875" name="AutoShape 3"/>
          <p:cNvSpPr>
            <a:spLocks noChangeArrowheads="1"/>
          </p:cNvSpPr>
          <p:nvPr/>
        </p:nvSpPr>
        <p:spPr bwMode="gray">
          <a:xfrm>
            <a:off x="215516" y="116631"/>
            <a:ext cx="8676964" cy="1180357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Текущие и тематические результаты.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Пример формирующей оценки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лист</a:t>
            </a:r>
            <a:r>
              <a:rPr lang="en-US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”, “</a:t>
            </a:r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лестница продвижения</a:t>
            </a:r>
            <a:r>
              <a:rPr lang="en-US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”)</a:t>
            </a:r>
            <a:endParaRPr lang="ru-RU" sz="28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848" name="Rectangle 58"/>
          <p:cNvSpPr>
            <a:spLocks noChangeArrowheads="1"/>
          </p:cNvSpPr>
          <p:nvPr/>
        </p:nvSpPr>
        <p:spPr bwMode="auto">
          <a:xfrm>
            <a:off x="129681" y="2678589"/>
            <a:ext cx="5400000" cy="252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r>
              <a:rPr lang="ru-RU" sz="1400" dirty="0">
                <a:solidFill>
                  <a:schemeClr val="bg2"/>
                </a:solidFill>
              </a:rPr>
              <a:t>вести счёт как в прямом, так и в обратном порядке (от 0 до 10</a:t>
            </a:r>
            <a:r>
              <a:rPr lang="ru-RU" sz="1400" dirty="0" smtClean="0">
                <a:solidFill>
                  <a:schemeClr val="bg2"/>
                </a:solidFill>
              </a:rPr>
              <a:t>);</a:t>
            </a:r>
            <a:endParaRPr lang="ru-RU" sz="1400" dirty="0">
              <a:solidFill>
                <a:schemeClr val="bg2"/>
              </a:solidFill>
            </a:endParaRPr>
          </a:p>
        </p:txBody>
      </p:sp>
      <p:sp>
        <p:nvSpPr>
          <p:cNvPr id="35849" name="Rectangle 60"/>
          <p:cNvSpPr>
            <a:spLocks noChangeArrowheads="1"/>
          </p:cNvSpPr>
          <p:nvPr/>
        </p:nvSpPr>
        <p:spPr bwMode="auto">
          <a:xfrm>
            <a:off x="5673682" y="2676770"/>
            <a:ext cx="720000" cy="251966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endParaRPr lang="ru-RU" i="1" dirty="0">
              <a:solidFill>
                <a:schemeClr val="bg2"/>
              </a:solidFill>
            </a:endParaRPr>
          </a:p>
        </p:txBody>
      </p:sp>
      <p:sp>
        <p:nvSpPr>
          <p:cNvPr id="18" name="Rectangle 58"/>
          <p:cNvSpPr>
            <a:spLocks noChangeArrowheads="1"/>
          </p:cNvSpPr>
          <p:nvPr/>
        </p:nvSpPr>
        <p:spPr bwMode="auto">
          <a:xfrm>
            <a:off x="129681" y="2966589"/>
            <a:ext cx="5400785" cy="612068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r>
              <a:rPr lang="ru-RU" sz="1400" dirty="0">
                <a:solidFill>
                  <a:schemeClr val="bg2"/>
                </a:solidFill>
              </a:rPr>
              <a:t>подсчитывать объекты с помощью натуральных чисел (в </a:t>
            </a:r>
            <a:r>
              <a:rPr lang="ru-RU" sz="1400" dirty="0" smtClean="0">
                <a:solidFill>
                  <a:schemeClr val="bg2"/>
                </a:solidFill>
              </a:rPr>
              <a:t>пре-</a:t>
            </a:r>
          </a:p>
          <a:p>
            <a:r>
              <a:rPr lang="ru-RU" sz="1400" dirty="0" smtClean="0">
                <a:solidFill>
                  <a:schemeClr val="bg2"/>
                </a:solidFill>
              </a:rPr>
              <a:t>делах </a:t>
            </a:r>
            <a:r>
              <a:rPr lang="ru-RU" sz="1400" dirty="0">
                <a:solidFill>
                  <a:schemeClr val="bg2"/>
                </a:solidFill>
              </a:rPr>
              <a:t>10), называть их количество, используя </a:t>
            </a:r>
            <a:r>
              <a:rPr lang="ru-RU" sz="1400" dirty="0" smtClean="0">
                <a:solidFill>
                  <a:schemeClr val="bg2"/>
                </a:solidFill>
              </a:rPr>
              <a:t>количественные</a:t>
            </a:r>
          </a:p>
          <a:p>
            <a:r>
              <a:rPr lang="ru-RU" sz="1400" dirty="0" smtClean="0">
                <a:solidFill>
                  <a:schemeClr val="bg2"/>
                </a:solidFill>
              </a:rPr>
              <a:t>числительные</a:t>
            </a:r>
            <a:r>
              <a:rPr lang="ru-RU" sz="1400" dirty="0">
                <a:solidFill>
                  <a:schemeClr val="bg2"/>
                </a:solidFill>
              </a:rPr>
              <a:t>, и записывать полученное число цифрой;</a:t>
            </a:r>
          </a:p>
        </p:txBody>
      </p:sp>
      <p:sp>
        <p:nvSpPr>
          <p:cNvPr id="19" name="Rectangle 60"/>
          <p:cNvSpPr>
            <a:spLocks noChangeArrowheads="1"/>
          </p:cNvSpPr>
          <p:nvPr/>
        </p:nvSpPr>
        <p:spPr bwMode="auto">
          <a:xfrm>
            <a:off x="5674862" y="2966589"/>
            <a:ext cx="720000" cy="61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endParaRPr lang="ru-RU" i="1" dirty="0">
              <a:solidFill>
                <a:schemeClr val="bg2"/>
              </a:solidFill>
            </a:endParaRPr>
          </a:p>
        </p:txBody>
      </p:sp>
      <p:sp>
        <p:nvSpPr>
          <p:cNvPr id="23" name="Rectangle 58"/>
          <p:cNvSpPr>
            <a:spLocks noChangeArrowheads="1"/>
          </p:cNvSpPr>
          <p:nvPr/>
        </p:nvSpPr>
        <p:spPr bwMode="auto">
          <a:xfrm>
            <a:off x="129681" y="3614589"/>
            <a:ext cx="5400000" cy="396044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r>
              <a:rPr lang="ru-RU" sz="1400" spc="-70" dirty="0">
                <a:solidFill>
                  <a:schemeClr val="bg2"/>
                </a:solidFill>
              </a:rPr>
              <a:t>описывать положение объекта в последовательности </a:t>
            </a:r>
            <a:r>
              <a:rPr lang="ru-RU" sz="1400" spc="-70" dirty="0" smtClean="0">
                <a:solidFill>
                  <a:schemeClr val="bg2"/>
                </a:solidFill>
              </a:rPr>
              <a:t>с помощью</a:t>
            </a:r>
          </a:p>
          <a:p>
            <a:r>
              <a:rPr lang="ru-RU" sz="1400" spc="-70" dirty="0" smtClean="0">
                <a:solidFill>
                  <a:schemeClr val="bg2"/>
                </a:solidFill>
              </a:rPr>
              <a:t>порядковых </a:t>
            </a:r>
            <a:r>
              <a:rPr lang="ru-RU" sz="1400" spc="-70" dirty="0">
                <a:solidFill>
                  <a:schemeClr val="bg2"/>
                </a:solidFill>
              </a:rPr>
              <a:t>числительных в пределах 10 </a:t>
            </a:r>
            <a:r>
              <a:rPr lang="ru-RU" sz="1400" spc="-70" dirty="0" smtClean="0">
                <a:solidFill>
                  <a:schemeClr val="bg2"/>
                </a:solidFill>
              </a:rPr>
              <a:t>и записывать </a:t>
            </a:r>
            <a:r>
              <a:rPr lang="ru-RU" sz="1400" spc="-70" dirty="0">
                <a:solidFill>
                  <a:schemeClr val="bg2"/>
                </a:solidFill>
              </a:rPr>
              <a:t>число цифрой;</a:t>
            </a:r>
          </a:p>
        </p:txBody>
      </p:sp>
      <p:sp>
        <p:nvSpPr>
          <p:cNvPr id="24" name="Rectangle 60"/>
          <p:cNvSpPr>
            <a:spLocks noChangeArrowheads="1"/>
          </p:cNvSpPr>
          <p:nvPr/>
        </p:nvSpPr>
        <p:spPr bwMode="auto">
          <a:xfrm>
            <a:off x="5674861" y="3614589"/>
            <a:ext cx="720000" cy="396044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endParaRPr lang="ru-RU" i="1" dirty="0">
              <a:solidFill>
                <a:schemeClr val="bg2"/>
              </a:solidFill>
            </a:endParaRPr>
          </a:p>
        </p:txBody>
      </p:sp>
      <p:sp>
        <p:nvSpPr>
          <p:cNvPr id="25" name="Rectangle 58"/>
          <p:cNvSpPr>
            <a:spLocks noChangeArrowheads="1"/>
          </p:cNvSpPr>
          <p:nvPr/>
        </p:nvSpPr>
        <p:spPr bwMode="auto">
          <a:xfrm>
            <a:off x="129681" y="4046589"/>
            <a:ext cx="5400000" cy="43204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r>
              <a:rPr lang="ru-RU" sz="1400" spc="-30" dirty="0">
                <a:solidFill>
                  <a:schemeClr val="bg2"/>
                </a:solidFill>
              </a:rPr>
              <a:t>читать записанные цифрами числа, записывать </a:t>
            </a:r>
            <a:r>
              <a:rPr lang="ru-RU" sz="1400" spc="-30" dirty="0" smtClean="0">
                <a:solidFill>
                  <a:schemeClr val="bg2"/>
                </a:solidFill>
              </a:rPr>
              <a:t>цифрами назван-</a:t>
            </a:r>
          </a:p>
          <a:p>
            <a:r>
              <a:rPr lang="ru-RU" sz="1400" spc="-30" dirty="0" err="1" smtClean="0">
                <a:solidFill>
                  <a:schemeClr val="bg2"/>
                </a:solidFill>
              </a:rPr>
              <a:t>ные</a:t>
            </a:r>
            <a:r>
              <a:rPr lang="ru-RU" sz="1400" spc="-30" dirty="0" smtClean="0">
                <a:solidFill>
                  <a:schemeClr val="bg2"/>
                </a:solidFill>
              </a:rPr>
              <a:t> </a:t>
            </a:r>
            <a:r>
              <a:rPr lang="ru-RU" sz="1400" spc="-30" dirty="0">
                <a:solidFill>
                  <a:schemeClr val="bg2"/>
                </a:solidFill>
              </a:rPr>
              <a:t>вслух или записанные словами числа (в пределах 10</a:t>
            </a:r>
            <a:r>
              <a:rPr lang="ru-RU" sz="1400" spc="-30" dirty="0" smtClean="0">
                <a:solidFill>
                  <a:schemeClr val="bg2"/>
                </a:solidFill>
              </a:rPr>
              <a:t>);</a:t>
            </a:r>
            <a:endParaRPr lang="ru-RU" sz="1400" spc="-30" dirty="0">
              <a:solidFill>
                <a:schemeClr val="bg2"/>
              </a:solidFill>
            </a:endParaRPr>
          </a:p>
        </p:txBody>
      </p:sp>
      <p:sp>
        <p:nvSpPr>
          <p:cNvPr id="26" name="Rectangle 60"/>
          <p:cNvSpPr>
            <a:spLocks noChangeArrowheads="1"/>
          </p:cNvSpPr>
          <p:nvPr/>
        </p:nvSpPr>
        <p:spPr bwMode="auto">
          <a:xfrm>
            <a:off x="5674861" y="4046589"/>
            <a:ext cx="720000" cy="432048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80000"/>
              </a:lnSpc>
            </a:pPr>
            <a:endParaRPr lang="ru-RU" i="1" dirty="0">
              <a:solidFill>
                <a:schemeClr val="bg2"/>
              </a:solidFill>
            </a:endParaRPr>
          </a:p>
        </p:txBody>
      </p:sp>
      <p:sp>
        <p:nvSpPr>
          <p:cNvPr id="29" name="Rectangle 58"/>
          <p:cNvSpPr>
            <a:spLocks noChangeArrowheads="1"/>
          </p:cNvSpPr>
          <p:nvPr/>
        </p:nvSpPr>
        <p:spPr bwMode="auto">
          <a:xfrm>
            <a:off x="129681" y="4514589"/>
            <a:ext cx="5400000" cy="396044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r>
              <a:rPr lang="ru-RU" sz="1400" dirty="0">
                <a:solidFill>
                  <a:schemeClr val="bg2"/>
                </a:solidFill>
              </a:rPr>
              <a:t>называть и записывать последующее или предыдущее </a:t>
            </a:r>
            <a:r>
              <a:rPr lang="ru-RU" sz="1400" dirty="0" smtClean="0">
                <a:solidFill>
                  <a:schemeClr val="bg2"/>
                </a:solidFill>
              </a:rPr>
              <a:t>число</a:t>
            </a:r>
          </a:p>
          <a:p>
            <a:r>
              <a:rPr lang="ru-RU" sz="1400" dirty="0" smtClean="0">
                <a:solidFill>
                  <a:schemeClr val="bg2"/>
                </a:solidFill>
              </a:rPr>
              <a:t>в </a:t>
            </a:r>
            <a:r>
              <a:rPr lang="ru-RU" sz="1400" dirty="0">
                <a:solidFill>
                  <a:schemeClr val="bg2"/>
                </a:solidFill>
              </a:rPr>
              <a:t>последовательности </a:t>
            </a:r>
            <a:r>
              <a:rPr lang="ru-RU" sz="1400" dirty="0" smtClean="0">
                <a:solidFill>
                  <a:schemeClr val="bg2"/>
                </a:solidFill>
              </a:rPr>
              <a:t>натуральных чисел </a:t>
            </a:r>
            <a:r>
              <a:rPr lang="ru-RU" sz="1400" dirty="0">
                <a:solidFill>
                  <a:schemeClr val="bg2"/>
                </a:solidFill>
              </a:rPr>
              <a:t>(от 0 до 10);</a:t>
            </a:r>
          </a:p>
        </p:txBody>
      </p:sp>
      <p:sp>
        <p:nvSpPr>
          <p:cNvPr id="30" name="Rectangle 60"/>
          <p:cNvSpPr>
            <a:spLocks noChangeArrowheads="1"/>
          </p:cNvSpPr>
          <p:nvPr/>
        </p:nvSpPr>
        <p:spPr bwMode="auto">
          <a:xfrm>
            <a:off x="5673681" y="4514589"/>
            <a:ext cx="721181" cy="396044"/>
          </a:xfrm>
          <a:prstGeom prst="rect">
            <a:avLst/>
          </a:prstGeom>
          <a:solidFill>
            <a:schemeClr val="tx1">
              <a:lumMod val="95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80000"/>
              </a:lnSpc>
            </a:pPr>
            <a:endParaRPr lang="ru-RU" i="1" dirty="0">
              <a:solidFill>
                <a:schemeClr val="bg2"/>
              </a:solidFill>
            </a:endParaRPr>
          </a:p>
        </p:txBody>
      </p:sp>
      <p:sp>
        <p:nvSpPr>
          <p:cNvPr id="33" name="Rectangle 58"/>
          <p:cNvSpPr>
            <a:spLocks noChangeArrowheads="1"/>
          </p:cNvSpPr>
          <p:nvPr/>
        </p:nvSpPr>
        <p:spPr bwMode="auto">
          <a:xfrm>
            <a:off x="129681" y="4946589"/>
            <a:ext cx="5400785" cy="39604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r>
              <a:rPr lang="ru-RU" sz="1400" dirty="0">
                <a:solidFill>
                  <a:schemeClr val="bg2"/>
                </a:solidFill>
              </a:rPr>
              <a:t>определять и моделировать состав однозначных чисел на </a:t>
            </a:r>
            <a:r>
              <a:rPr lang="ru-RU" sz="1400" dirty="0" smtClean="0">
                <a:solidFill>
                  <a:schemeClr val="bg2"/>
                </a:solidFill>
              </a:rPr>
              <a:t>ос-</a:t>
            </a:r>
          </a:p>
          <a:p>
            <a:r>
              <a:rPr lang="ru-RU" sz="1400" dirty="0" err="1" smtClean="0">
                <a:solidFill>
                  <a:schemeClr val="bg2"/>
                </a:solidFill>
              </a:rPr>
              <a:t>нове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>
                <a:solidFill>
                  <a:schemeClr val="bg2"/>
                </a:solidFill>
              </a:rPr>
              <a:t>действий набора и размена (в пределах 10</a:t>
            </a:r>
            <a:r>
              <a:rPr lang="ru-RU" sz="1400" dirty="0" smtClean="0">
                <a:solidFill>
                  <a:schemeClr val="bg2"/>
                </a:solidFill>
              </a:rPr>
              <a:t>);</a:t>
            </a:r>
            <a:endParaRPr lang="ru-RU" sz="1400" dirty="0">
              <a:solidFill>
                <a:schemeClr val="bg2"/>
              </a:solidFill>
            </a:endParaRPr>
          </a:p>
        </p:txBody>
      </p:sp>
      <p:sp>
        <p:nvSpPr>
          <p:cNvPr id="35" name="Rectangle 60"/>
          <p:cNvSpPr>
            <a:spLocks noChangeArrowheads="1"/>
          </p:cNvSpPr>
          <p:nvPr/>
        </p:nvSpPr>
        <p:spPr bwMode="auto">
          <a:xfrm>
            <a:off x="5673682" y="4946589"/>
            <a:ext cx="718834" cy="396044"/>
          </a:xfrm>
          <a:prstGeom prst="rect">
            <a:avLst/>
          </a:prstGeom>
          <a:solidFill>
            <a:schemeClr val="tx1">
              <a:lumMod val="95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80000"/>
              </a:lnSpc>
            </a:pPr>
            <a:endParaRPr lang="ru-RU" i="1" dirty="0">
              <a:solidFill>
                <a:schemeClr val="bg2"/>
              </a:solidFill>
            </a:endParaRPr>
          </a:p>
        </p:txBody>
      </p:sp>
      <p:sp>
        <p:nvSpPr>
          <p:cNvPr id="37" name="Rectangle 58"/>
          <p:cNvSpPr>
            <a:spLocks noChangeArrowheads="1"/>
          </p:cNvSpPr>
          <p:nvPr/>
        </p:nvSpPr>
        <p:spPr bwMode="auto">
          <a:xfrm>
            <a:off x="129681" y="5380027"/>
            <a:ext cx="5400785" cy="8640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r>
              <a:rPr lang="ru-RU" sz="1400" spc="-100" dirty="0" smtClean="0">
                <a:solidFill>
                  <a:schemeClr val="bg2"/>
                </a:solidFill>
              </a:rPr>
              <a:t>сравнивать </a:t>
            </a:r>
            <a:r>
              <a:rPr lang="ru-RU" sz="1400" spc="-100" dirty="0">
                <a:solidFill>
                  <a:schemeClr val="bg2"/>
                </a:solidFill>
              </a:rPr>
              <a:t>количества </a:t>
            </a:r>
            <a:r>
              <a:rPr lang="ru-RU" sz="1400" spc="-100" dirty="0" smtClean="0">
                <a:solidFill>
                  <a:schemeClr val="bg2"/>
                </a:solidFill>
              </a:rPr>
              <a:t>объектов, числа, значения выражений  </a:t>
            </a:r>
            <a:r>
              <a:rPr lang="ru-RU" sz="1400" spc="-100" dirty="0">
                <a:solidFill>
                  <a:schemeClr val="bg2"/>
                </a:solidFill>
              </a:rPr>
              <a:t>(в 2-х </a:t>
            </a:r>
            <a:r>
              <a:rPr lang="ru-RU" sz="1400" spc="-100" dirty="0" err="1" smtClean="0">
                <a:solidFill>
                  <a:schemeClr val="bg2"/>
                </a:solidFill>
              </a:rPr>
              <a:t>мно</a:t>
            </a:r>
            <a:r>
              <a:rPr lang="ru-RU" sz="1400" spc="-100" dirty="0" smtClean="0">
                <a:solidFill>
                  <a:schemeClr val="bg2"/>
                </a:solidFill>
              </a:rPr>
              <a:t>-</a:t>
            </a:r>
          </a:p>
          <a:p>
            <a:r>
              <a:rPr lang="ru-RU" sz="1400" spc="-100" dirty="0" err="1" smtClean="0">
                <a:solidFill>
                  <a:schemeClr val="bg2"/>
                </a:solidFill>
              </a:rPr>
              <a:t>жествах</a:t>
            </a:r>
            <a:r>
              <a:rPr lang="ru-RU" sz="1400" spc="-100" dirty="0" smtClean="0">
                <a:solidFill>
                  <a:schemeClr val="bg2"/>
                </a:solidFill>
              </a:rPr>
              <a:t>), выбирая </a:t>
            </a:r>
            <a:r>
              <a:rPr lang="ru-RU" sz="1400" spc="-100" dirty="0">
                <a:solidFill>
                  <a:schemeClr val="bg2"/>
                </a:solidFill>
              </a:rPr>
              <a:t>способ </a:t>
            </a:r>
            <a:r>
              <a:rPr lang="ru-RU" sz="1400" spc="-100" dirty="0" smtClean="0">
                <a:solidFill>
                  <a:schemeClr val="bg2"/>
                </a:solidFill>
              </a:rPr>
              <a:t>сравнения (</a:t>
            </a:r>
            <a:r>
              <a:rPr lang="ru-RU" sz="1200" spc="-100" dirty="0" smtClean="0">
                <a:solidFill>
                  <a:schemeClr val="bg2"/>
                </a:solidFill>
              </a:rPr>
              <a:t>отношения </a:t>
            </a:r>
            <a:r>
              <a:rPr lang="ru-RU" sz="1200" spc="-100" dirty="0">
                <a:solidFill>
                  <a:schemeClr val="bg2"/>
                </a:solidFill>
              </a:rPr>
              <a:t>«больше», «меньше», «</a:t>
            </a:r>
            <a:r>
              <a:rPr lang="ru-RU" sz="1200" spc="-100" dirty="0" smtClean="0">
                <a:solidFill>
                  <a:schemeClr val="bg2"/>
                </a:solidFill>
              </a:rPr>
              <a:t>столь-</a:t>
            </a:r>
          </a:p>
          <a:p>
            <a:r>
              <a:rPr lang="ru-RU" sz="1200" spc="-100" dirty="0" smtClean="0">
                <a:solidFill>
                  <a:schemeClr val="bg2"/>
                </a:solidFill>
              </a:rPr>
              <a:t>ко </a:t>
            </a:r>
            <a:r>
              <a:rPr lang="ru-RU" sz="1200" spc="-100" dirty="0">
                <a:solidFill>
                  <a:schemeClr val="bg2"/>
                </a:solidFill>
              </a:rPr>
              <a:t>же», «на сколько …» и знаки </a:t>
            </a:r>
            <a:r>
              <a:rPr lang="ru-RU" sz="1200" spc="-100" dirty="0" smtClean="0">
                <a:solidFill>
                  <a:schemeClr val="bg2"/>
                </a:solidFill>
              </a:rPr>
              <a:t>сравнения, и/или </a:t>
            </a:r>
            <a:r>
              <a:rPr lang="ru-RU" sz="1200" spc="-100" dirty="0">
                <a:solidFill>
                  <a:schemeClr val="bg2"/>
                </a:solidFill>
              </a:rPr>
              <a:t>иллюстрируя действия и результаты </a:t>
            </a:r>
            <a:endParaRPr lang="ru-RU" sz="1200" spc="-100" dirty="0" smtClean="0">
              <a:solidFill>
                <a:schemeClr val="bg2"/>
              </a:solidFill>
            </a:endParaRPr>
          </a:p>
          <a:p>
            <a:r>
              <a:rPr lang="ru-RU" sz="1200" spc="-100" dirty="0" smtClean="0">
                <a:solidFill>
                  <a:schemeClr val="bg2"/>
                </a:solidFill>
              </a:rPr>
              <a:t>равнения (на </a:t>
            </a:r>
            <a:r>
              <a:rPr lang="ru-RU" sz="1200" spc="-100" dirty="0">
                <a:solidFill>
                  <a:schemeClr val="bg2"/>
                </a:solidFill>
              </a:rPr>
              <a:t>овеществленных моделях, рисунках, схемах, числовом </a:t>
            </a:r>
            <a:r>
              <a:rPr lang="ru-RU" sz="1200" spc="-100" dirty="0" smtClean="0">
                <a:solidFill>
                  <a:schemeClr val="bg2"/>
                </a:solidFill>
              </a:rPr>
              <a:t>луче)</a:t>
            </a:r>
            <a:endParaRPr lang="ru-RU" sz="1200" spc="-100" dirty="0">
              <a:solidFill>
                <a:schemeClr val="bg2"/>
              </a:solidFill>
            </a:endParaRPr>
          </a:p>
        </p:txBody>
      </p:sp>
      <p:sp>
        <p:nvSpPr>
          <p:cNvPr id="38" name="Rectangle 60"/>
          <p:cNvSpPr>
            <a:spLocks noChangeArrowheads="1"/>
          </p:cNvSpPr>
          <p:nvPr/>
        </p:nvSpPr>
        <p:spPr bwMode="auto">
          <a:xfrm>
            <a:off x="5673681" y="5378589"/>
            <a:ext cx="720321" cy="864000"/>
          </a:xfrm>
          <a:prstGeom prst="rect">
            <a:avLst/>
          </a:prstGeom>
          <a:solidFill>
            <a:schemeClr val="tx1">
              <a:lumMod val="95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80000"/>
              </a:lnSpc>
            </a:pPr>
            <a:endParaRPr lang="ru-RU" i="1" dirty="0">
              <a:solidFill>
                <a:schemeClr val="bg2"/>
              </a:solidFill>
            </a:endParaRPr>
          </a:p>
        </p:txBody>
      </p:sp>
      <p:sp>
        <p:nvSpPr>
          <p:cNvPr id="41" name="Rectangle 58"/>
          <p:cNvSpPr>
            <a:spLocks noChangeArrowheads="1"/>
          </p:cNvSpPr>
          <p:nvPr/>
        </p:nvSpPr>
        <p:spPr bwMode="auto">
          <a:xfrm>
            <a:off x="129681" y="6296589"/>
            <a:ext cx="5400785" cy="3960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80000"/>
              </a:lnSpc>
            </a:pPr>
            <a:r>
              <a:rPr lang="ru-RU" sz="1400" spc="-70" dirty="0">
                <a:solidFill>
                  <a:schemeClr val="bg2"/>
                </a:solidFill>
              </a:rPr>
              <a:t>располагать натуральные числа (в пределах 10) в </a:t>
            </a:r>
            <a:r>
              <a:rPr lang="ru-RU" sz="1400" spc="-70" dirty="0" smtClean="0">
                <a:solidFill>
                  <a:schemeClr val="bg2"/>
                </a:solidFill>
              </a:rPr>
              <a:t>порядке</a:t>
            </a:r>
          </a:p>
          <a:p>
            <a:pPr>
              <a:lnSpc>
                <a:spcPct val="80000"/>
              </a:lnSpc>
            </a:pPr>
            <a:r>
              <a:rPr lang="ru-RU" sz="1400" spc="-70" dirty="0" smtClean="0">
                <a:solidFill>
                  <a:schemeClr val="bg2"/>
                </a:solidFill>
              </a:rPr>
              <a:t>возрастания/убывания</a:t>
            </a:r>
            <a:endParaRPr lang="ru-RU" sz="1400" spc="-70" dirty="0">
              <a:solidFill>
                <a:schemeClr val="bg2"/>
              </a:solidFill>
            </a:endParaRPr>
          </a:p>
        </p:txBody>
      </p:sp>
      <p:sp>
        <p:nvSpPr>
          <p:cNvPr id="42" name="Rectangle 60"/>
          <p:cNvSpPr>
            <a:spLocks noChangeArrowheads="1"/>
          </p:cNvSpPr>
          <p:nvPr/>
        </p:nvSpPr>
        <p:spPr bwMode="auto">
          <a:xfrm>
            <a:off x="5673682" y="6296589"/>
            <a:ext cx="720000" cy="396000"/>
          </a:xfrm>
          <a:prstGeom prst="rect">
            <a:avLst/>
          </a:prstGeom>
          <a:solidFill>
            <a:schemeClr val="tx1">
              <a:lumMod val="95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80000"/>
              </a:lnSpc>
            </a:pPr>
            <a:endParaRPr lang="ru-RU" i="1" dirty="0">
              <a:solidFill>
                <a:schemeClr val="bg2"/>
              </a:solidFill>
            </a:endParaRPr>
          </a:p>
        </p:txBody>
      </p:sp>
      <p:sp>
        <p:nvSpPr>
          <p:cNvPr id="40" name="Rectangle 60"/>
          <p:cNvSpPr>
            <a:spLocks noChangeArrowheads="1"/>
          </p:cNvSpPr>
          <p:nvPr/>
        </p:nvSpPr>
        <p:spPr bwMode="auto">
          <a:xfrm>
            <a:off x="5673681" y="2298821"/>
            <a:ext cx="720000" cy="251966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 b="1" dirty="0" err="1" smtClean="0">
                <a:solidFill>
                  <a:schemeClr val="bg2"/>
                </a:solidFill>
              </a:rPr>
              <a:t>сент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47" name="Rectangle 60"/>
          <p:cNvSpPr>
            <a:spLocks noChangeArrowheads="1"/>
          </p:cNvSpPr>
          <p:nvPr/>
        </p:nvSpPr>
        <p:spPr bwMode="auto">
          <a:xfrm>
            <a:off x="6394002" y="2298821"/>
            <a:ext cx="720000" cy="251966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 b="1" dirty="0" err="1" smtClean="0">
                <a:solidFill>
                  <a:schemeClr val="bg2"/>
                </a:solidFill>
              </a:rPr>
              <a:t>окт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48" name="Rectangle 60"/>
          <p:cNvSpPr>
            <a:spLocks noChangeArrowheads="1"/>
          </p:cNvSpPr>
          <p:nvPr/>
        </p:nvSpPr>
        <p:spPr bwMode="auto">
          <a:xfrm>
            <a:off x="7114002" y="2298821"/>
            <a:ext cx="720000" cy="251966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 b="1" dirty="0" err="1" smtClean="0">
                <a:solidFill>
                  <a:schemeClr val="bg2"/>
                </a:solidFill>
              </a:rPr>
              <a:t>нояб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49" name="Rectangle 60"/>
          <p:cNvSpPr>
            <a:spLocks noChangeArrowheads="1"/>
          </p:cNvSpPr>
          <p:nvPr/>
        </p:nvSpPr>
        <p:spPr bwMode="auto">
          <a:xfrm>
            <a:off x="7834002" y="2298821"/>
            <a:ext cx="720000" cy="251966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 b="1" dirty="0" smtClean="0">
                <a:solidFill>
                  <a:schemeClr val="bg2"/>
                </a:solidFill>
              </a:rPr>
              <a:t>дек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50" name="Rectangle 60"/>
          <p:cNvSpPr>
            <a:spLocks noChangeArrowheads="1"/>
          </p:cNvSpPr>
          <p:nvPr/>
        </p:nvSpPr>
        <p:spPr bwMode="auto">
          <a:xfrm>
            <a:off x="6392515" y="2676770"/>
            <a:ext cx="720000" cy="251966"/>
          </a:xfrm>
          <a:prstGeom prst="rect">
            <a:avLst/>
          </a:prstGeom>
          <a:solidFill>
            <a:schemeClr val="tx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endParaRPr lang="ru-RU" i="1" dirty="0">
              <a:solidFill>
                <a:schemeClr val="bg2"/>
              </a:solidFill>
            </a:endParaRPr>
          </a:p>
        </p:txBody>
      </p:sp>
      <p:sp>
        <p:nvSpPr>
          <p:cNvPr id="52" name="Rectangle 60"/>
          <p:cNvSpPr>
            <a:spLocks noChangeArrowheads="1"/>
          </p:cNvSpPr>
          <p:nvPr/>
        </p:nvSpPr>
        <p:spPr bwMode="auto">
          <a:xfrm>
            <a:off x="7112515" y="2678589"/>
            <a:ext cx="720000" cy="251966"/>
          </a:xfrm>
          <a:prstGeom prst="rect">
            <a:avLst/>
          </a:prstGeom>
          <a:solidFill>
            <a:schemeClr val="tx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endParaRPr lang="ru-RU" i="1" dirty="0">
              <a:solidFill>
                <a:schemeClr val="bg2"/>
              </a:solidFill>
            </a:endParaRPr>
          </a:p>
        </p:txBody>
      </p:sp>
      <p:sp>
        <p:nvSpPr>
          <p:cNvPr id="53" name="Rectangle 60"/>
          <p:cNvSpPr>
            <a:spLocks noChangeArrowheads="1"/>
          </p:cNvSpPr>
          <p:nvPr/>
        </p:nvSpPr>
        <p:spPr bwMode="auto">
          <a:xfrm>
            <a:off x="7833681" y="2678589"/>
            <a:ext cx="720000" cy="251966"/>
          </a:xfrm>
          <a:prstGeom prst="rect">
            <a:avLst/>
          </a:prstGeom>
          <a:solidFill>
            <a:srgbClr val="00CC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endParaRPr lang="ru-RU" i="1" dirty="0">
              <a:solidFill>
                <a:schemeClr val="bg2"/>
              </a:solidFill>
            </a:endParaRPr>
          </a:p>
        </p:txBody>
      </p:sp>
      <p:sp>
        <p:nvSpPr>
          <p:cNvPr id="54" name="Rectangle 60"/>
          <p:cNvSpPr>
            <a:spLocks noChangeArrowheads="1"/>
          </p:cNvSpPr>
          <p:nvPr/>
        </p:nvSpPr>
        <p:spPr bwMode="auto">
          <a:xfrm>
            <a:off x="6394862" y="2966589"/>
            <a:ext cx="720000" cy="612000"/>
          </a:xfrm>
          <a:prstGeom prst="rect">
            <a:avLst/>
          </a:prstGeom>
          <a:solidFill>
            <a:srgbClr val="00CC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endParaRPr lang="ru-RU" i="1" dirty="0">
              <a:solidFill>
                <a:schemeClr val="bg2"/>
              </a:solidFill>
            </a:endParaRPr>
          </a:p>
        </p:txBody>
      </p:sp>
      <p:sp>
        <p:nvSpPr>
          <p:cNvPr id="55" name="Rectangle 60"/>
          <p:cNvSpPr>
            <a:spLocks noChangeArrowheads="1"/>
          </p:cNvSpPr>
          <p:nvPr/>
        </p:nvSpPr>
        <p:spPr bwMode="auto">
          <a:xfrm>
            <a:off x="7113681" y="2966657"/>
            <a:ext cx="720000" cy="612000"/>
          </a:xfrm>
          <a:prstGeom prst="rect">
            <a:avLst/>
          </a:prstGeom>
          <a:solidFill>
            <a:srgbClr val="00CC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endParaRPr lang="ru-RU" i="1" dirty="0">
              <a:solidFill>
                <a:schemeClr val="bg2"/>
              </a:solidFill>
            </a:endParaRPr>
          </a:p>
        </p:txBody>
      </p:sp>
      <p:sp>
        <p:nvSpPr>
          <p:cNvPr id="56" name="Rectangle 60"/>
          <p:cNvSpPr>
            <a:spLocks noChangeArrowheads="1"/>
          </p:cNvSpPr>
          <p:nvPr/>
        </p:nvSpPr>
        <p:spPr bwMode="auto">
          <a:xfrm>
            <a:off x="7833681" y="2966589"/>
            <a:ext cx="720000" cy="612000"/>
          </a:xfrm>
          <a:prstGeom prst="rect">
            <a:avLst/>
          </a:prstGeom>
          <a:solidFill>
            <a:srgbClr val="00CC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endParaRPr lang="ru-RU" i="1" dirty="0">
              <a:solidFill>
                <a:schemeClr val="bg2"/>
              </a:solidFill>
            </a:endParaRPr>
          </a:p>
        </p:txBody>
      </p:sp>
      <p:sp>
        <p:nvSpPr>
          <p:cNvPr id="57" name="Rectangle 60"/>
          <p:cNvSpPr>
            <a:spLocks noChangeArrowheads="1"/>
          </p:cNvSpPr>
          <p:nvPr/>
        </p:nvSpPr>
        <p:spPr bwMode="auto">
          <a:xfrm>
            <a:off x="6392515" y="3614589"/>
            <a:ext cx="720000" cy="396044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endParaRPr lang="ru-RU" i="1" dirty="0">
              <a:solidFill>
                <a:schemeClr val="bg2"/>
              </a:solidFill>
            </a:endParaRPr>
          </a:p>
        </p:txBody>
      </p:sp>
      <p:sp>
        <p:nvSpPr>
          <p:cNvPr id="58" name="Rectangle 60"/>
          <p:cNvSpPr>
            <a:spLocks noChangeArrowheads="1"/>
          </p:cNvSpPr>
          <p:nvPr/>
        </p:nvSpPr>
        <p:spPr bwMode="auto">
          <a:xfrm>
            <a:off x="7112515" y="3614589"/>
            <a:ext cx="720000" cy="396044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endParaRPr lang="ru-RU" i="1" dirty="0">
              <a:solidFill>
                <a:schemeClr val="bg2"/>
              </a:solidFill>
            </a:endParaRPr>
          </a:p>
        </p:txBody>
      </p:sp>
      <p:sp>
        <p:nvSpPr>
          <p:cNvPr id="59" name="Rectangle 60"/>
          <p:cNvSpPr>
            <a:spLocks noChangeArrowheads="1"/>
          </p:cNvSpPr>
          <p:nvPr/>
        </p:nvSpPr>
        <p:spPr bwMode="auto">
          <a:xfrm>
            <a:off x="7832515" y="3614589"/>
            <a:ext cx="720000" cy="396044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endParaRPr lang="ru-RU" i="1" dirty="0">
              <a:solidFill>
                <a:schemeClr val="bg2"/>
              </a:solidFill>
            </a:endParaRPr>
          </a:p>
        </p:txBody>
      </p:sp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6394862" y="4044213"/>
            <a:ext cx="720000" cy="432048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80000"/>
              </a:lnSpc>
            </a:pPr>
            <a:endParaRPr lang="ru-RU" i="1" dirty="0">
              <a:solidFill>
                <a:schemeClr val="bg2"/>
              </a:solidFill>
            </a:endParaRPr>
          </a:p>
        </p:txBody>
      </p:sp>
      <p:sp>
        <p:nvSpPr>
          <p:cNvPr id="62" name="Rectangle 60"/>
          <p:cNvSpPr>
            <a:spLocks noChangeArrowheads="1"/>
          </p:cNvSpPr>
          <p:nvPr/>
        </p:nvSpPr>
        <p:spPr bwMode="auto">
          <a:xfrm>
            <a:off x="7114862" y="4046589"/>
            <a:ext cx="720000" cy="432048"/>
          </a:xfrm>
          <a:prstGeom prst="rect">
            <a:avLst/>
          </a:prstGeom>
          <a:solidFill>
            <a:srgbClr val="00CC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80000"/>
              </a:lnSpc>
            </a:pPr>
            <a:endParaRPr lang="ru-RU" i="1" dirty="0">
              <a:solidFill>
                <a:schemeClr val="bg2"/>
              </a:solidFill>
            </a:endParaRPr>
          </a:p>
        </p:txBody>
      </p:sp>
      <p:sp>
        <p:nvSpPr>
          <p:cNvPr id="63" name="Rectangle 60"/>
          <p:cNvSpPr>
            <a:spLocks noChangeArrowheads="1"/>
          </p:cNvSpPr>
          <p:nvPr/>
        </p:nvSpPr>
        <p:spPr bwMode="auto">
          <a:xfrm>
            <a:off x="7840429" y="4046589"/>
            <a:ext cx="720000" cy="432048"/>
          </a:xfrm>
          <a:prstGeom prst="rect">
            <a:avLst/>
          </a:prstGeom>
          <a:solidFill>
            <a:srgbClr val="00CC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80000"/>
              </a:lnSpc>
            </a:pPr>
            <a:endParaRPr lang="ru-RU" i="1" dirty="0">
              <a:solidFill>
                <a:schemeClr val="bg2"/>
              </a:solidFill>
            </a:endParaRPr>
          </a:p>
        </p:txBody>
      </p:sp>
      <p:sp>
        <p:nvSpPr>
          <p:cNvPr id="64" name="Rectangle 60"/>
          <p:cNvSpPr>
            <a:spLocks noChangeArrowheads="1"/>
          </p:cNvSpPr>
          <p:nvPr/>
        </p:nvSpPr>
        <p:spPr bwMode="auto">
          <a:xfrm>
            <a:off x="6394862" y="4514589"/>
            <a:ext cx="721181" cy="396044"/>
          </a:xfrm>
          <a:prstGeom prst="rect">
            <a:avLst/>
          </a:prstGeom>
          <a:solidFill>
            <a:schemeClr val="tx1">
              <a:lumMod val="95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80000"/>
              </a:lnSpc>
            </a:pPr>
            <a:endParaRPr lang="ru-RU" i="1" dirty="0">
              <a:solidFill>
                <a:schemeClr val="bg2"/>
              </a:solidFill>
            </a:endParaRPr>
          </a:p>
        </p:txBody>
      </p:sp>
      <p:sp>
        <p:nvSpPr>
          <p:cNvPr id="65" name="Rectangle 60"/>
          <p:cNvSpPr>
            <a:spLocks noChangeArrowheads="1"/>
          </p:cNvSpPr>
          <p:nvPr/>
        </p:nvSpPr>
        <p:spPr bwMode="auto">
          <a:xfrm>
            <a:off x="7113681" y="4514589"/>
            <a:ext cx="721181" cy="396044"/>
          </a:xfrm>
          <a:prstGeom prst="rect">
            <a:avLst/>
          </a:prstGeom>
          <a:solidFill>
            <a:schemeClr val="tx1">
              <a:lumMod val="95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80000"/>
              </a:lnSpc>
            </a:pPr>
            <a:endParaRPr lang="ru-RU" i="1" dirty="0">
              <a:solidFill>
                <a:schemeClr val="bg2"/>
              </a:solidFill>
            </a:endParaRPr>
          </a:p>
        </p:txBody>
      </p:sp>
      <p:sp>
        <p:nvSpPr>
          <p:cNvPr id="66" name="Rectangle 60"/>
          <p:cNvSpPr>
            <a:spLocks noChangeArrowheads="1"/>
          </p:cNvSpPr>
          <p:nvPr/>
        </p:nvSpPr>
        <p:spPr bwMode="auto">
          <a:xfrm>
            <a:off x="7833681" y="4514589"/>
            <a:ext cx="721181" cy="396044"/>
          </a:xfrm>
          <a:prstGeom prst="rect">
            <a:avLst/>
          </a:prstGeom>
          <a:solidFill>
            <a:schemeClr val="tx1">
              <a:lumMod val="95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80000"/>
              </a:lnSpc>
            </a:pPr>
            <a:endParaRPr lang="ru-RU" i="1" dirty="0">
              <a:solidFill>
                <a:schemeClr val="bg2"/>
              </a:solidFill>
            </a:endParaRPr>
          </a:p>
        </p:txBody>
      </p:sp>
      <p:sp>
        <p:nvSpPr>
          <p:cNvPr id="67" name="Rectangle 60"/>
          <p:cNvSpPr>
            <a:spLocks noChangeArrowheads="1"/>
          </p:cNvSpPr>
          <p:nvPr/>
        </p:nvSpPr>
        <p:spPr bwMode="auto">
          <a:xfrm>
            <a:off x="6397209" y="4946589"/>
            <a:ext cx="718834" cy="396044"/>
          </a:xfrm>
          <a:prstGeom prst="rect">
            <a:avLst/>
          </a:prstGeom>
          <a:solidFill>
            <a:schemeClr val="tx1">
              <a:lumMod val="95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80000"/>
              </a:lnSpc>
            </a:pPr>
            <a:endParaRPr lang="ru-RU" i="1" dirty="0">
              <a:solidFill>
                <a:schemeClr val="bg2"/>
              </a:solidFill>
            </a:endParaRPr>
          </a:p>
        </p:txBody>
      </p:sp>
      <p:sp>
        <p:nvSpPr>
          <p:cNvPr id="68" name="Rectangle 60"/>
          <p:cNvSpPr>
            <a:spLocks noChangeArrowheads="1"/>
          </p:cNvSpPr>
          <p:nvPr/>
        </p:nvSpPr>
        <p:spPr bwMode="auto">
          <a:xfrm>
            <a:off x="7116043" y="4946589"/>
            <a:ext cx="718834" cy="396044"/>
          </a:xfrm>
          <a:prstGeom prst="rect">
            <a:avLst/>
          </a:prstGeom>
          <a:solidFill>
            <a:schemeClr val="tx1">
              <a:lumMod val="95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80000"/>
              </a:lnSpc>
            </a:pPr>
            <a:endParaRPr lang="ru-RU" i="1" dirty="0">
              <a:solidFill>
                <a:schemeClr val="bg2"/>
              </a:solidFill>
            </a:endParaRPr>
          </a:p>
        </p:txBody>
      </p:sp>
      <p:sp>
        <p:nvSpPr>
          <p:cNvPr id="69" name="Rectangle 60"/>
          <p:cNvSpPr>
            <a:spLocks noChangeArrowheads="1"/>
          </p:cNvSpPr>
          <p:nvPr/>
        </p:nvSpPr>
        <p:spPr bwMode="auto">
          <a:xfrm>
            <a:off x="7836028" y="4946589"/>
            <a:ext cx="718834" cy="396044"/>
          </a:xfrm>
          <a:prstGeom prst="rect">
            <a:avLst/>
          </a:prstGeom>
          <a:solidFill>
            <a:schemeClr val="tx1">
              <a:lumMod val="95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80000"/>
              </a:lnSpc>
            </a:pPr>
            <a:endParaRPr lang="ru-RU" i="1" dirty="0">
              <a:solidFill>
                <a:schemeClr val="bg2"/>
              </a:solidFill>
            </a:endParaRPr>
          </a:p>
        </p:txBody>
      </p:sp>
      <p:sp>
        <p:nvSpPr>
          <p:cNvPr id="70" name="Rectangle 60"/>
          <p:cNvSpPr>
            <a:spLocks noChangeArrowheads="1"/>
          </p:cNvSpPr>
          <p:nvPr/>
        </p:nvSpPr>
        <p:spPr bwMode="auto">
          <a:xfrm>
            <a:off x="6397209" y="5378589"/>
            <a:ext cx="720321" cy="864000"/>
          </a:xfrm>
          <a:prstGeom prst="rect">
            <a:avLst/>
          </a:prstGeom>
          <a:solidFill>
            <a:schemeClr val="tx1">
              <a:lumMod val="95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80000"/>
              </a:lnSpc>
            </a:pPr>
            <a:endParaRPr lang="ru-RU" i="1" dirty="0">
              <a:solidFill>
                <a:schemeClr val="bg2"/>
              </a:solidFill>
            </a:endParaRPr>
          </a:p>
        </p:txBody>
      </p:sp>
      <p:sp>
        <p:nvSpPr>
          <p:cNvPr id="71" name="Rectangle 60"/>
          <p:cNvSpPr>
            <a:spLocks noChangeArrowheads="1"/>
          </p:cNvSpPr>
          <p:nvPr/>
        </p:nvSpPr>
        <p:spPr bwMode="auto">
          <a:xfrm>
            <a:off x="7119787" y="5380027"/>
            <a:ext cx="720321" cy="864000"/>
          </a:xfrm>
          <a:prstGeom prst="rect">
            <a:avLst/>
          </a:prstGeom>
          <a:solidFill>
            <a:schemeClr val="tx1">
              <a:lumMod val="95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80000"/>
              </a:lnSpc>
            </a:pPr>
            <a:endParaRPr lang="ru-RU" i="1" dirty="0">
              <a:solidFill>
                <a:schemeClr val="bg2"/>
              </a:solidFill>
            </a:endParaRPr>
          </a:p>
        </p:txBody>
      </p:sp>
      <p:sp>
        <p:nvSpPr>
          <p:cNvPr id="72" name="Rectangle 60"/>
          <p:cNvSpPr>
            <a:spLocks noChangeArrowheads="1"/>
          </p:cNvSpPr>
          <p:nvPr/>
        </p:nvSpPr>
        <p:spPr bwMode="auto">
          <a:xfrm>
            <a:off x="7840108" y="5380027"/>
            <a:ext cx="720321" cy="864000"/>
          </a:xfrm>
          <a:prstGeom prst="rect">
            <a:avLst/>
          </a:prstGeom>
          <a:solidFill>
            <a:schemeClr val="tx1">
              <a:lumMod val="95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80000"/>
              </a:lnSpc>
            </a:pPr>
            <a:endParaRPr lang="ru-RU" i="1" dirty="0">
              <a:solidFill>
                <a:schemeClr val="bg2"/>
              </a:solidFill>
            </a:endParaRPr>
          </a:p>
        </p:txBody>
      </p:sp>
      <p:sp>
        <p:nvSpPr>
          <p:cNvPr id="73" name="Rectangle 60"/>
          <p:cNvSpPr>
            <a:spLocks noChangeArrowheads="1"/>
          </p:cNvSpPr>
          <p:nvPr/>
        </p:nvSpPr>
        <p:spPr bwMode="auto">
          <a:xfrm>
            <a:off x="6392515" y="6296588"/>
            <a:ext cx="720000" cy="396000"/>
          </a:xfrm>
          <a:prstGeom prst="rect">
            <a:avLst/>
          </a:prstGeom>
          <a:solidFill>
            <a:schemeClr val="tx1">
              <a:lumMod val="95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80000"/>
              </a:lnSpc>
            </a:pPr>
            <a:endParaRPr lang="ru-RU" i="1" dirty="0">
              <a:solidFill>
                <a:schemeClr val="bg2"/>
              </a:solidFill>
            </a:endParaRPr>
          </a:p>
        </p:txBody>
      </p:sp>
      <p:sp>
        <p:nvSpPr>
          <p:cNvPr id="74" name="Rectangle 60"/>
          <p:cNvSpPr>
            <a:spLocks noChangeArrowheads="1"/>
          </p:cNvSpPr>
          <p:nvPr/>
        </p:nvSpPr>
        <p:spPr bwMode="auto">
          <a:xfrm>
            <a:off x="7113681" y="6296589"/>
            <a:ext cx="720000" cy="396000"/>
          </a:xfrm>
          <a:prstGeom prst="rect">
            <a:avLst/>
          </a:prstGeom>
          <a:solidFill>
            <a:schemeClr val="tx1">
              <a:lumMod val="95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80000"/>
              </a:lnSpc>
            </a:pPr>
            <a:endParaRPr lang="ru-RU" i="1" dirty="0">
              <a:solidFill>
                <a:schemeClr val="bg2"/>
              </a:solidFill>
            </a:endParaRPr>
          </a:p>
        </p:txBody>
      </p:sp>
      <p:sp>
        <p:nvSpPr>
          <p:cNvPr id="75" name="Rectangle 60"/>
          <p:cNvSpPr>
            <a:spLocks noChangeArrowheads="1"/>
          </p:cNvSpPr>
          <p:nvPr/>
        </p:nvSpPr>
        <p:spPr bwMode="auto">
          <a:xfrm>
            <a:off x="7832515" y="6296589"/>
            <a:ext cx="720000" cy="396000"/>
          </a:xfrm>
          <a:prstGeom prst="rect">
            <a:avLst/>
          </a:prstGeom>
          <a:solidFill>
            <a:schemeClr val="tx1">
              <a:lumMod val="95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80000"/>
              </a:lnSpc>
            </a:pPr>
            <a:endParaRPr lang="ru-RU" i="1" dirty="0">
              <a:solidFill>
                <a:schemeClr val="bg2"/>
              </a:solidFill>
            </a:endParaRPr>
          </a:p>
        </p:txBody>
      </p:sp>
      <p:sp>
        <p:nvSpPr>
          <p:cNvPr id="60" name="Rectangle 60"/>
          <p:cNvSpPr>
            <a:spLocks noChangeArrowheads="1"/>
          </p:cNvSpPr>
          <p:nvPr/>
        </p:nvSpPr>
        <p:spPr bwMode="auto">
          <a:xfrm>
            <a:off x="237197" y="2327694"/>
            <a:ext cx="5076564" cy="251966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 b="1" i="1" dirty="0" smtClean="0">
                <a:solidFill>
                  <a:srgbClr val="0000FF"/>
                </a:solidFill>
              </a:rPr>
              <a:t>Полный перечень см. прилагаемый файл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79" name="Rectangle 60"/>
          <p:cNvSpPr>
            <a:spLocks noChangeArrowheads="1"/>
          </p:cNvSpPr>
          <p:nvPr/>
        </p:nvSpPr>
        <p:spPr bwMode="auto">
          <a:xfrm>
            <a:off x="8657417" y="4068241"/>
            <a:ext cx="432000" cy="432048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80000"/>
              </a:lnSpc>
            </a:pPr>
            <a:r>
              <a:rPr lang="ru-RU" i="1" dirty="0" smtClean="0">
                <a:solidFill>
                  <a:schemeClr val="bg2"/>
                </a:solidFill>
              </a:rPr>
              <a:t>№1</a:t>
            </a:r>
            <a:endParaRPr lang="ru-RU" i="1" dirty="0">
              <a:solidFill>
                <a:schemeClr val="bg2"/>
              </a:solidFill>
            </a:endParaRPr>
          </a:p>
        </p:txBody>
      </p:sp>
      <p:sp>
        <p:nvSpPr>
          <p:cNvPr id="80" name="Rectangle 60"/>
          <p:cNvSpPr>
            <a:spLocks noChangeArrowheads="1"/>
          </p:cNvSpPr>
          <p:nvPr/>
        </p:nvSpPr>
        <p:spPr bwMode="auto">
          <a:xfrm>
            <a:off x="8667132" y="4514589"/>
            <a:ext cx="432000" cy="39604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80000"/>
              </a:lnSpc>
            </a:pPr>
            <a:r>
              <a:rPr lang="ru-RU" i="1" dirty="0" smtClean="0">
                <a:solidFill>
                  <a:schemeClr val="bg2"/>
                </a:solidFill>
              </a:rPr>
              <a:t>№2</a:t>
            </a:r>
            <a:endParaRPr lang="ru-RU" i="1" dirty="0">
              <a:solidFill>
                <a:schemeClr val="bg2"/>
              </a:solidFill>
            </a:endParaRPr>
          </a:p>
        </p:txBody>
      </p:sp>
      <p:sp>
        <p:nvSpPr>
          <p:cNvPr id="81" name="Rectangle 60"/>
          <p:cNvSpPr>
            <a:spLocks noChangeArrowheads="1"/>
          </p:cNvSpPr>
          <p:nvPr/>
        </p:nvSpPr>
        <p:spPr bwMode="auto">
          <a:xfrm>
            <a:off x="8653737" y="4946589"/>
            <a:ext cx="432000" cy="39604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80000"/>
              </a:lnSpc>
            </a:pPr>
            <a:r>
              <a:rPr lang="ru-RU" i="1" dirty="0" smtClean="0">
                <a:solidFill>
                  <a:schemeClr val="bg2"/>
                </a:solidFill>
              </a:rPr>
              <a:t>№3</a:t>
            </a:r>
            <a:endParaRPr lang="ru-RU" i="1" dirty="0">
              <a:solidFill>
                <a:schemeClr val="bg2"/>
              </a:solidFill>
            </a:endParaRPr>
          </a:p>
        </p:txBody>
      </p:sp>
      <p:sp>
        <p:nvSpPr>
          <p:cNvPr id="82" name="Rectangle 60"/>
          <p:cNvSpPr>
            <a:spLocks noChangeArrowheads="1"/>
          </p:cNvSpPr>
          <p:nvPr/>
        </p:nvSpPr>
        <p:spPr bwMode="auto">
          <a:xfrm>
            <a:off x="8663249" y="5614005"/>
            <a:ext cx="432000" cy="39604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80000"/>
              </a:lnSpc>
            </a:pPr>
            <a:r>
              <a:rPr lang="ru-RU" i="1" dirty="0" smtClean="0">
                <a:solidFill>
                  <a:schemeClr val="bg2"/>
                </a:solidFill>
              </a:rPr>
              <a:t>№4</a:t>
            </a:r>
            <a:endParaRPr lang="ru-RU" i="1" dirty="0">
              <a:solidFill>
                <a:schemeClr val="bg2"/>
              </a:solidFill>
            </a:endParaRPr>
          </a:p>
        </p:txBody>
      </p:sp>
      <p:sp>
        <p:nvSpPr>
          <p:cNvPr id="83" name="Rectangle 60"/>
          <p:cNvSpPr>
            <a:spLocks noChangeArrowheads="1"/>
          </p:cNvSpPr>
          <p:nvPr/>
        </p:nvSpPr>
        <p:spPr bwMode="auto">
          <a:xfrm>
            <a:off x="8676480" y="6296589"/>
            <a:ext cx="432000" cy="39604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80000"/>
              </a:lnSpc>
            </a:pPr>
            <a:r>
              <a:rPr lang="ru-RU" i="1" dirty="0" smtClean="0">
                <a:solidFill>
                  <a:schemeClr val="bg2"/>
                </a:solidFill>
              </a:rPr>
              <a:t>№5</a:t>
            </a:r>
            <a:endParaRPr lang="ru-RU" i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4662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34423-20D4-4055-BFBA-20A023C03C30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9813925" y="6253163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45546" y="1608428"/>
            <a:ext cx="9036050" cy="516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514350" indent="-514350">
              <a:lnSpc>
                <a:spcPct val="80000"/>
              </a:lnSpc>
              <a:spcAft>
                <a:spcPct val="20000"/>
              </a:spcAft>
              <a:buFont typeface="+mj-lt"/>
              <a:buAutoNum type="arabicPeriod"/>
            </a:pPr>
            <a:r>
              <a:rPr lang="ru-RU" sz="2800" b="1" dirty="0" smtClean="0"/>
              <a:t>Коммуникативные умения</a:t>
            </a:r>
          </a:p>
          <a:p>
            <a:pPr marL="342900" indent="-342900">
              <a:lnSpc>
                <a:spcPct val="80000"/>
              </a:lnSpc>
              <a:spcAft>
                <a:spcPct val="20000"/>
              </a:spcAft>
            </a:pPr>
            <a:r>
              <a:rPr lang="ru-RU" sz="3200" b="1" dirty="0"/>
              <a:t> </a:t>
            </a:r>
            <a:r>
              <a:rPr lang="ru-RU" sz="3200" b="1" dirty="0" smtClean="0"/>
              <a:t>  </a:t>
            </a:r>
            <a:r>
              <a:rPr lang="ru-RU" sz="2400" b="1" u="sng" dirty="0" smtClean="0"/>
              <a:t>Основной акцент</a:t>
            </a:r>
            <a:r>
              <a:rPr lang="ru-RU" sz="2400" b="1" dirty="0" smtClean="0"/>
              <a:t>: умение выслушать и услышать партнёра, внимательно отнестись к чужой точке зрения.</a:t>
            </a:r>
            <a:r>
              <a:rPr lang="ru-RU" sz="2400" b="1" dirty="0" smtClean="0"/>
              <a:t> </a:t>
            </a:r>
            <a:r>
              <a:rPr lang="ru-RU" sz="2400" b="1" u="sng" dirty="0" smtClean="0"/>
              <a:t>Исходное умение</a:t>
            </a:r>
            <a:r>
              <a:rPr lang="ru-RU" sz="2400" b="1" dirty="0" smtClean="0"/>
              <a:t>: владение </a:t>
            </a:r>
            <a:r>
              <a:rPr lang="ru-RU" sz="2400" b="1" i="1" dirty="0"/>
              <a:t>культурными формулами </a:t>
            </a:r>
            <a:r>
              <a:rPr lang="ru-RU" sz="2400" b="1" i="1" dirty="0" smtClean="0"/>
              <a:t>взаимодействия:</a:t>
            </a:r>
          </a:p>
          <a:p>
            <a:pPr marL="342900" indent="-342900">
              <a:lnSpc>
                <a:spcPct val="80000"/>
              </a:lnSpc>
              <a:spcAft>
                <a:spcPct val="20000"/>
              </a:spcAft>
            </a:pPr>
            <a:endParaRPr lang="ru-RU" sz="800" b="1" i="1" dirty="0" smtClean="0"/>
          </a:p>
          <a:p>
            <a:pPr marL="342900" indent="-342900">
              <a:lnSpc>
                <a:spcPct val="80000"/>
              </a:lnSpc>
              <a:spcAft>
                <a:spcPct val="20000"/>
              </a:spcAft>
              <a:buFont typeface="Wingdings" panose="05000000000000000000" pitchFamily="2" charset="2"/>
              <a:buChar char="Ø"/>
            </a:pPr>
            <a:r>
              <a:rPr lang="ru-RU" sz="2000" b="1" u="sng" dirty="0" smtClean="0"/>
              <a:t>Фиксация позиций</a:t>
            </a:r>
            <a:r>
              <a:rPr lang="ru-RU" sz="2000" b="1" dirty="0" smtClean="0"/>
              <a:t>: </a:t>
            </a:r>
            <a:r>
              <a:rPr lang="ru-RU" sz="2000" i="1" dirty="0" smtClean="0"/>
              <a:t>«Согласен</a:t>
            </a:r>
            <a:r>
              <a:rPr lang="ru-RU" sz="2000" i="1" dirty="0"/>
              <a:t>», «Не согласен», «Я считаю так же. Я тоже», «Я думаю иначе. Я не так», «Сомневаюсь</a:t>
            </a:r>
            <a:r>
              <a:rPr lang="ru-RU" sz="2000" i="1" dirty="0" smtClean="0"/>
              <a:t>»</a:t>
            </a:r>
          </a:p>
          <a:p>
            <a:pPr>
              <a:lnSpc>
                <a:spcPct val="80000"/>
              </a:lnSpc>
              <a:spcAft>
                <a:spcPct val="20000"/>
              </a:spcAft>
            </a:pPr>
            <a:endParaRPr lang="ru-RU" sz="800" i="1" strike="sngStrike" dirty="0" smtClean="0"/>
          </a:p>
          <a:p>
            <a:pPr marL="342900" indent="-342900">
              <a:lnSpc>
                <a:spcPct val="80000"/>
              </a:lnSpc>
              <a:spcAft>
                <a:spcPct val="20000"/>
              </a:spcAft>
              <a:buFont typeface="Wingdings" panose="05000000000000000000" pitchFamily="2" charset="2"/>
              <a:buChar char="Ø"/>
            </a:pPr>
            <a:r>
              <a:rPr lang="ru-RU" sz="2000" b="1" u="sng" dirty="0" smtClean="0"/>
              <a:t>Прояснение позиций, порядок обсуждения</a:t>
            </a:r>
            <a:r>
              <a:rPr lang="ru-RU" sz="2000" b="1" dirty="0" smtClean="0"/>
              <a:t>:</a:t>
            </a:r>
            <a:r>
              <a:rPr lang="ru-RU" sz="2000" b="1" i="1" dirty="0" smtClean="0"/>
              <a:t> </a:t>
            </a:r>
            <a:r>
              <a:rPr lang="ru-RU" sz="2000" i="1" dirty="0"/>
              <a:t>«Понятно ли я говорю?», «Непонятно, поясни, пожалуйста», «Хочу задать вопрос», «Хочу ответить», «Говорим по очереди», «А ты как думаешь</a:t>
            </a:r>
            <a:r>
              <a:rPr lang="ru-RU" sz="2000" i="1" dirty="0" smtClean="0"/>
              <a:t>?»</a:t>
            </a:r>
          </a:p>
          <a:p>
            <a:pPr marL="342900" indent="-342900">
              <a:lnSpc>
                <a:spcPct val="80000"/>
              </a:lnSpc>
              <a:spcAft>
                <a:spcPct val="20000"/>
              </a:spcAft>
              <a:buFont typeface="Wingdings" panose="05000000000000000000" pitchFamily="2" charset="2"/>
              <a:buChar char="Ø"/>
            </a:pPr>
            <a:endParaRPr lang="ru-RU" sz="800" i="1" dirty="0"/>
          </a:p>
          <a:p>
            <a:pPr marL="342900" indent="-342900">
              <a:lnSpc>
                <a:spcPct val="80000"/>
              </a:lnSpc>
              <a:spcAft>
                <a:spcPct val="20000"/>
              </a:spcAft>
              <a:buFont typeface="Wingdings" panose="05000000000000000000" pitchFamily="2" charset="2"/>
              <a:buChar char="Ø"/>
            </a:pPr>
            <a:r>
              <a:rPr lang="ru-RU" sz="2000" b="1" u="sng" dirty="0" smtClean="0"/>
              <a:t>Столкновение мнений, ситуация несогласия</a:t>
            </a:r>
            <a:r>
              <a:rPr lang="ru-RU" sz="2000" b="1" dirty="0" smtClean="0"/>
              <a:t>:</a:t>
            </a:r>
            <a:r>
              <a:rPr lang="ru-RU" sz="2000" b="1" i="1" dirty="0" smtClean="0"/>
              <a:t> </a:t>
            </a:r>
            <a:r>
              <a:rPr lang="ru-RU" sz="2000" i="1" dirty="0"/>
              <a:t>«С чем мы все согласны?», «В чём расходимся</a:t>
            </a:r>
            <a:r>
              <a:rPr lang="ru-RU" sz="2000" i="1" dirty="0" smtClean="0"/>
              <a:t>?», «</a:t>
            </a:r>
            <a:r>
              <a:rPr lang="ru-RU" sz="2000" i="1" dirty="0"/>
              <a:t>Как это можно проверить?», «Как докажешь</a:t>
            </a:r>
            <a:r>
              <a:rPr lang="ru-RU" sz="2000" i="1" dirty="0" smtClean="0"/>
              <a:t>?»</a:t>
            </a:r>
          </a:p>
          <a:p>
            <a:pPr>
              <a:lnSpc>
                <a:spcPct val="80000"/>
              </a:lnSpc>
              <a:spcAft>
                <a:spcPct val="20000"/>
              </a:spcAft>
            </a:pPr>
            <a:endParaRPr lang="ru-RU" sz="800" i="1" dirty="0"/>
          </a:p>
          <a:p>
            <a:pPr marL="342900" indent="-342900">
              <a:lnSpc>
                <a:spcPct val="80000"/>
              </a:lnSpc>
              <a:spcAft>
                <a:spcPct val="20000"/>
              </a:spcAft>
              <a:buFont typeface="Wingdings" panose="05000000000000000000" pitchFamily="2" charset="2"/>
              <a:buChar char="Ø"/>
            </a:pPr>
            <a:r>
              <a:rPr lang="ru-RU" sz="2000" b="1" u="sng" dirty="0" smtClean="0"/>
              <a:t>Выработка общего решения</a:t>
            </a:r>
            <a:r>
              <a:rPr lang="ru-RU" sz="2000" b="1" dirty="0" smtClean="0"/>
              <a:t>:</a:t>
            </a:r>
            <a:r>
              <a:rPr lang="ru-RU" sz="2000" b="1" i="1" dirty="0" smtClean="0"/>
              <a:t> </a:t>
            </a:r>
            <a:r>
              <a:rPr lang="ru-RU" sz="2000" i="1" dirty="0"/>
              <a:t>«Какой план действий?», «Каким способом будем действовать</a:t>
            </a:r>
            <a:r>
              <a:rPr lang="ru-RU" sz="2000" i="1" dirty="0" smtClean="0"/>
              <a:t>?», «С чего начнём?» и др.</a:t>
            </a:r>
            <a:r>
              <a:rPr lang="ru-RU" sz="3200" b="1" dirty="0" smtClean="0"/>
              <a:t> </a:t>
            </a:r>
            <a:endParaRPr lang="ru-RU" sz="2600" b="1" dirty="0"/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gray">
          <a:xfrm>
            <a:off x="35973" y="116631"/>
            <a:ext cx="9036050" cy="1332149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Текущие </a:t>
            </a:r>
            <a:r>
              <a:rPr lang="ru-RU" sz="32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метапредметные</a:t>
            </a: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и личностные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результаты: </a:t>
            </a:r>
            <a:r>
              <a:rPr lang="ru-RU" sz="32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сформированность</a:t>
            </a: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основ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учебной самостоятельности школьников</a:t>
            </a:r>
            <a:endParaRPr lang="ru-RU" sz="32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7517658" y="3774687"/>
            <a:ext cx="360000" cy="360000"/>
          </a:xfrm>
          <a:prstGeom prst="ellipse">
            <a:avLst/>
          </a:prstGeom>
          <a:solidFill>
            <a:srgbClr val="00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+</a:t>
            </a:r>
          </a:p>
        </p:txBody>
      </p:sp>
      <p:sp>
        <p:nvSpPr>
          <p:cNvPr id="13" name="Овал 12"/>
          <p:cNvSpPr/>
          <p:nvPr/>
        </p:nvSpPr>
        <p:spPr bwMode="auto">
          <a:xfrm>
            <a:off x="7886414" y="3763365"/>
            <a:ext cx="360000" cy="3600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ru-RU" sz="3600" b="1" dirty="0" smtClean="0">
                <a:solidFill>
                  <a:schemeClr val="bg2"/>
                </a:solidFill>
                <a:latin typeface="Arial" charset="0"/>
              </a:rPr>
              <a:t>–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2" name="Овал 11"/>
          <p:cNvSpPr/>
          <p:nvPr/>
        </p:nvSpPr>
        <p:spPr bwMode="auto">
          <a:xfrm>
            <a:off x="8246414" y="3778110"/>
            <a:ext cx="360000" cy="360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189807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B2B2B2"/>
            </a:gs>
            <a:gs pos="50000">
              <a:srgbClr val="FFFFCC"/>
            </a:gs>
            <a:gs pos="100000">
              <a:srgbClr val="B2B2B2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B2B2B2"/>
            </a:gs>
            <a:gs pos="50000">
              <a:srgbClr val="FFFFCC"/>
            </a:gs>
            <a:gs pos="100000">
              <a:srgbClr val="B2B2B2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20870</TotalTime>
  <Words>3088</Words>
  <Application>Microsoft Office PowerPoint</Application>
  <PresentationFormat>Экран (4:3)</PresentationFormat>
  <Paragraphs>595</Paragraphs>
  <Slides>48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Оформление по умолчанию</vt:lpstr>
      <vt:lpstr>Федеральный государственный образовательный стандарт: оценка образовательных достижений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Оценка учебных заданий: рефлексия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качества образования</dc:title>
  <dc:creator>SL</dc:creator>
  <cp:lastModifiedBy>О.Логинова</cp:lastModifiedBy>
  <cp:revision>1221</cp:revision>
  <cp:lastPrinted>2013-08-16T09:42:20Z</cp:lastPrinted>
  <dcterms:created xsi:type="dcterms:W3CDTF">2000-10-10T11:53:38Z</dcterms:created>
  <dcterms:modified xsi:type="dcterms:W3CDTF">2014-12-23T08:47:24Z</dcterms:modified>
</cp:coreProperties>
</file>