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7" r:id="rId5"/>
    <p:sldId id="264" r:id="rId6"/>
    <p:sldId id="260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62" r:id="rId18"/>
    <p:sldId id="279" r:id="rId19"/>
    <p:sldId id="266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766354-65D8-4017-B3ED-1DA4A924CA5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7C0336-74B3-4FD1-93D6-B0E21F344B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848872" cy="5169960"/>
          </a:xfrm>
        </p:spPr>
        <p:txBody>
          <a:bodyPr>
            <a:normAutofit fontScale="62500" lnSpcReduction="20000"/>
          </a:bodyPr>
          <a:lstStyle/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1400" b="1" dirty="0">
                <a:solidFill>
                  <a:srgbClr val="FF0000"/>
                </a:solidFill>
                <a:latin typeface="Times New Roman" pitchFamily="18" charset="0"/>
              </a:rPr>
              <a:t>У</a:t>
            </a:r>
            <a:r>
              <a:rPr lang="ru-RU" sz="11400" b="1" dirty="0">
                <a:solidFill>
                  <a:srgbClr val="0000CC"/>
                </a:solidFill>
                <a:latin typeface="Times New Roman" pitchFamily="18" charset="0"/>
              </a:rPr>
              <a:t>ниверсальные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1400" b="1" dirty="0">
                <a:solidFill>
                  <a:srgbClr val="FF0000"/>
                </a:solidFill>
                <a:latin typeface="Times New Roman" pitchFamily="18" charset="0"/>
              </a:rPr>
              <a:t>У</a:t>
            </a:r>
            <a:r>
              <a:rPr lang="ru-RU" sz="11400" b="1" dirty="0">
                <a:solidFill>
                  <a:srgbClr val="0000CC"/>
                </a:solidFill>
                <a:latin typeface="Times New Roman" pitchFamily="18" charset="0"/>
              </a:rPr>
              <a:t>чебные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1400" b="1" dirty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lang="ru-RU" sz="11400" b="1" dirty="0">
                <a:solidFill>
                  <a:srgbClr val="0000CC"/>
                </a:solidFill>
                <a:latin typeface="Times New Roman" pitchFamily="18" charset="0"/>
              </a:rPr>
              <a:t>ействия</a:t>
            </a:r>
          </a:p>
          <a:p>
            <a:pPr algn="ctr">
              <a:spcAft>
                <a:spcPts val="0"/>
              </a:spcAft>
            </a:pPr>
            <a:r>
              <a:rPr lang="ru-RU" sz="19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19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5040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1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500" b="1" dirty="0">
                <a:solidFill>
                  <a:srgbClr val="000000"/>
                </a:solidFill>
                <a:latin typeface="Times New Roman" pitchFamily="18" charset="0"/>
              </a:rPr>
              <a:t>Коммуникативные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500" b="1" dirty="0">
                <a:solidFill>
                  <a:srgbClr val="000000"/>
                </a:solidFill>
                <a:latin typeface="Times New Roman" pitchFamily="18" charset="0"/>
              </a:rPr>
              <a:t>Личностные УУД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http://content.schools.by/novsad2/library/2356_html_5d83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" b="3154"/>
          <a:stretch>
            <a:fillRect/>
          </a:stretch>
        </p:blipFill>
        <p:spPr bwMode="auto">
          <a:xfrm>
            <a:off x="1547813" y="333375"/>
            <a:ext cx="618648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Коммуникативные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Познавательные УУД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http://www.ternovka4school.org.ua/uploads/posts/2012-03/1331763696_f2050af246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817"/>
            <a:ext cx="7259759" cy="41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Регулятивные УУД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553200" cy="4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Коммуникативные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Личностные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Регулятивные УУД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http://www.znaikak.ru/design/pic/visred/Detiub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464050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Коммуникативные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Познавательные УУД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6197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Регулятивные УУД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913562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http://img0.liveinternet.ru/images/attach/c/9/105/988/105988548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1) сформировать первичный опыт выполнения действия при изучении различных учебных предметов и мотивацию;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2) основываясь на имеющемся опыте, сформировать понимание способа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(алгоритма) выполнения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соответствующего УУД (или структуры учебной деятельности в целом);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3) сформировать умение выполнять изученное УУД посредством включения его в практику учения на предметном содержании разных учебных дисциплин, организовать самоконтроль его выполнения и при необходимости − коррекцию;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4) организовать контроль уровня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сформированности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данного УУД. 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966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688631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</a:rPr>
              <a:t>1) сформировать первичный опыт выполнения действия при изучении различных учебных предметов и мотивацию; 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</a:rPr>
              <a:t>2) основываясь на имеющемся опыте, сформировать понимание способа (алгоритма) выполнения соответствующего УУД (или структуры учебной деятельности в целом); 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</a:rPr>
              <a:t>3) сформировать умение выполнять изученное УУД посредством включения его в практику учения на предметном содержании разных учебных дисциплин, организовать самоконтроль его выполнения и при необходимости − коррекцию; 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</a:rPr>
              <a:t>4) организовать контроль уровня </a:t>
            </a:r>
            <a:r>
              <a:rPr lang="ru-RU" sz="2600" dirty="0" err="1">
                <a:solidFill>
                  <a:srgbClr val="000000"/>
                </a:solidFill>
                <a:latin typeface="Times New Roman"/>
                <a:ea typeface="Calibri"/>
              </a:rPr>
              <a:t>сформированности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</a:rPr>
              <a:t> данного УУД.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864096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Алгоритм формирования УУД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339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112568"/>
          </a:xfrm>
        </p:spPr>
        <p:txBody>
          <a:bodyPr>
            <a:normAutofit fontScale="92500" lnSpcReduction="10000"/>
          </a:bodyPr>
          <a:lstStyle/>
          <a:p>
            <a:endParaRPr lang="ru-RU" sz="900" dirty="0" smtClean="0"/>
          </a:p>
          <a:p>
            <a:r>
              <a:rPr lang="ru-RU" sz="3200" dirty="0" smtClean="0"/>
              <a:t>1строка – тема или предмет (одно    существительное);</a:t>
            </a:r>
          </a:p>
          <a:p>
            <a:r>
              <a:rPr lang="ru-RU" sz="3200" dirty="0" smtClean="0"/>
              <a:t>2 строка – описание предмета (два прилагательных);</a:t>
            </a:r>
          </a:p>
          <a:p>
            <a:r>
              <a:rPr lang="ru-RU" sz="3200" dirty="0"/>
              <a:t>3 строка – описание </a:t>
            </a:r>
            <a:r>
              <a:rPr lang="ru-RU" sz="3200" dirty="0" smtClean="0"/>
              <a:t>действия (три глагола);</a:t>
            </a:r>
          </a:p>
          <a:p>
            <a:r>
              <a:rPr lang="ru-RU" sz="3200" dirty="0"/>
              <a:t>4 строка – </a:t>
            </a:r>
            <a:r>
              <a:rPr lang="ru-RU" sz="3200" dirty="0" smtClean="0"/>
              <a:t>фраза из четырех слов, выражающая отношение к предмету;</a:t>
            </a:r>
          </a:p>
          <a:p>
            <a:r>
              <a:rPr lang="ru-RU" sz="3200" dirty="0" smtClean="0"/>
              <a:t>5 строка – синоним, обобщающий или расширяющий смысл темы или предмета (одно слово).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568952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Правило составления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844825"/>
            <a:ext cx="9144000" cy="40898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- </a:t>
            </a:r>
            <a:r>
              <a:rPr lang="ru-RU" sz="44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приобретение знаний; </a:t>
            </a:r>
            <a:endParaRPr lang="ru-RU" sz="4000" dirty="0">
              <a:solidFill>
                <a:srgbClr val="000000"/>
              </a:solidFill>
              <a:latin typeface="Arial Narrow" pitchFamily="34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- умение </a:t>
            </a:r>
            <a:r>
              <a:rPr lang="ru-RU" sz="44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учиться; </a:t>
            </a:r>
            <a:endParaRPr lang="ru-RU" sz="4000" dirty="0" smtClean="0">
              <a:solidFill>
                <a:srgbClr val="000000"/>
              </a:solidFill>
              <a:latin typeface="Arial Narrow" pitchFamily="34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- владение современной информацией</a:t>
            </a:r>
            <a:r>
              <a:rPr lang="ru-RU" sz="44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. </a:t>
            </a:r>
            <a:endParaRPr lang="ru-RU" sz="4000" dirty="0">
              <a:solidFill>
                <a:srgbClr val="000000"/>
              </a:solidFill>
              <a:latin typeface="Arial Narrow" pitchFamily="34" charset="0"/>
              <a:ea typeface="Calibri"/>
            </a:endParaRPr>
          </a:p>
          <a:p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7"/>
            <a:ext cx="9143999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Что лежит </a:t>
            </a:r>
            <a:r>
              <a:rPr lang="ru-RU" sz="4000" dirty="0">
                <a:effectLst/>
                <a:latin typeface="Times New Roman"/>
                <a:ea typeface="Times New Roman"/>
              </a:rPr>
              <a:t>в основе формирования  универсальных учебных действий?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2493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6992"/>
            <a:ext cx="2931676" cy="2931676"/>
          </a:xfrm>
        </p:spPr>
      </p:pic>
    </p:spTree>
    <p:extLst>
      <p:ext uri="{BB962C8B-B14F-4D97-AF65-F5344CB8AC3E}">
        <p14:creationId xmlns:p14="http://schemas.microsoft.com/office/powerpoint/2010/main" val="21301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5976664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sz="4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4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Умение </a:t>
            </a:r>
            <a:r>
              <a:rPr lang="ru-RU" sz="4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учиться</a:t>
            </a:r>
            <a:r>
              <a:rPr lang="ru-RU" sz="48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т. е полноценное освоение школьниками </a:t>
            </a:r>
            <a:r>
              <a:rPr lang="ru-RU" sz="4800" b="0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компоненетов</a:t>
            </a:r>
            <a:r>
              <a:rPr lang="ru-RU" sz="48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учебной деятельности. </a:t>
            </a:r>
            <a:r>
              <a:rPr lang="ru-RU" sz="44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48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44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4572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5040560"/>
          </a:xfrm>
        </p:spPr>
        <p:txBody>
          <a:bodyPr>
            <a:normAutofit/>
          </a:bodyPr>
          <a:lstStyle/>
          <a:p>
            <a:pPr algn="ctr"/>
            <a:endParaRPr lang="ru-RU" sz="1100" dirty="0">
              <a:latin typeface="Microsoft YaHei" pitchFamily="34" charset="-122"/>
              <a:ea typeface="Microsoft YaHei" pitchFamily="34" charset="-122"/>
              <a:cs typeface="Estrangelo Edessa" pitchFamily="66" charset="0"/>
            </a:endParaRPr>
          </a:p>
          <a:p>
            <a:pPr algn="ctr"/>
            <a:r>
              <a:rPr lang="ru-RU" sz="7700" dirty="0" smtClean="0">
                <a:latin typeface="Microsoft YaHei" pitchFamily="34" charset="-122"/>
                <a:ea typeface="Microsoft YaHei" pitchFamily="34" charset="-122"/>
                <a:cs typeface="Estrangelo Edessa" pitchFamily="66" charset="0"/>
              </a:rPr>
              <a:t>Формирование …</a:t>
            </a:r>
          </a:p>
          <a:p>
            <a:pPr algn="ctr"/>
            <a:r>
              <a:rPr lang="ru-RU" sz="7700" dirty="0" smtClean="0">
                <a:latin typeface="Microsoft YaHei" pitchFamily="34" charset="-122"/>
                <a:ea typeface="Microsoft YaHei" pitchFamily="34" charset="-122"/>
                <a:cs typeface="Estrangelo Edessa" pitchFamily="66" charset="0"/>
              </a:rPr>
              <a:t>на основе …</a:t>
            </a:r>
            <a:endParaRPr lang="ru-RU" sz="7700" dirty="0" smtClean="0">
              <a:cs typeface="Estrangelo Edessa" pitchFamily="66" charset="0"/>
            </a:endParaRPr>
          </a:p>
          <a:p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Сформулируйте тему занятия.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352928" cy="583264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Главная цель занятия –научиться определять и находить УУД, анализировать учебные ситуации через разнообразные виды деятельности.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175351" cy="288032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46805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Calibri"/>
              </a:rPr>
              <a:t>Личностные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 определяют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мотивационную ориентацию. </a:t>
            </a:r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Коммуникативные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обеспечивают социальную компетентность. </a:t>
            </a:r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Познавательные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связаны с решением проблемы. </a:t>
            </a:r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Регулятивные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обеспечивают организацию собственной деятельности. </a:t>
            </a:r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548681"/>
            <a:ext cx="871296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6231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Личностные УУД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09600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Коммуникативные УУД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Познавательные УУД</a:t>
            </a:r>
          </a:p>
          <a:p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6" name="Picture 3" descr="http://www.edu.cap.ru/home/4671/image/bab_ners/67284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5256213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Регулятивные УУД</a:t>
            </a:r>
          </a:p>
          <a:p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5" descr="http://sch1784s.mskobr.ru/images/regimd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968875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1004</TotalTime>
  <Words>325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Что лежит в основе формирования  универсальных учебных действий?</vt:lpstr>
      <vt:lpstr>  Умение учиться, т. е полноценное освоение школьниками компоненетов учебной деятельности.    </vt:lpstr>
      <vt:lpstr> Сформулируйте тему занятия.</vt:lpstr>
      <vt:lpstr>Презентация PowerPoint</vt:lpstr>
      <vt:lpstr>Универсальные учебные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формирования УУД</vt:lpstr>
      <vt:lpstr>  Правило составления синквейна: </vt:lpstr>
      <vt:lpstr> 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Если мы будем учить сегодня так, как учили вчера, мы украдём у детей завтра».</dc:title>
  <dc:creator>1</dc:creator>
  <cp:lastModifiedBy>1</cp:lastModifiedBy>
  <cp:revision>34</cp:revision>
  <dcterms:created xsi:type="dcterms:W3CDTF">2014-11-22T17:27:45Z</dcterms:created>
  <dcterms:modified xsi:type="dcterms:W3CDTF">2014-11-25T21:07:27Z</dcterms:modified>
</cp:coreProperties>
</file>