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66C32F3-3549-4D43-B658-BB201A82DCD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FA-B5CB-4FA4-AA35-2D08AEA166F6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FBC4-030E-4387-8F9F-D426D2DED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863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FA-B5CB-4FA4-AA35-2D08AEA166F6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FBC4-030E-4387-8F9F-D426D2DED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625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FA-B5CB-4FA4-AA35-2D08AEA166F6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FBC4-030E-4387-8F9F-D426D2DEDA3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5544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FA-B5CB-4FA4-AA35-2D08AEA166F6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FBC4-030E-4387-8F9F-D426D2DED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717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FA-B5CB-4FA4-AA35-2D08AEA166F6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FBC4-030E-4387-8F9F-D426D2DEDA3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1378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FA-B5CB-4FA4-AA35-2D08AEA166F6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FBC4-030E-4387-8F9F-D426D2DED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19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FA-B5CB-4FA4-AA35-2D08AEA166F6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FBC4-030E-4387-8F9F-D426D2DED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981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FA-B5CB-4FA4-AA35-2D08AEA166F6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FBC4-030E-4387-8F9F-D426D2DED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39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FA-B5CB-4FA4-AA35-2D08AEA166F6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FBC4-030E-4387-8F9F-D426D2DED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09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FA-B5CB-4FA4-AA35-2D08AEA166F6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FBC4-030E-4387-8F9F-D426D2DED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79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FA-B5CB-4FA4-AA35-2D08AEA166F6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FBC4-030E-4387-8F9F-D426D2DED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094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FA-B5CB-4FA4-AA35-2D08AEA166F6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FBC4-030E-4387-8F9F-D426D2DED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72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FA-B5CB-4FA4-AA35-2D08AEA166F6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FBC4-030E-4387-8F9F-D426D2DED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90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FA-B5CB-4FA4-AA35-2D08AEA166F6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FBC4-030E-4387-8F9F-D426D2DED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38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FA-B5CB-4FA4-AA35-2D08AEA166F6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FBC4-030E-4387-8F9F-D426D2DED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6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BFA-B5CB-4FA4-AA35-2D08AEA166F6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FBC4-030E-4387-8F9F-D426D2DED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0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4BFA-B5CB-4FA4-AA35-2D08AEA166F6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91FBC4-030E-4387-8F9F-D426D2DED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88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Презентация</a:t>
            </a:r>
            <a:br>
              <a:rPr lang="ru-RU" dirty="0" smtClean="0"/>
            </a:br>
            <a:r>
              <a:rPr lang="ru-RU" sz="2800" dirty="0"/>
              <a:t>на тему: производство передача и потребление электроэнергии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17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0"/>
            <a:ext cx="8596667" cy="566738"/>
          </a:xfrm>
        </p:spPr>
        <p:txBody>
          <a:bodyPr/>
          <a:lstStyle/>
          <a:p>
            <a:pPr algn="ctr"/>
            <a:r>
              <a:rPr lang="ru-RU" dirty="0" smtClean="0"/>
              <a:t>Биотопливо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4684295"/>
            <a:ext cx="8596667" cy="18608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Жидкое</a:t>
            </a:r>
            <a:r>
              <a:rPr lang="ru-RU" sz="2000" dirty="0"/>
              <a:t>: Биодизель, биоэтанол.</a:t>
            </a:r>
          </a:p>
          <a:p>
            <a:r>
              <a:rPr lang="ru-RU" sz="2000" dirty="0"/>
              <a:t>Твёрдое: древесные отходы и биомасса (щепа, гранулы (топливные пеллеты) из древесины, лузги, соломы и т. п., топливные брикеты)</a:t>
            </a:r>
          </a:p>
          <a:p>
            <a:r>
              <a:rPr lang="ru-RU" sz="2000" dirty="0"/>
              <a:t>Газообразное: биогаз, синтез-газ.</a:t>
            </a:r>
          </a:p>
          <a:p>
            <a:endParaRPr lang="ru-RU" dirty="0"/>
          </a:p>
        </p:txBody>
      </p:sp>
      <p:pic>
        <p:nvPicPr>
          <p:cNvPr id="8194" name="Picture 2" descr="http://greenplaneta.org/wp-content/uploads/2013/04/wind_sun_energy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759" y="753791"/>
            <a:ext cx="5871409" cy="374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46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42862"/>
            <a:ext cx="8596667" cy="56673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Геотермальная энергетика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1290136"/>
          </a:xfrm>
        </p:spPr>
        <p:txBody>
          <a:bodyPr>
            <a:noAutofit/>
          </a:bodyPr>
          <a:lstStyle/>
          <a:p>
            <a:r>
              <a:rPr lang="ru-RU" sz="1800" dirty="0"/>
              <a:t>Используется как для нагрева воды для отопления, так и для производства электроэнергии. </a:t>
            </a:r>
            <a:r>
              <a:rPr lang="ru-RU" sz="1800" dirty="0" smtClean="0"/>
              <a:t>На геотермальных </a:t>
            </a:r>
            <a:r>
              <a:rPr lang="ru-RU" sz="1800" dirty="0"/>
              <a:t>электростанциях вырабатывают немалую часть электроэнергии в странах Центральной Америки, на Филиппинах, в Исландии; Исландия также являет собой пример страны, где термальные воды широко используются для обогрева, отопления.</a:t>
            </a:r>
          </a:p>
        </p:txBody>
      </p:sp>
      <p:pic>
        <p:nvPicPr>
          <p:cNvPr id="9218" name="Picture 2" descr="http://www.kazee.kz/wp-content/uploads/2011/09/-%D1%8D%D0%BD%D0%B5%D1%80%D0%B3%D0%B5%D1%82%D0%B8%D0%BA%D0%B0-e13170921198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991" y="609600"/>
            <a:ext cx="6229350" cy="399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1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0778"/>
            <a:ext cx="8596667" cy="566738"/>
          </a:xfrm>
        </p:spPr>
        <p:txBody>
          <a:bodyPr/>
          <a:lstStyle/>
          <a:p>
            <a:pPr algn="ctr"/>
            <a:r>
              <a:rPr lang="ru-RU" dirty="0" smtClean="0"/>
              <a:t>Управляемый термоядерный синтез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69837" y="5443203"/>
            <a:ext cx="8596667" cy="1164562"/>
          </a:xfrm>
        </p:spPr>
        <p:txBody>
          <a:bodyPr>
            <a:noAutofit/>
          </a:bodyPr>
          <a:lstStyle/>
          <a:p>
            <a:r>
              <a:rPr lang="ru-RU" sz="1800" dirty="0"/>
              <a:t>Синтез более тяжёлых атомных ядер из более лёгких с целью получения энергии, который носит управляемый характер. До сих пор не применяется.</a:t>
            </a:r>
          </a:p>
        </p:txBody>
      </p:sp>
      <p:pic>
        <p:nvPicPr>
          <p:cNvPr id="10242" name="Picture 2" descr="http://www.nkj.ru/upload/iblock/1894fb042617a086d033dc52035bf5d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404" y="577516"/>
            <a:ext cx="5016523" cy="445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43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4562" y="206766"/>
            <a:ext cx="7766936" cy="1646302"/>
          </a:xfrm>
        </p:spPr>
        <p:txBody>
          <a:bodyPr/>
          <a:lstStyle/>
          <a:p>
            <a:pPr algn="ctr"/>
            <a:r>
              <a:rPr lang="ru-RU" dirty="0" smtClean="0"/>
              <a:t>Передача и потребление энергии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8940" y="1668379"/>
            <a:ext cx="7766936" cy="4973053"/>
          </a:xfrm>
        </p:spPr>
        <p:txBody>
          <a:bodyPr>
            <a:normAutofit/>
          </a:bodyPr>
          <a:lstStyle/>
          <a:p>
            <a:pPr marL="274320" indent="-274320" algn="just">
              <a:defRPr/>
            </a:pPr>
            <a:r>
              <a:rPr lang="ru-RU" sz="1400" dirty="0"/>
              <a:t>Потребители  электроэнергии  имеются  повсюду.   Производится   же   она   в</a:t>
            </a:r>
          </a:p>
          <a:p>
            <a:pPr marL="274320" indent="-274320" algn="just">
              <a:defRPr/>
            </a:pPr>
            <a:r>
              <a:rPr lang="ru-RU" sz="1400" dirty="0"/>
              <a:t>сравнительно   немногих   местах,   близких   к   источникам   топливных   и гидроресурсов. Поэтому возникает необходимость  передачи  электроэнергии  на расстояния, достигающие иногда сотен  километров. Но  передача  электроэнергии  на  большие  расстояния  связана  с  заметными потерями.  Дело  в  том,  что,  протекая  по  линиям  электропередачи,   ток нагревает их. В соответствии с законом Джоуля — Ленца, энергия,  расходуемая на нагрев проводов линии, определяется формулой:</a:t>
            </a:r>
          </a:p>
          <a:p>
            <a:pPr marL="274320" indent="-274320">
              <a:defRPr/>
            </a:pPr>
            <a:r>
              <a:rPr lang="ru-RU" sz="1400" dirty="0"/>
              <a:t>                        </a:t>
            </a:r>
            <a:r>
              <a:rPr lang="ru-RU" sz="1400" dirty="0" smtClean="0"/>
              <a:t> </a:t>
            </a:r>
            <a:r>
              <a:rPr lang="ru-RU" sz="1400" b="1" u="sng" dirty="0"/>
              <a:t>Q=</a:t>
            </a:r>
            <a:r>
              <a:rPr lang="en-US" sz="1400" b="1" u="sng" dirty="0"/>
              <a:t>I</a:t>
            </a:r>
            <a:r>
              <a:rPr lang="ru-RU" sz="1400" b="1" u="sng" baseline="30000" dirty="0" smtClean="0"/>
              <a:t>2</a:t>
            </a:r>
            <a:r>
              <a:rPr lang="ru-RU" sz="1400" b="1" u="sng" dirty="0" smtClean="0"/>
              <a:t>Rt </a:t>
            </a:r>
          </a:p>
          <a:p>
            <a:pPr marL="274320" indent="-274320" algn="just">
              <a:defRPr/>
            </a:pPr>
            <a:r>
              <a:rPr lang="ru-RU" sz="1400" dirty="0" smtClean="0"/>
              <a:t>где R — сопротивление линии. При большой длине линии передача энергии  может стать вообще экономически невыгодной.  Для уменьшения потерь можно увеличить </a:t>
            </a:r>
            <a:r>
              <a:rPr lang="ru-RU" sz="1400" dirty="0" err="1" smtClean="0"/>
              <a:t>прощадь</a:t>
            </a:r>
            <a:r>
              <a:rPr lang="ru-RU" sz="1400" dirty="0" smtClean="0"/>
              <a:t> </a:t>
            </a:r>
            <a:r>
              <a:rPr lang="ru-RU" sz="1400" dirty="0" err="1" smtClean="0"/>
              <a:t>поперечьного</a:t>
            </a:r>
            <a:r>
              <a:rPr lang="ru-RU" sz="1400" dirty="0" smtClean="0"/>
              <a:t> сечения проводов. Но при уменьшении </a:t>
            </a:r>
            <a:r>
              <a:rPr lang="en-US" sz="1400" dirty="0" smtClean="0"/>
              <a:t>R </a:t>
            </a:r>
            <a:r>
              <a:rPr lang="ru-RU" sz="1400" dirty="0" smtClean="0"/>
              <a:t>в 100 раз массу надо увеличить тоже в 100 раз. Такой расход цветного метала нельзя допускать. Поэтому потери энергии в линии снижают другим путем: уменьшением  тока  в линии.  </a:t>
            </a:r>
          </a:p>
          <a:p>
            <a:pPr marL="274320" indent="-274320" algn="just">
              <a:defRPr/>
            </a:pPr>
            <a:r>
              <a:rPr lang="ru-RU" sz="1400" dirty="0" smtClean="0"/>
              <a:t>Например</a:t>
            </a:r>
            <a:r>
              <a:rPr lang="ru-RU" sz="1400" dirty="0"/>
              <a:t>,  уменьшение   тока   в   10   раз   уменьшает   количество выделившегося в проводниках тепла в  100  раз,  т.  е.  достигается  тот  же эффект, что и от стократного утяжеления провода.</a:t>
            </a:r>
            <a:endParaRPr lang="ru-RU" sz="1400" b="1" u="sng" dirty="0"/>
          </a:p>
          <a:p>
            <a:pPr marL="274320" indent="-274320">
              <a:defRPr/>
            </a:pPr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0195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algn="just">
              <a:buNone/>
              <a:defRPr/>
            </a:pPr>
            <a:r>
              <a:rPr lang="ru-RU" dirty="0"/>
              <a:t>Поэтому  на  крупных  электростанциях  ставят   повышающие   трансформаторы. Трансформатор увеличивает напряжение в линии во столько же раз,  во  сколько уменьшает силу тока. Потери мощности при этом невелики. </a:t>
            </a:r>
          </a:p>
          <a:p>
            <a:pPr marL="274320" indent="-274320" algn="just">
              <a:buNone/>
              <a:defRPr/>
            </a:pPr>
            <a:r>
              <a:rPr lang="ru-RU" dirty="0"/>
              <a:t>Электрические  станции  ряда  областей  страны   соединены высоковольтными линиями  передач,  образуя  общую  электросеть,   к   которой   присоединены потребители.  Такое  объединение  называется  энергосистемой.  Энергосистема обеспечивает бесперебойность подачи энергии потребителям не зависимо  от  их месторасположения.</a:t>
            </a:r>
          </a:p>
          <a:p>
            <a:pPr marL="274320" indent="-274320">
              <a:buNone/>
              <a:defRPr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05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электроэнергии в быту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6766203" cy="4256253"/>
          </a:xfrm>
        </p:spPr>
        <p:txBody>
          <a:bodyPr>
            <a:normAutofit lnSpcReduction="10000"/>
          </a:bodyPr>
          <a:lstStyle/>
          <a:p>
            <a:pPr marL="274320" indent="-274320">
              <a:buNone/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Электроэнергия в быту неотъемлемый помощник. Каждый  день  мы  имеем  с  ней дело, и, наверное, уже не представляем свою жизнь без нее. Вспомните,  когда последний  раз  вам  отключали  свет,  то  есть   в  ваш  дом  не  поступала электроэнергия, вспомните, как вы ругались, что ничего не  успеваете  и  вам нужен свет, вам нужен телевизор, чайник и куча других электроприборов.  Ведь если нас обесточить навсегда, то мы просто вернемся  в  те  давние  времена, когда еду готовили на костре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или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 холодных вигвамах.</a:t>
            </a:r>
          </a:p>
          <a:p>
            <a:pPr marL="274320" indent="-274320">
              <a:buNone/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Значимости  электроэнергии  в  нашей  жизни  можно  посветить  целую  поэму, настолько она важна в нашей жизни и настолько мы привыкли  к  ней.  Хотя  мы уже и не замечаем, что она поступает к нам в дома, но  когда  ее  отключают, становится очень не комфортно.</a:t>
            </a:r>
          </a:p>
          <a:p>
            <a:pPr marL="274320" indent="-274320">
              <a:buFont typeface="Wingdings 2"/>
              <a:buChar char=""/>
              <a:defRPr/>
            </a:pPr>
            <a:endParaRPr lang="ru-RU" dirty="0"/>
          </a:p>
          <a:p>
            <a:endParaRPr lang="ru-RU" dirty="0"/>
          </a:p>
        </p:txBody>
      </p:sp>
      <p:pic>
        <p:nvPicPr>
          <p:cNvPr id="4" name="Содержимое 6" descr="kettl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626039" y="2770189"/>
            <a:ext cx="2614613" cy="250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84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</a:t>
            </a:r>
            <a:r>
              <a:rPr lang="ru-RU" smtClean="0"/>
              <a:t>за внимание.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70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Производство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981" y="1140326"/>
            <a:ext cx="7149373" cy="5444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34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99874" y="-16042"/>
            <a:ext cx="3546969" cy="566738"/>
          </a:xfrm>
        </p:spPr>
        <p:txBody>
          <a:bodyPr/>
          <a:lstStyle/>
          <a:p>
            <a:pPr algn="ctr"/>
            <a:r>
              <a:rPr lang="ru-RU" dirty="0" smtClean="0"/>
              <a:t>ТЭС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4748463"/>
            <a:ext cx="8596667" cy="1876926"/>
          </a:xfrm>
        </p:spPr>
        <p:txBody>
          <a:bodyPr>
            <a:normAutofit/>
          </a:bodyPr>
          <a:lstStyle/>
          <a:p>
            <a:r>
              <a:rPr lang="ru-RU" sz="1600" dirty="0"/>
              <a:t>Тепловая электростанция вырабатывают электроэнергию в результате преобразования тепловой энергии, выделяющейся при сжигании топлива. Основными видами топлива для тепловой электростанции являются природные ресурсы - газ, мазут, реже уголь и торф. Разновидностью тепловой электростанции (ТЭС) является теплоэнергоцентраль (ТЭЦ) - тепловая электростанция, вырабатывающая не только электроэнергию, но и тепло, которое в виде горячей воды по тепловым сетям приходит в наши батареи.</a:t>
            </a:r>
          </a:p>
        </p:txBody>
      </p:sp>
      <p:pic>
        <p:nvPicPr>
          <p:cNvPr id="1032" name="Picture 8" descr="http://images.myshared.ru/408763/slide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788" y="730542"/>
            <a:ext cx="6866023" cy="383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91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2098" y="0"/>
            <a:ext cx="2087138" cy="566738"/>
          </a:xfrm>
        </p:spPr>
        <p:txBody>
          <a:bodyPr/>
          <a:lstStyle/>
          <a:p>
            <a:pPr algn="ctr"/>
            <a:r>
              <a:rPr lang="ru-RU" dirty="0" smtClean="0"/>
              <a:t>ГЭС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7333" y="8367212"/>
            <a:ext cx="8596667" cy="674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AutoShape 6" descr="http://dic.academic.ru/pictures/wiki/files/72/Hydroelectric_dam-ru.svg"/>
          <p:cNvSpPr>
            <a:spLocks noChangeAspect="1" noChangeArrowheads="1"/>
          </p:cNvSpPr>
          <p:nvPr/>
        </p:nvSpPr>
        <p:spPr bwMode="auto">
          <a:xfrm>
            <a:off x="155574" y="-144463"/>
            <a:ext cx="5863661" cy="586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870" y="733567"/>
            <a:ext cx="6047874" cy="355934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47333" y="4549676"/>
            <a:ext cx="807096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Гидроэлектростанция</a:t>
            </a:r>
            <a:r>
              <a:rPr lang="ru-R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ru-RU" b="1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ГЭС</a:t>
            </a:r>
            <a:r>
              <a:rPr lang="ru-R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) — </a:t>
            </a:r>
            <a:r>
              <a:rPr lang="ru-RU" b="0" i="0" u="none" strike="noStrike" dirty="0" smtClean="0">
                <a:effectLst/>
                <a:latin typeface="Arial" panose="020B0604020202020204" pitchFamily="34" charset="0"/>
              </a:rPr>
              <a:t>электростанция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, в качестве источника энергии использующая </a:t>
            </a:r>
            <a:r>
              <a:rPr lang="ru-RU" b="0" i="0" u="none" strike="noStrike" dirty="0" smtClean="0">
                <a:effectLst/>
                <a:latin typeface="Arial" panose="020B0604020202020204" pitchFamily="34" charset="0"/>
              </a:rPr>
              <a:t>энергию водного потока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. Гидроэлектростанции обычно строят на </a:t>
            </a:r>
            <a:r>
              <a:rPr lang="ru-RU" b="0" i="0" u="none" strike="noStrike" dirty="0" smtClean="0">
                <a:effectLst/>
                <a:latin typeface="Arial" panose="020B0604020202020204" pitchFamily="34" charset="0"/>
              </a:rPr>
              <a:t>реках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, сооружая </a:t>
            </a:r>
            <a:r>
              <a:rPr lang="ru-RU" b="0" i="0" u="none" strike="noStrike" dirty="0" smtClean="0">
                <a:effectLst/>
                <a:latin typeface="Arial" panose="020B0604020202020204" pitchFamily="34" charset="0"/>
              </a:rPr>
              <a:t>плотины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 и </a:t>
            </a:r>
            <a:r>
              <a:rPr lang="ru-RU" b="0" i="0" u="none" strike="noStrike" dirty="0" smtClean="0">
                <a:effectLst/>
                <a:latin typeface="Arial" panose="020B0604020202020204" pitchFamily="34" charset="0"/>
              </a:rPr>
              <a:t>водохранилища 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. Для </a:t>
            </a:r>
            <a:r>
              <a:rPr lang="ru-RU" b="0" i="0" u="none" strike="noStrike" dirty="0" smtClean="0">
                <a:effectLst/>
                <a:latin typeface="Arial" panose="020B0604020202020204" pitchFamily="34" charset="0"/>
              </a:rPr>
              <a:t>эффективного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 производства электроэнергии на ГЭС необходимы два основных фактора: гарантированная обеспеченность водой круглый год и возможно большие уклоны реки, благоприятствуют гидростроительству </a:t>
            </a:r>
            <a:r>
              <a:rPr lang="ru-RU" b="0" i="0" u="none" strike="noStrike" dirty="0" smtClean="0">
                <a:effectLst/>
                <a:latin typeface="Arial" panose="020B0604020202020204" pitchFamily="34" charset="0"/>
              </a:rPr>
              <a:t>каньонообразные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 виды рельефа.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1572" y="104775"/>
            <a:ext cx="2488190" cy="566738"/>
          </a:xfrm>
        </p:spPr>
        <p:txBody>
          <a:bodyPr/>
          <a:lstStyle/>
          <a:p>
            <a:pPr algn="ctr"/>
            <a:r>
              <a:rPr lang="ru-RU" dirty="0" smtClean="0"/>
              <a:t>АЭС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4892841"/>
            <a:ext cx="8596667" cy="1684421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Атомная электростанция</a:t>
            </a:r>
            <a:r>
              <a:rPr lang="ru-RU" sz="1800" dirty="0"/>
              <a:t> (АЭС) — ядерная установка для производства энергии в заданных режимах и условиях применения, располагающаяся в пределах определённой проектом территории, на которой для осуществления этой цели </a:t>
            </a:r>
            <a:r>
              <a:rPr lang="ru-RU" sz="1800" dirty="0" smtClean="0"/>
              <a:t>используются ядерный </a:t>
            </a:r>
            <a:r>
              <a:rPr lang="ru-RU" sz="1800" dirty="0"/>
              <a:t>реактор (реакторы) и комплекс необходимых систем, устройств, оборудования и сооружений с необходимыми работниками</a:t>
            </a:r>
          </a:p>
        </p:txBody>
      </p:sp>
      <p:pic>
        <p:nvPicPr>
          <p:cNvPr id="3074" name="Picture 2" descr="http://upload.wikimedia.org/wikipedia/commons/2/22/PressurizedWaterReactor_ru.gif"/>
          <p:cNvPicPr>
            <a:picLocks noGrp="1" noChangeAspect="1" noChangeArrowheads="1" noCro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6" b="6726"/>
          <a:stretch>
            <a:fillRect/>
          </a:stretch>
        </p:blipFill>
        <p:spPr bwMode="auto">
          <a:xfrm>
            <a:off x="549527" y="671513"/>
            <a:ext cx="8596312" cy="384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57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77331" y="1"/>
            <a:ext cx="8596667" cy="905510"/>
          </a:xfrm>
        </p:spPr>
        <p:txBody>
          <a:bodyPr>
            <a:normAutofit/>
          </a:bodyPr>
          <a:lstStyle/>
          <a:p>
            <a:r>
              <a:rPr lang="ru-RU" dirty="0" smtClean="0"/>
              <a:t>Принцип действия генератора электрического тока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1" y="4903924"/>
            <a:ext cx="8596667" cy="1636293"/>
          </a:xfrm>
        </p:spPr>
        <p:txBody>
          <a:bodyPr>
            <a:normAutofit/>
          </a:bodyPr>
          <a:lstStyle/>
          <a:p>
            <a:r>
              <a:rPr lang="ru-RU" sz="1800" b="1" u="sng" dirty="0"/>
              <a:t>Генераторы</a:t>
            </a:r>
            <a:r>
              <a:rPr lang="ru-RU" sz="1800" dirty="0"/>
              <a:t>— при вращение ветка его рабочие стороны пересекают магнитные селевые линии полюсов, поэтому в них индуктируется ЭДС. Если к ветку подсоединить проводники и нагрузку (потребитель лампочка) то в цепи пойдет электрический ток. Этот ток будет направлен также как и ЭДС.</a:t>
            </a:r>
          </a:p>
        </p:txBody>
      </p:sp>
      <p:pic>
        <p:nvPicPr>
          <p:cNvPr id="4100" name="Picture 4" descr="http://pomogala.ru/teplovoz_images/tep_13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700" y="905512"/>
            <a:ext cx="7147928" cy="391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15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2862"/>
            <a:ext cx="8596667" cy="566738"/>
          </a:xfrm>
        </p:spPr>
        <p:txBody>
          <a:bodyPr/>
          <a:lstStyle/>
          <a:p>
            <a:pPr algn="ctr"/>
            <a:r>
              <a:rPr lang="ru-RU" dirty="0" smtClean="0"/>
              <a:t>Альтернативные источники энергии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4197" y="9265570"/>
            <a:ext cx="8596667" cy="6740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http://www.ekopower.ru/wp-content/uploads/2011/01/alternative_energ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158" y="609600"/>
            <a:ext cx="5277017" cy="380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58779" y="4675275"/>
            <a:ext cx="70585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Альтернативная энергетика</a:t>
            </a:r>
            <a:r>
              <a:rPr lang="ru-RU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— 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совокупность перспективных способов получения, передачи и использования </a:t>
            </a:r>
            <a:r>
              <a:rPr lang="ru-RU" b="0" i="0" u="none" strike="noStrike" dirty="0" smtClean="0">
                <a:effectLst/>
                <a:latin typeface="Arial" panose="020B0604020202020204" pitchFamily="34" charset="0"/>
              </a:rPr>
              <a:t>энергии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, которые распространены не так широко, как </a:t>
            </a:r>
            <a:r>
              <a:rPr lang="ru-RU" b="0" i="0" u="none" strike="noStrike" dirty="0" smtClean="0">
                <a:effectLst/>
                <a:latin typeface="Arial" panose="020B0604020202020204" pitchFamily="34" charset="0"/>
              </a:rPr>
              <a:t>традиционные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, однако представляют интерес из-за выгодности их использования и, как правило, низком риске причинения вреда </a:t>
            </a:r>
            <a:r>
              <a:rPr lang="ru-RU" b="0" i="0" u="none" strike="noStrike" dirty="0" smtClean="0">
                <a:effectLst/>
                <a:latin typeface="Arial" panose="020B0604020202020204" pitchFamily="34" charset="0"/>
              </a:rPr>
              <a:t>окружающей среде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074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0"/>
            <a:ext cx="8596667" cy="566738"/>
          </a:xfrm>
        </p:spPr>
        <p:txBody>
          <a:bodyPr/>
          <a:lstStyle/>
          <a:p>
            <a:pPr algn="ctr"/>
            <a:r>
              <a:rPr lang="ru-RU" dirty="0" smtClean="0"/>
              <a:t>Солнечная энергия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4828674"/>
            <a:ext cx="8596667" cy="1876926"/>
          </a:xfrm>
        </p:spPr>
        <p:txBody>
          <a:bodyPr>
            <a:noAutofit/>
          </a:bodyPr>
          <a:lstStyle/>
          <a:p>
            <a:r>
              <a:rPr lang="ru-RU" sz="1600" dirty="0"/>
              <a:t>Солнечная энергия преобразуется в электрическую при помощи фотоэлектрических кремниевых ячеек, составляющих солнечные батареи. Солнечные электростанции не производят вредных выбросов в атмосферу и экологически безопасны, а источник их энергии - неисчерпаем. Но количество генерируемой фотоэлектрическими ячейками энергии напрямую зависит от солнечной активности, поэтому для круглосуточного использования их комплектуют аккумуляторными батареями. Солнечные электростанции могут круглогодично снабжать электроэнергией дома, здания и целые поселки</a:t>
            </a:r>
          </a:p>
        </p:txBody>
      </p:sp>
      <p:pic>
        <p:nvPicPr>
          <p:cNvPr id="6148" name="Picture 4" descr="https://encrypted-tbn2.gstatic.com/images?q=tbn:ANd9GcQGY1hJOxnKm2vp6KLKS3niMKO7teRymxZeP1aG_MASvDkZg0aNw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228" y="566738"/>
            <a:ext cx="5642876" cy="378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28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42862"/>
            <a:ext cx="8596667" cy="566738"/>
          </a:xfrm>
        </p:spPr>
        <p:txBody>
          <a:bodyPr/>
          <a:lstStyle/>
          <a:p>
            <a:pPr algn="ctr"/>
            <a:r>
              <a:rPr lang="ru-RU" dirty="0" smtClean="0"/>
              <a:t>Ветроэнергетика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4847861"/>
            <a:ext cx="8596667" cy="1745444"/>
          </a:xfrm>
        </p:spPr>
        <p:txBody>
          <a:bodyPr>
            <a:normAutofit/>
          </a:bodyPr>
          <a:lstStyle/>
          <a:p>
            <a:r>
              <a:rPr lang="ru-RU" sz="1800" dirty="0"/>
              <a:t>В последнее время многие страны расширяют использование ветроэнергетических установок (ВЭУ). Больше всего их используют в странах Западной Европы (Дания, ФРГ, Великобритания, Нидерланды), в США, </a:t>
            </a:r>
            <a:r>
              <a:rPr lang="ru-RU" sz="1800" dirty="0" smtClean="0"/>
              <a:t>в Индии</a:t>
            </a:r>
            <a:r>
              <a:rPr lang="ru-RU" sz="1800" dirty="0"/>
              <a:t>, Китае. Дания получает 25 % энергии из ветра</a:t>
            </a:r>
          </a:p>
        </p:txBody>
      </p:sp>
      <p:pic>
        <p:nvPicPr>
          <p:cNvPr id="7170" name="Picture 2" descr="https://encrypted-tbn1.gstatic.com/images?q=tbn:ANd9GcQhu7IDJXQD5ivD7NJ4yT531zFB92AQW8fTJ6SyNwrysjy7l_8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989" y="942097"/>
            <a:ext cx="4601935" cy="357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84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E1E1E1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607</Words>
  <Application>Microsoft Office PowerPoint</Application>
  <PresentationFormat>Широкоэкранный</PresentationFormat>
  <Paragraphs>36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Trebuchet MS</vt:lpstr>
      <vt:lpstr>Wingdings 2</vt:lpstr>
      <vt:lpstr>Wingdings 3</vt:lpstr>
      <vt:lpstr>Грань</vt:lpstr>
      <vt:lpstr>Презентация на тему: производство передача и потребление электроэнергии</vt:lpstr>
      <vt:lpstr>Производство</vt:lpstr>
      <vt:lpstr>ТЭС</vt:lpstr>
      <vt:lpstr>ГЭС</vt:lpstr>
      <vt:lpstr>АЭС</vt:lpstr>
      <vt:lpstr>Принцип действия генератора электрического тока </vt:lpstr>
      <vt:lpstr>Альтернативные источники энергии</vt:lpstr>
      <vt:lpstr>Солнечная энергия</vt:lpstr>
      <vt:lpstr>Ветроэнергетика</vt:lpstr>
      <vt:lpstr>Биотопливо</vt:lpstr>
      <vt:lpstr> Геотермальная энергетика</vt:lpstr>
      <vt:lpstr>Управляемый термоядерный синтез</vt:lpstr>
      <vt:lpstr>Передача и потребление энергии</vt:lpstr>
      <vt:lpstr>Презентация PowerPoint</vt:lpstr>
      <vt:lpstr>Использование электроэнергии в быту</vt:lpstr>
      <vt:lpstr>Спасибо за внимание.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производство передача и потребление электроэнергии</dc:title>
  <dc:creator>Vlad</dc:creator>
  <cp:lastModifiedBy>Vlad</cp:lastModifiedBy>
  <cp:revision>7</cp:revision>
  <dcterms:created xsi:type="dcterms:W3CDTF">2014-12-25T07:47:59Z</dcterms:created>
  <dcterms:modified xsi:type="dcterms:W3CDTF">2014-12-25T08:47:08Z</dcterms:modified>
</cp:coreProperties>
</file>