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D1507-3E85-48AA-BF45-C891A2515705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6E0A0-A4F3-4EE2-B139-EEA8A7320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EC094-E49B-4EEA-82AF-D0D57B85F7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52"/>
              <a:chOff x="-3" y="1562"/>
              <a:chExt cx="5763" cy="652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6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40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198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61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64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0" y="1755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0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1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722438"/>
            <a:ext cx="7772400" cy="762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31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rect">
            <a:fillToRect r="100000" b="100000"/>
          </a:path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1268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0" name="Freeform 6"/>
              <p:cNvSpPr>
                <a:spLocks/>
              </p:cNvSpPr>
              <p:nvPr/>
            </p:nvSpPr>
            <p:spPr bwMode="ltGray">
              <a:xfrm rot="-5400000">
                <a:off x="952" y="168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1" name="Freeform 7"/>
              <p:cNvSpPr>
                <a:spLocks/>
              </p:cNvSpPr>
              <p:nvPr/>
            </p:nvSpPr>
            <p:spPr bwMode="ltGray">
              <a:xfrm rot="-5400000">
                <a:off x="-87" y="176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3" name="Freeform 9"/>
              <p:cNvSpPr>
                <a:spLocks/>
              </p:cNvSpPr>
              <p:nvPr/>
            </p:nvSpPr>
            <p:spPr bwMode="ltGray">
              <a:xfrm rot="-5400000">
                <a:off x="423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ltGray">
              <a:xfrm rot="-5400000">
                <a:off x="136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ltGray">
              <a:xfrm rot="-5400000">
                <a:off x="3171" y="165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ltGray">
              <a:xfrm rot="-5400000">
                <a:off x="2532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9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80" name="Freeform 16"/>
              <p:cNvSpPr>
                <a:spLocks/>
              </p:cNvSpPr>
              <p:nvPr/>
            </p:nvSpPr>
            <p:spPr bwMode="ltGray">
              <a:xfrm rot="-5400000">
                <a:off x="202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81" name="Freeform 17"/>
              <p:cNvSpPr>
                <a:spLocks/>
              </p:cNvSpPr>
              <p:nvPr/>
            </p:nvSpPr>
            <p:spPr bwMode="ltGray">
              <a:xfrm rot="-5400000">
                <a:off x="4039" y="164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82" name="Freeform 18"/>
              <p:cNvSpPr>
                <a:spLocks/>
              </p:cNvSpPr>
              <p:nvPr/>
            </p:nvSpPr>
            <p:spPr bwMode="ltGray">
              <a:xfrm rot="-5400000">
                <a:off x="3677" y="165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83" name="Freeform 19"/>
              <p:cNvSpPr>
                <a:spLocks/>
              </p:cNvSpPr>
              <p:nvPr/>
            </p:nvSpPr>
            <p:spPr bwMode="ltGray">
              <a:xfrm rot="-5400000">
                <a:off x="4524" y="173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84" name="Freeform 20"/>
              <p:cNvSpPr>
                <a:spLocks/>
              </p:cNvSpPr>
              <p:nvPr/>
            </p:nvSpPr>
            <p:spPr bwMode="ltGray">
              <a:xfrm>
                <a:off x="5469" y="1547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85" name="Freeform 21"/>
              <p:cNvSpPr>
                <a:spLocks/>
              </p:cNvSpPr>
              <p:nvPr/>
            </p:nvSpPr>
            <p:spPr bwMode="ltGray">
              <a:xfrm rot="-5400000">
                <a:off x="5059" y="166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86" name="Freeform 22"/>
              <p:cNvSpPr>
                <a:spLocks/>
              </p:cNvSpPr>
              <p:nvPr/>
            </p:nvSpPr>
            <p:spPr bwMode="ltGray">
              <a:xfrm rot="-5400000">
                <a:off x="4756" y="169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287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9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buSzTx/>
              <a:buFontTx/>
              <a:buNone/>
              <a:defRPr sz="1400"/>
            </a:lvl1pPr>
          </a:lstStyle>
          <a:p>
            <a:fld id="{00095A8E-8E2C-4AF0-8D32-8C8CC2E6907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129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ClrTx/>
              <a:buSzTx/>
              <a:buFontTx/>
              <a:buNone/>
              <a:defRPr sz="1400"/>
            </a:lvl1pPr>
          </a:lstStyle>
          <a:p>
            <a:endParaRPr lang="ru-RU"/>
          </a:p>
        </p:txBody>
      </p:sp>
      <p:sp>
        <p:nvSpPr>
          <p:cNvPr id="1129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ClrTx/>
              <a:buSzTx/>
              <a:buFontTx/>
              <a:buNone/>
              <a:defRPr sz="1400"/>
            </a:lvl1pPr>
          </a:lstStyle>
          <a:p>
            <a:fld id="{C9F054C0-B72F-4E4F-8231-C95F42604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642918"/>
            <a:ext cx="2350452" cy="523220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часть слова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500174"/>
            <a:ext cx="4746749" cy="954107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служит для образования </a:t>
            </a:r>
          </a:p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новых слов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410" y="1285860"/>
            <a:ext cx="3038268" cy="523220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стоит за корнем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928802"/>
            <a:ext cx="3013133" cy="523220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имеет значение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19757" y="691202"/>
            <a:ext cx="2771208" cy="523220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обозначается 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14259" r="12654" b="29797"/>
          <a:stretch>
            <a:fillRect/>
          </a:stretch>
        </p:blipFill>
        <p:spPr bwMode="auto">
          <a:xfrm>
            <a:off x="8391525" y="762640"/>
            <a:ext cx="7524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51774" y="2669441"/>
            <a:ext cx="8677944" cy="830997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Суффиксы –УШК–, –ЮШК–, –ИК– </a:t>
            </a:r>
          </a:p>
          <a:p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имеют уменьшительно-ласкательное значение.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282" y="4429132"/>
            <a:ext cx="8643998" cy="830997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n w="1905"/>
                <a:gradFill>
                  <a:gsLst>
                    <a:gs pos="0">
                      <a:srgbClr val="3E68AF">
                        <a:shade val="20000"/>
                        <a:satMod val="200000"/>
                      </a:srgbClr>
                    </a:gs>
                    <a:gs pos="78000">
                      <a:srgbClr val="3E68AF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3E68AF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Суффиксы –ЕВН–, –ЕВИЧ–, –ОВН–,  –ОВИЧ–,   –ИЧН–, –ИЧ– образуют отчества.</a:t>
            </a:r>
            <a:endParaRPr lang="ru-RU" sz="2400" b="1" dirty="0">
              <a:ln w="1905"/>
              <a:gradFill>
                <a:gsLst>
                  <a:gs pos="0">
                    <a:srgbClr val="3E68AF">
                      <a:shade val="20000"/>
                      <a:satMod val="200000"/>
                    </a:srgbClr>
                  </a:gs>
                  <a:gs pos="78000">
                    <a:srgbClr val="3E68AF">
                      <a:tint val="90000"/>
                      <a:shade val="89000"/>
                      <a:satMod val="220000"/>
                    </a:srgbClr>
                  </a:gs>
                  <a:gs pos="100000">
                    <a:srgbClr val="3E68AF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20" y="3753153"/>
            <a:ext cx="8643998" cy="461665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kumimoji="0" lang="ru-RU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Суффикс </a:t>
            </a:r>
            <a:r>
              <a:rPr kumimoji="0" lang="ru-RU" sz="2400" b="1" i="1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–</a:t>
            </a:r>
            <a:r>
              <a:rPr kumimoji="0" lang="ru-RU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ИЩ</a:t>
            </a:r>
            <a:r>
              <a:rPr kumimoji="0" lang="ru-RU" sz="2400" b="1" i="1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– </a:t>
            </a:r>
            <a:r>
              <a:rPr kumimoji="0" lang="ru-RU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указывает на величину предмета.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52" y="5500702"/>
            <a:ext cx="8715404" cy="1200329"/>
          </a:xfrm>
          <a:prstGeom prst="rect">
            <a:avLst/>
          </a:prstGeom>
          <a:solidFill>
            <a:srgbClr val="D9F1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kumimoji="0" lang="ru-RU" sz="2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Чтобы найти суффикс, надо сначала отметить  в слове окончание и корень. Часть слова между окончанием и корнем и будет суффикс. 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00298" y="0"/>
            <a:ext cx="33051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суффикс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 bwMode="auto">
          <a:xfrm>
            <a:off x="2357422" y="357166"/>
            <a:ext cx="4929222" cy="1143008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5" name="Арка 4"/>
          <p:cNvSpPr/>
          <p:nvPr/>
        </p:nvSpPr>
        <p:spPr bwMode="auto">
          <a:xfrm>
            <a:off x="3857620" y="642918"/>
            <a:ext cx="1643074" cy="857256"/>
          </a:xfrm>
          <a:prstGeom prst="blockArc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 bwMode="auto">
          <a:xfrm>
            <a:off x="2357422" y="1643050"/>
            <a:ext cx="4929222" cy="785818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           Нет  ….. </a:t>
            </a:r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 bwMode="auto">
          <a:xfrm>
            <a:off x="1000100" y="3857628"/>
            <a:ext cx="1500198" cy="928694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[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ик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]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 bwMode="auto">
          <a:xfrm>
            <a:off x="6786578" y="3857628"/>
            <a:ext cx="1500198" cy="928694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[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к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]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 bwMode="auto">
          <a:xfrm>
            <a:off x="1000100" y="5143512"/>
            <a:ext cx="1500198" cy="928694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  -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ик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 bwMode="auto">
          <a:xfrm>
            <a:off x="6786578" y="5286388"/>
            <a:ext cx="1500198" cy="928694"/>
          </a:xfrm>
          <a:prstGeom prst="actionButtonBlank">
            <a:avLst/>
          </a:prstGeom>
          <a:solidFill>
            <a:schemeClr val="tx2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  - </a:t>
            </a:r>
            <a:r>
              <a:rPr lang="ru-RU" sz="3600" b="1" dirty="0" err="1" smtClean="0">
                <a:solidFill>
                  <a:schemeClr val="accent3">
                    <a:lumMod val="95000"/>
                  </a:schemeClr>
                </a:solidFill>
                <a:latin typeface="Arial" charset="0"/>
              </a:rPr>
              <a:t>е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 bwMode="auto">
          <a:xfrm>
            <a:off x="1785918" y="642918"/>
            <a:ext cx="2214578" cy="1000132"/>
          </a:xfrm>
          <a:prstGeom prst="actionButtonBlank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-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онок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 bwMode="auto">
          <a:xfrm>
            <a:off x="5429256" y="3929066"/>
            <a:ext cx="2143140" cy="1071570"/>
          </a:xfrm>
          <a:prstGeom prst="actionButtonBlank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-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ёнок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5" y="714356"/>
            <a:ext cx="7088207" cy="5381644"/>
          </a:xfrm>
        </p:spPr>
        <p:txBody>
          <a:bodyPr/>
          <a:lstStyle/>
          <a:p>
            <a:pPr>
              <a:buNone/>
            </a:pPr>
            <a:r>
              <a:rPr lang="ru-RU" sz="6000" b="1" dirty="0" smtClean="0"/>
              <a:t>  волчонок бельчонок моржонок барсучонок мышонок</a:t>
            </a:r>
            <a:endParaRPr lang="ru-RU" sz="60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4214810" y="157161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5000628" y="4357694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4357686" y="3429000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>
            <a:off x="4572000" y="250030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4214810" y="5286388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3786182" y="157161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3786182" y="1714488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4143372" y="250030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4143372" y="264318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3786182" y="3429000"/>
            <a:ext cx="500066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3500430" y="5286388"/>
            <a:ext cx="571504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>
            <a:off x="4500562" y="4500570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4500562" y="4357694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>
            <a:off x="3786182" y="3571876"/>
            <a:ext cx="500066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3500430" y="5429264"/>
            <a:ext cx="571504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Управляющая кнопка: возврат 28">
            <a:hlinkClick r:id="" action="ppaction://hlinkshowjump?jump=previousslide" highlightClick="1"/>
          </p:cNvPr>
          <p:cNvSpPr/>
          <p:nvPr/>
        </p:nvSpPr>
        <p:spPr bwMode="auto">
          <a:xfrm>
            <a:off x="8286776" y="6215082"/>
            <a:ext cx="571504" cy="642918"/>
          </a:xfrm>
          <a:prstGeom prst="actionButtonReturn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642918"/>
            <a:ext cx="7786709" cy="5453082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/>
              <a:t>слонёнок       лосёнок</a:t>
            </a:r>
          </a:p>
          <a:p>
            <a:pPr>
              <a:buNone/>
            </a:pPr>
            <a:r>
              <a:rPr lang="ru-RU" sz="5400" b="1" dirty="0" smtClean="0"/>
              <a:t>лисёнок         тигрёнок</a:t>
            </a:r>
          </a:p>
          <a:p>
            <a:pPr>
              <a:buNone/>
            </a:pPr>
            <a:r>
              <a:rPr lang="ru-RU" sz="5400" b="1" dirty="0" smtClean="0"/>
              <a:t>телёнок          львёнок</a:t>
            </a:r>
          </a:p>
          <a:p>
            <a:pPr>
              <a:buNone/>
            </a:pPr>
            <a:r>
              <a:rPr lang="ru-RU" sz="5400" b="1" dirty="0" smtClean="0"/>
              <a:t>оленёнок       орлёнок</a:t>
            </a:r>
          </a:p>
          <a:p>
            <a:pPr>
              <a:buNone/>
            </a:pPr>
            <a:r>
              <a:rPr lang="ru-RU" sz="5400" b="1" dirty="0" smtClean="0"/>
              <a:t>страусёнок</a:t>
            </a:r>
            <a:endParaRPr lang="ru-RU" sz="54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3143240" y="142873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Прямая соединительная линия 4"/>
          <p:cNvCxnSpPr/>
          <p:nvPr/>
        </p:nvCxnSpPr>
        <p:spPr bwMode="auto">
          <a:xfrm>
            <a:off x="2714612" y="142873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Прямая соединительная линия 5"/>
          <p:cNvCxnSpPr/>
          <p:nvPr/>
        </p:nvCxnSpPr>
        <p:spPr bwMode="auto">
          <a:xfrm>
            <a:off x="2714612" y="157161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2285984" y="2428868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2285984" y="2571744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единительная линия 8"/>
          <p:cNvCxnSpPr/>
          <p:nvPr/>
        </p:nvCxnSpPr>
        <p:spPr bwMode="auto">
          <a:xfrm>
            <a:off x="2714612" y="2428868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>
            <a:off x="2214546" y="3429000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2214546" y="357187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2571736" y="3429000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>
            <a:off x="2714612" y="442913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2714612" y="4572008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3143240" y="442913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3286116" y="535782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>
            <a:off x="3286116" y="550070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3714744" y="535782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единительная линия 18"/>
          <p:cNvCxnSpPr/>
          <p:nvPr/>
        </p:nvCxnSpPr>
        <p:spPr bwMode="auto">
          <a:xfrm>
            <a:off x="6858016" y="442913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7286644" y="442913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6858016" y="4572008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Прямая соединительная линия 24"/>
          <p:cNvCxnSpPr/>
          <p:nvPr/>
        </p:nvCxnSpPr>
        <p:spPr bwMode="auto">
          <a:xfrm>
            <a:off x="6858016" y="3429000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6858016" y="357187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>
            <a:off x="7358082" y="3429000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6929454" y="2428868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Прямая соединительная линия 28"/>
          <p:cNvCxnSpPr/>
          <p:nvPr/>
        </p:nvCxnSpPr>
        <p:spPr bwMode="auto">
          <a:xfrm>
            <a:off x="6929454" y="2571744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>
            <a:off x="6858016" y="142873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единительная линия 30"/>
          <p:cNvCxnSpPr/>
          <p:nvPr/>
        </p:nvCxnSpPr>
        <p:spPr bwMode="auto">
          <a:xfrm>
            <a:off x="6858016" y="1571612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7286644" y="1428736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7429520" y="2428868"/>
            <a:ext cx="35719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214554"/>
            <a:ext cx="7445396" cy="3881446"/>
          </a:xfrm>
        </p:spPr>
        <p:txBody>
          <a:bodyPr/>
          <a:lstStyle/>
          <a:p>
            <a:r>
              <a:rPr lang="ru-RU" sz="4400" b="1" dirty="0" smtClean="0"/>
              <a:t> домик </a:t>
            </a:r>
            <a:r>
              <a:rPr lang="en-US" sz="4400" b="1" dirty="0" smtClean="0"/>
              <a:t>[</a:t>
            </a:r>
            <a:r>
              <a:rPr lang="ru-RU" sz="4400" b="1" dirty="0" smtClean="0"/>
              <a:t>дом</a:t>
            </a:r>
            <a:r>
              <a:rPr lang="ru-RU" sz="4400" b="1" baseline="30000" dirty="0" smtClean="0"/>
              <a:t>, </a:t>
            </a:r>
            <a:r>
              <a:rPr lang="ru-RU" sz="4400" b="1" dirty="0" err="1" smtClean="0"/>
              <a:t>ик</a:t>
            </a:r>
            <a:r>
              <a:rPr lang="en-US" sz="4400" b="1" dirty="0" smtClean="0"/>
              <a:t>]</a:t>
            </a:r>
            <a:endParaRPr lang="ru-RU" sz="4400" b="1" dirty="0" smtClean="0"/>
          </a:p>
          <a:p>
            <a:r>
              <a:rPr lang="ru-RU" sz="4400" b="1" dirty="0" smtClean="0"/>
              <a:t> внучек </a:t>
            </a:r>
            <a:r>
              <a:rPr lang="en-US" sz="4400" b="1" dirty="0" smtClean="0"/>
              <a:t>[</a:t>
            </a:r>
            <a:r>
              <a:rPr lang="ru-RU" sz="4400" b="1" dirty="0" smtClean="0"/>
              <a:t>внуч</a:t>
            </a:r>
            <a:r>
              <a:rPr lang="ru-RU" sz="4400" b="1" baseline="30000" dirty="0" smtClean="0"/>
              <a:t>,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ик</a:t>
            </a:r>
            <a:r>
              <a:rPr lang="en-US" sz="4400" b="1" dirty="0" smtClean="0"/>
              <a:t>]</a:t>
            </a:r>
            <a:endParaRPr lang="ru-RU" sz="4400" b="1" dirty="0" smtClean="0"/>
          </a:p>
          <a:p>
            <a:r>
              <a:rPr lang="ru-RU" sz="4400" b="1" dirty="0" smtClean="0"/>
              <a:t> топорик </a:t>
            </a:r>
            <a:r>
              <a:rPr lang="en-US" sz="4400" b="1" dirty="0" smtClean="0"/>
              <a:t>[</a:t>
            </a:r>
            <a:r>
              <a:rPr lang="ru-RU" sz="4400" b="1" dirty="0" smtClean="0"/>
              <a:t>тапор</a:t>
            </a:r>
            <a:r>
              <a:rPr lang="ru-RU" sz="4400" b="1" baseline="30000" dirty="0" smtClean="0"/>
              <a:t>,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ик</a:t>
            </a:r>
            <a:r>
              <a:rPr lang="en-US" sz="4400" b="1" dirty="0" smtClean="0"/>
              <a:t>]</a:t>
            </a:r>
            <a:endParaRPr lang="ru-RU" sz="4400" b="1" dirty="0" smtClean="0"/>
          </a:p>
          <a:p>
            <a:r>
              <a:rPr lang="ru-RU" sz="4400" b="1" dirty="0" smtClean="0"/>
              <a:t> молоточек </a:t>
            </a:r>
            <a:r>
              <a:rPr lang="en-US" sz="4400" b="1" dirty="0" smtClean="0"/>
              <a:t>[</a:t>
            </a:r>
            <a:r>
              <a:rPr lang="ru-RU" sz="4400" b="1" dirty="0" smtClean="0"/>
              <a:t>малаточ</a:t>
            </a:r>
            <a:r>
              <a:rPr lang="ru-RU" sz="4400" b="1" baseline="30000" dirty="0" smtClean="0"/>
              <a:t>,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ик</a:t>
            </a:r>
            <a:r>
              <a:rPr lang="en-US" sz="4400" b="1" dirty="0" smtClean="0"/>
              <a:t>]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1" y="500042"/>
            <a:ext cx="303709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ru-RU" sz="9600" b="1" cap="none" spc="0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ик</a:t>
            </a:r>
            <a:r>
              <a:rPr lang="ru-RU" sz="96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500042"/>
            <a:ext cx="31432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ru-RU" sz="96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</a:t>
            </a:r>
            <a:r>
              <a:rPr lang="ru-RU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endParaRPr lang="ru-RU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Фигура, имеющая форму буквы L 5"/>
          <p:cNvSpPr/>
          <p:nvPr/>
        </p:nvSpPr>
        <p:spPr bwMode="auto">
          <a:xfrm rot="8393395">
            <a:off x="2396094" y="427250"/>
            <a:ext cx="1000132" cy="928694"/>
          </a:xfrm>
          <a:prstGeom prst="corner">
            <a:avLst>
              <a:gd name="adj1" fmla="val 18483"/>
              <a:gd name="adj2" fmla="val 16676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Фигура, имеющая форму буквы L 6"/>
          <p:cNvSpPr/>
          <p:nvPr/>
        </p:nvSpPr>
        <p:spPr bwMode="auto">
          <a:xfrm rot="8393395">
            <a:off x="6182308" y="427252"/>
            <a:ext cx="1000132" cy="928694"/>
          </a:xfrm>
          <a:prstGeom prst="corner">
            <a:avLst>
              <a:gd name="adj1" fmla="val 19704"/>
              <a:gd name="adj2" fmla="val 16675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Управляющая кнопка: справка 7">
            <a:hlinkClick r:id="rId2" action="ppaction://hlinksldjump" highlightClick="1"/>
          </p:cNvPr>
          <p:cNvSpPr/>
          <p:nvPr/>
        </p:nvSpPr>
        <p:spPr bwMode="auto">
          <a:xfrm>
            <a:off x="3857620" y="5357826"/>
            <a:ext cx="1785950" cy="1285860"/>
          </a:xfrm>
          <a:prstGeom prst="actionButtonHelp">
            <a:avLst/>
          </a:prstGeom>
          <a:solidFill>
            <a:schemeClr val="accent3"/>
          </a:solidFill>
          <a:ln w="571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142976" y="357166"/>
            <a:ext cx="4143404" cy="5768997"/>
          </a:xfrm>
        </p:spPr>
        <p:txBody>
          <a:bodyPr/>
          <a:lstStyle/>
          <a:p>
            <a:r>
              <a:rPr lang="ru-RU" sz="3600" b="1" dirty="0" smtClean="0">
                <a:latin typeface="+mj-lt"/>
              </a:rPr>
              <a:t>Есть арбуз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[</a:t>
            </a:r>
            <a:r>
              <a:rPr lang="ru-RU" sz="3600" b="1" dirty="0" err="1" smtClean="0">
                <a:solidFill>
                  <a:srgbClr val="FF0000"/>
                </a:solidFill>
                <a:latin typeface="+mj-lt"/>
              </a:rPr>
              <a:t>ик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]</a:t>
            </a:r>
            <a:endParaRPr lang="ru-RU" sz="36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3600" b="1" dirty="0" smtClean="0">
                <a:latin typeface="+mj-lt"/>
              </a:rPr>
              <a:t>Нет арбуз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[</a:t>
            </a:r>
            <a:r>
              <a:rPr lang="ru-RU" sz="3600" b="1" dirty="0" err="1" smtClean="0">
                <a:solidFill>
                  <a:srgbClr val="FF0000"/>
                </a:solidFill>
                <a:latin typeface="+mj-lt"/>
              </a:rPr>
              <a:t>ик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]</a:t>
            </a:r>
            <a:r>
              <a:rPr lang="ru-RU" sz="3600" b="1" dirty="0" smtClean="0">
                <a:latin typeface="+mj-lt"/>
              </a:rPr>
              <a:t>а</a:t>
            </a:r>
          </a:p>
          <a:p>
            <a:r>
              <a:rPr lang="ru-RU" sz="3600" b="1" dirty="0" smtClean="0">
                <a:latin typeface="+mj-lt"/>
              </a:rPr>
              <a:t>Есть бант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[</a:t>
            </a:r>
            <a:r>
              <a:rPr lang="ru-RU" sz="3600" b="1" dirty="0" err="1" smtClean="0">
                <a:solidFill>
                  <a:srgbClr val="FF0000"/>
                </a:solidFill>
                <a:latin typeface="+mj-lt"/>
              </a:rPr>
              <a:t>ик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]</a:t>
            </a:r>
            <a:endParaRPr lang="ru-RU" sz="36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3600" b="1" dirty="0" smtClean="0">
                <a:latin typeface="+mj-lt"/>
              </a:rPr>
              <a:t>Нет бант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[</a:t>
            </a:r>
            <a:r>
              <a:rPr lang="ru-RU" sz="3600" b="1" dirty="0" err="1" smtClean="0">
                <a:solidFill>
                  <a:srgbClr val="FF0000"/>
                </a:solidFill>
                <a:latin typeface="+mj-lt"/>
              </a:rPr>
              <a:t>ик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]</a:t>
            </a:r>
            <a:r>
              <a:rPr lang="ru-RU" sz="3600" b="1" dirty="0" smtClean="0">
                <a:latin typeface="+mj-lt"/>
              </a:rPr>
              <a:t>а</a:t>
            </a:r>
          </a:p>
          <a:p>
            <a:r>
              <a:rPr lang="ru-RU" sz="3600" b="1" dirty="0" smtClean="0">
                <a:latin typeface="+mj-lt"/>
              </a:rPr>
              <a:t>Есть </a:t>
            </a:r>
            <a:r>
              <a:rPr lang="ru-RU" sz="3600" b="1" dirty="0" err="1" smtClean="0">
                <a:latin typeface="+mj-lt"/>
              </a:rPr>
              <a:t>горош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[</a:t>
            </a:r>
            <a:r>
              <a:rPr lang="ru-RU" sz="3600" b="1" dirty="0" err="1" smtClean="0">
                <a:solidFill>
                  <a:srgbClr val="FF0000"/>
                </a:solidFill>
                <a:latin typeface="+mj-lt"/>
              </a:rPr>
              <a:t>ик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]</a:t>
            </a:r>
            <a:endParaRPr lang="ru-RU" sz="36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3600" b="1" dirty="0" smtClean="0">
                <a:latin typeface="+mj-lt"/>
              </a:rPr>
              <a:t>Нет </a:t>
            </a:r>
            <a:r>
              <a:rPr lang="ru-RU" sz="3600" b="1" dirty="0" err="1" smtClean="0">
                <a:latin typeface="+mj-lt"/>
              </a:rPr>
              <a:t>горош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[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к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]</a:t>
            </a:r>
            <a:r>
              <a:rPr lang="ru-RU" sz="3600" b="1" dirty="0" smtClean="0">
                <a:latin typeface="+mj-lt"/>
              </a:rPr>
              <a:t>а</a:t>
            </a:r>
          </a:p>
          <a:p>
            <a:r>
              <a:rPr lang="ru-RU" sz="3600" b="1" dirty="0" smtClean="0">
                <a:latin typeface="+mj-lt"/>
              </a:rPr>
              <a:t>Есть </a:t>
            </a:r>
            <a:r>
              <a:rPr lang="ru-RU" sz="3600" b="1" dirty="0" err="1" smtClean="0">
                <a:latin typeface="+mj-lt"/>
              </a:rPr>
              <a:t>кармаш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[</a:t>
            </a:r>
            <a:r>
              <a:rPr lang="ru-RU" sz="3600" b="1" dirty="0" err="1" smtClean="0">
                <a:solidFill>
                  <a:srgbClr val="FF0000"/>
                </a:solidFill>
                <a:latin typeface="+mj-lt"/>
              </a:rPr>
              <a:t>ик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]</a:t>
            </a:r>
            <a:endParaRPr lang="ru-RU" sz="36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3600" b="1" dirty="0" smtClean="0">
                <a:latin typeface="+mj-lt"/>
              </a:rPr>
              <a:t>Нет </a:t>
            </a:r>
            <a:r>
              <a:rPr lang="ru-RU" sz="3600" b="1" dirty="0" err="1" smtClean="0">
                <a:latin typeface="+mj-lt"/>
              </a:rPr>
              <a:t>кармаш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[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к</a:t>
            </a:r>
            <a:r>
              <a:rPr lang="en-US" sz="3600" b="1" dirty="0" smtClean="0">
                <a:solidFill>
                  <a:srgbClr val="FF0000"/>
                </a:solidFill>
                <a:latin typeface="+mj-lt"/>
              </a:rPr>
              <a:t>]</a:t>
            </a:r>
            <a:r>
              <a:rPr lang="ru-RU" sz="3600" b="1" dirty="0" smtClean="0">
                <a:latin typeface="+mj-lt"/>
              </a:rPr>
              <a:t>а</a:t>
            </a:r>
            <a:endParaRPr lang="ru-RU" sz="3600" b="1" dirty="0">
              <a:latin typeface="+mj-lt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786446" y="500042"/>
            <a:ext cx="2900354" cy="5626121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latin typeface="+mj-lt"/>
              </a:rPr>
              <a:t>арбузик</a:t>
            </a:r>
          </a:p>
          <a:p>
            <a:pPr>
              <a:buNone/>
            </a:pPr>
            <a:endParaRPr lang="ru-RU" sz="4000" b="1" dirty="0" smtClean="0">
              <a:latin typeface="+mj-lt"/>
            </a:endParaRPr>
          </a:p>
          <a:p>
            <a:pPr>
              <a:buNone/>
            </a:pPr>
            <a:r>
              <a:rPr lang="ru-RU" sz="4000" b="1" dirty="0" smtClean="0">
                <a:latin typeface="+mj-lt"/>
              </a:rPr>
              <a:t>бантик</a:t>
            </a:r>
          </a:p>
          <a:p>
            <a:pPr>
              <a:buNone/>
            </a:pPr>
            <a:endParaRPr lang="ru-RU" sz="4000" b="1" dirty="0" smtClean="0">
              <a:latin typeface="+mj-lt"/>
            </a:endParaRPr>
          </a:p>
          <a:p>
            <a:pPr>
              <a:buNone/>
            </a:pPr>
            <a:r>
              <a:rPr lang="ru-RU" sz="4000" b="1" dirty="0" smtClean="0">
                <a:latin typeface="+mj-lt"/>
              </a:rPr>
              <a:t>горошек</a:t>
            </a:r>
          </a:p>
          <a:p>
            <a:pPr>
              <a:buNone/>
            </a:pPr>
            <a:endParaRPr lang="ru-RU" sz="4000" b="1" dirty="0" smtClean="0">
              <a:latin typeface="+mj-lt"/>
            </a:endParaRPr>
          </a:p>
          <a:p>
            <a:pPr>
              <a:buNone/>
            </a:pPr>
            <a:r>
              <a:rPr lang="ru-RU" sz="4000" b="1" dirty="0" smtClean="0">
                <a:latin typeface="+mj-lt"/>
              </a:rPr>
              <a:t>кармашек</a:t>
            </a:r>
            <a:endParaRPr lang="ru-RU" sz="4000" b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 bwMode="auto">
          <a:xfrm>
            <a:off x="1571604" y="571480"/>
            <a:ext cx="2857520" cy="1928826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</a:pPr>
            <a:r>
              <a:rPr kumimoji="0" lang="en-US" sz="96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- </a:t>
            </a:r>
            <a:r>
              <a:rPr kumimoji="0" lang="ru-RU" sz="9600" b="1" i="0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hlinkClick r:id="rId2" action="ppaction://hlinksldjump"/>
              </a:rPr>
              <a:t>ик</a:t>
            </a:r>
            <a:r>
              <a:rPr kumimoji="0" lang="ru-RU" sz="9600" b="1" i="0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hlinkClick r:id="rId2" action="ppaction://hlinksldjump"/>
              </a:rPr>
              <a:t>-</a:t>
            </a:r>
            <a:endParaRPr kumimoji="0" lang="ru-RU" sz="9600" b="1" i="0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 bwMode="auto">
          <a:xfrm>
            <a:off x="4786314" y="3571876"/>
            <a:ext cx="2857520" cy="2000264"/>
          </a:xfrm>
          <a:prstGeom prst="actionButtonBlank">
            <a:avLst/>
          </a:prstGeom>
          <a:solidFill>
            <a:schemeClr val="accent6">
              <a:lumMod val="75000"/>
            </a:schemeClr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 </a:t>
            </a: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- </a:t>
            </a:r>
            <a:r>
              <a:rPr kumimoji="0" lang="ru-RU" sz="9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ек</a:t>
            </a: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Arial" charset="0"/>
              </a:rPr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7200" b="1" dirty="0" smtClean="0"/>
              <a:t>Есть …</a:t>
            </a:r>
            <a:r>
              <a:rPr lang="en-US" sz="7200" b="1" dirty="0" smtClean="0"/>
              <a:t>[</a:t>
            </a:r>
            <a:r>
              <a:rPr lang="ru-RU" sz="7200" b="1" dirty="0" err="1" smtClean="0"/>
              <a:t>ик</a:t>
            </a:r>
            <a:r>
              <a:rPr lang="en-US" sz="7200" b="1" dirty="0" smtClean="0"/>
              <a:t>]</a:t>
            </a:r>
            <a:endParaRPr lang="ru-RU" sz="7200" b="1" dirty="0" smtClean="0"/>
          </a:p>
          <a:p>
            <a:pPr>
              <a:buNone/>
            </a:pPr>
            <a:r>
              <a:rPr lang="ru-RU" sz="7200" b="1" dirty="0" smtClean="0"/>
              <a:t>Нет …</a:t>
            </a:r>
            <a:r>
              <a:rPr lang="en-US" sz="7200" b="1" dirty="0" smtClean="0"/>
              <a:t>[</a:t>
            </a:r>
            <a:r>
              <a:rPr lang="ru-RU" sz="7200" b="1" dirty="0" smtClean="0"/>
              <a:t>  к</a:t>
            </a:r>
            <a:r>
              <a:rPr lang="en-US" sz="7200" b="1" dirty="0" smtClean="0"/>
              <a:t>]</a:t>
            </a:r>
            <a:endParaRPr lang="ru-RU" sz="7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3500438"/>
            <a:ext cx="6429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 bwMode="auto">
          <a:xfrm>
            <a:off x="6215074" y="3357562"/>
            <a:ext cx="1714512" cy="1428760"/>
          </a:xfrm>
          <a:prstGeom prst="actionButtonForwardNext">
            <a:avLst/>
          </a:prstGeom>
          <a:solidFill>
            <a:schemeClr val="accent3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</a:pPr>
            <a:endParaRPr kumimoji="0" 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 bwMode="auto">
          <a:xfrm>
            <a:off x="3357554" y="2000240"/>
            <a:ext cx="3071834" cy="1714512"/>
          </a:xfrm>
          <a:prstGeom prst="actionButtonBlank">
            <a:avLst/>
          </a:prstGeom>
          <a:solidFill>
            <a:schemeClr val="accent2">
              <a:lumMod val="75000"/>
            </a:schemeClr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- </a:t>
            </a:r>
            <a:r>
              <a:rPr lang="ru-RU" sz="9600" b="1" dirty="0" err="1">
                <a:solidFill>
                  <a:schemeClr val="accent3"/>
                </a:solidFill>
                <a:latin typeface="Arial" charset="0"/>
              </a:rPr>
              <a:t>е</a:t>
            </a:r>
            <a:r>
              <a:rPr kumimoji="0" lang="ru-RU" sz="9600" b="1" i="0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к</a:t>
            </a: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стук">
  <a:themeElements>
    <a:clrScheme name="Галстук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Галстук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80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Галстук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алстук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Формирование__диагностика_и_мониторинг_УУД</Template>
  <TotalTime>103</TotalTime>
  <Words>218</Words>
  <Application>Microsoft Office PowerPoint</Application>
  <PresentationFormat>Экран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Галстук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12</cp:revision>
  <dcterms:created xsi:type="dcterms:W3CDTF">2013-12-10T14:13:00Z</dcterms:created>
  <dcterms:modified xsi:type="dcterms:W3CDTF">2013-12-10T15:57:40Z</dcterms:modified>
</cp:coreProperties>
</file>