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8" r:id="rId3"/>
    <p:sldId id="256" r:id="rId4"/>
    <p:sldId id="257" r:id="rId5"/>
    <p:sldId id="258" r:id="rId6"/>
    <p:sldId id="259" r:id="rId7"/>
    <p:sldId id="260" r:id="rId8"/>
    <p:sldId id="263" r:id="rId9"/>
    <p:sldId id="261" r:id="rId10"/>
    <p:sldId id="265" r:id="rId11"/>
    <p:sldId id="264" r:id="rId12"/>
    <p:sldId id="279" r:id="rId13"/>
    <p:sldId id="266" r:id="rId14"/>
    <p:sldId id="267" r:id="rId15"/>
    <p:sldId id="268" r:id="rId16"/>
    <p:sldId id="276" r:id="rId17"/>
    <p:sldId id="270" r:id="rId18"/>
    <p:sldId id="272" r:id="rId19"/>
    <p:sldId id="274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372168"/>
            <a:ext cx="3816424" cy="2121818"/>
          </a:xfrm>
        </p:spPr>
        <p:txBody>
          <a:bodyPr/>
          <a:lstStyle/>
          <a:p>
            <a:pPr marL="0" lvl="0" indent="0" algn="l">
              <a:spcBef>
                <a:spcPts val="0"/>
              </a:spcBef>
              <a:defRPr/>
            </a:pPr>
            <a:r>
              <a:rPr lang="ru-RU" sz="1800" b="0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Автор   материала</a:t>
            </a:r>
            <a:r>
              <a:rPr lang="ru-RU" sz="2000" b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ru-RU" sz="2000" b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Мукосий</a:t>
            </a:r>
            <a:r>
              <a:rPr lang="ru-RU" sz="1800" b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b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Мария Васильевна.</a:t>
            </a:r>
            <a:br>
              <a:rPr lang="ru-RU" sz="1800" b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учитель начальных классов</a:t>
            </a:r>
            <a:br>
              <a:rPr lang="ru-RU" sz="1800" b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высшей квалификационной категории,</a:t>
            </a:r>
            <a:r>
              <a:rPr lang="ru-RU" sz="1800" b="0" dirty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МБОУ СОШ №2, </a:t>
            </a:r>
            <a:r>
              <a:rPr lang="ru-RU" sz="1800" b="0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  </a:t>
            </a:r>
            <a:br>
              <a:rPr lang="ru-RU" sz="1800" b="0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b="0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г</a:t>
            </a:r>
            <a:r>
              <a:rPr lang="ru-RU" sz="1800" b="0" dirty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Лобня, Московской  области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Формирование здорового образа жизни как способ профилактики девиации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6309320"/>
            <a:ext cx="223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Лобня, 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55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3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MS Gothic"/>
                <a:cs typeface="+mj-cs"/>
              </a:rPr>
              <a:t>Физкультминутки</a:t>
            </a: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24519"/>
            <a:ext cx="8136904" cy="402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400" b="1" kern="0" dirty="0" smtClean="0">
                <a:solidFill>
                  <a:srgbClr val="000000"/>
                </a:solidFill>
                <a:latin typeface="Arial"/>
                <a:ea typeface="MS Gothic"/>
              </a:rPr>
              <a:t>Динамические</a:t>
            </a:r>
            <a:r>
              <a:rPr lang="ru-RU" b="1" kern="0" dirty="0" smtClean="0">
                <a:solidFill>
                  <a:srgbClr val="000000"/>
                </a:solidFill>
                <a:latin typeface="Arial"/>
                <a:ea typeface="MS Gothic"/>
              </a:rPr>
              <a:t> </a:t>
            </a:r>
            <a:r>
              <a:rPr lang="ru-RU" b="1" kern="0" dirty="0">
                <a:solidFill>
                  <a:srgbClr val="002060"/>
                </a:solidFill>
                <a:latin typeface="Arial"/>
                <a:ea typeface="MS Gothic"/>
              </a:rPr>
              <a:t>(</a:t>
            </a:r>
            <a:r>
              <a:rPr lang="ru-RU" kern="0" dirty="0">
                <a:solidFill>
                  <a:srgbClr val="2D2DB9">
                    <a:lumMod val="50000"/>
                  </a:srgbClr>
                </a:solidFill>
                <a:latin typeface="Arial"/>
                <a:ea typeface="MS Gothic"/>
              </a:rPr>
              <a:t>упражнения по формированию осанки; укреплению зрения; укреплению мышц рук; отдых позвоночника; упражнения для ног; потягивание</a:t>
            </a:r>
            <a:r>
              <a:rPr lang="ru-RU" kern="0" dirty="0" smtClean="0">
                <a:solidFill>
                  <a:srgbClr val="2D2DB9">
                    <a:lumMod val="50000"/>
                  </a:srgbClr>
                </a:solidFill>
                <a:latin typeface="Arial"/>
                <a:ea typeface="MS Gothic"/>
              </a:rPr>
              <a:t>;) пальчиковая гимнастика.</a:t>
            </a:r>
            <a:endParaRPr lang="ru-RU" kern="0" dirty="0">
              <a:solidFill>
                <a:srgbClr val="2D2DB9">
                  <a:lumMod val="50000"/>
                </a:srgbClr>
              </a:solidFill>
              <a:latin typeface="Arial"/>
              <a:ea typeface="MS Gothic"/>
            </a:endParaRPr>
          </a:p>
          <a:p>
            <a:pPr marL="342900" lvl="0" indent="-34290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400" b="1" kern="0" dirty="0" smtClean="0">
                <a:solidFill>
                  <a:srgbClr val="000000"/>
                </a:solidFill>
                <a:latin typeface="Arial"/>
                <a:ea typeface="MS Gothic"/>
              </a:rPr>
              <a:t>Дыхательные </a:t>
            </a:r>
            <a:r>
              <a:rPr lang="ru-RU" kern="0" dirty="0">
                <a:solidFill>
                  <a:srgbClr val="2D2DB9">
                    <a:lumMod val="50000"/>
                  </a:srgbClr>
                </a:solidFill>
                <a:latin typeface="Arial"/>
                <a:ea typeface="MS Gothic"/>
              </a:rPr>
              <a:t>(упражнения, направленные на выработку рационального дыхания).</a:t>
            </a:r>
          </a:p>
          <a:p>
            <a:pPr marL="342900" lvl="0" indent="-34290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400" b="1" kern="0" dirty="0" smtClean="0">
                <a:solidFill>
                  <a:srgbClr val="000000"/>
                </a:solidFill>
                <a:latin typeface="Arial"/>
                <a:ea typeface="MS Gothic"/>
              </a:rPr>
              <a:t>Ритмические</a:t>
            </a:r>
            <a:r>
              <a:rPr lang="ru-RU" sz="2400" kern="0" dirty="0" smtClean="0">
                <a:solidFill>
                  <a:srgbClr val="002060"/>
                </a:solidFill>
                <a:latin typeface="Arial"/>
                <a:ea typeface="MS Gothic"/>
              </a:rPr>
              <a:t>(</a:t>
            </a:r>
            <a:r>
              <a:rPr lang="ru-RU" kern="0" dirty="0" smtClean="0">
                <a:solidFill>
                  <a:srgbClr val="002060"/>
                </a:solidFill>
                <a:latin typeface="Arial"/>
                <a:ea typeface="MS Gothic"/>
              </a:rPr>
              <a:t>танцевальные</a:t>
            </a:r>
            <a:r>
              <a:rPr lang="ru-RU" kern="0" dirty="0">
                <a:solidFill>
                  <a:srgbClr val="002060"/>
                </a:solidFill>
                <a:latin typeface="Arial"/>
                <a:ea typeface="MS Gothic"/>
              </a:rPr>
              <a:t>,  с  прихлопами,  с  притопами  и  так далее,  которые  снимают  общую  усталость). </a:t>
            </a:r>
          </a:p>
          <a:p>
            <a:pPr marL="342900" lvl="0" indent="-34290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400" b="1" kern="0" dirty="0" smtClean="0">
                <a:solidFill>
                  <a:srgbClr val="000000"/>
                </a:solidFill>
                <a:latin typeface="Arial"/>
                <a:ea typeface="MS Gothic"/>
              </a:rPr>
              <a:t>Психологические</a:t>
            </a:r>
            <a:r>
              <a:rPr lang="ru-RU" kern="0" dirty="0" smtClean="0">
                <a:solidFill>
                  <a:srgbClr val="002060"/>
                </a:solidFill>
                <a:latin typeface="Arial"/>
                <a:ea typeface="MS Gothic"/>
              </a:rPr>
              <a:t>(</a:t>
            </a:r>
            <a:r>
              <a:rPr lang="ru-RU" kern="0" dirty="0" err="1" smtClean="0">
                <a:solidFill>
                  <a:srgbClr val="002060"/>
                </a:solidFill>
                <a:latin typeface="Arial"/>
                <a:ea typeface="MS Gothic"/>
              </a:rPr>
              <a:t>физминутки</a:t>
            </a:r>
            <a:r>
              <a:rPr lang="ru-RU" kern="0" dirty="0">
                <a:solidFill>
                  <a:srgbClr val="002060"/>
                </a:solidFill>
                <a:latin typeface="Arial"/>
                <a:ea typeface="MS Gothic"/>
              </a:rPr>
              <a:t>,  которые  помимо  игровой  функции  направлены  на развитие  внимания,  памяти,  воображения,  мышления).</a:t>
            </a:r>
          </a:p>
          <a:p>
            <a:pPr marL="342900" lvl="0" indent="-34290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400" b="1" kern="0" dirty="0" smtClean="0">
                <a:solidFill>
                  <a:srgbClr val="000000"/>
                </a:solidFill>
                <a:latin typeface="Arial"/>
                <a:ea typeface="MS Gothic"/>
              </a:rPr>
              <a:t> </a:t>
            </a:r>
            <a:r>
              <a:rPr lang="ru-RU" sz="2400" b="1" kern="0" dirty="0">
                <a:solidFill>
                  <a:srgbClr val="000000"/>
                </a:solidFill>
                <a:latin typeface="Arial"/>
                <a:ea typeface="MS Gothic"/>
              </a:rPr>
              <a:t>Самомассаж.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2278517" cy="170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13435"/>
            <a:ext cx="1728192" cy="230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439360"/>
            <a:ext cx="3042994" cy="228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38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143000"/>
          </a:xfrm>
        </p:spPr>
        <p:txBody>
          <a:bodyPr/>
          <a:lstStyle/>
          <a:p>
            <a:pPr algn="ctr"/>
            <a:r>
              <a:rPr lang="ru-RU" sz="4000" i="1" kern="0" dirty="0" err="1">
                <a:solidFill>
                  <a:srgbClr val="003300"/>
                </a:solidFill>
                <a:effectLst/>
                <a:latin typeface="Arial"/>
                <a:ea typeface="MS Gothic"/>
              </a:rPr>
              <a:t>Музотерапия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83568" y="1340768"/>
            <a:ext cx="8027224" cy="4698856"/>
          </a:xfrm>
        </p:spPr>
        <p:txBody>
          <a:bodyPr/>
          <a:lstStyle/>
          <a:p>
            <a:pPr marL="311013" lvl="0" indent="-311013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None/>
            </a:pPr>
            <a:r>
              <a:rPr lang="ru-RU" sz="2400" b="1" u="sng" kern="0" dirty="0">
                <a:solidFill>
                  <a:schemeClr val="accent3">
                    <a:lumMod val="50000"/>
                  </a:schemeClr>
                </a:solidFill>
                <a:latin typeface="Arial"/>
                <a:ea typeface="MS Gothic"/>
              </a:rPr>
              <a:t>Тихая мелодичная музыка </a:t>
            </a:r>
            <a:r>
              <a:rPr lang="ru-RU" sz="2400" kern="0" dirty="0">
                <a:solidFill>
                  <a:schemeClr val="tx1"/>
                </a:solidFill>
                <a:latin typeface="Arial"/>
                <a:ea typeface="MS Gothic"/>
              </a:rPr>
              <a:t>обладает седативным (успокаивающего действия, способствующего развитию процессов торможения) действием и </a:t>
            </a:r>
            <a:r>
              <a:rPr lang="ru-RU" sz="2400" i="1" kern="0" dirty="0">
                <a:solidFill>
                  <a:schemeClr val="tx1"/>
                </a:solidFill>
                <a:latin typeface="Arial"/>
                <a:ea typeface="MS Gothic"/>
              </a:rPr>
              <a:t>нормализует функции сердечно-сосудистой системы. </a:t>
            </a:r>
          </a:p>
          <a:p>
            <a:pPr marL="311013" lvl="0" indent="-311013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None/>
            </a:pPr>
            <a:r>
              <a:rPr lang="ru-RU" sz="2400" b="1" u="sng" kern="0" dirty="0">
                <a:solidFill>
                  <a:schemeClr val="accent3">
                    <a:lumMod val="50000"/>
                  </a:schemeClr>
                </a:solidFill>
                <a:latin typeface="Arial"/>
                <a:ea typeface="MS Gothic"/>
              </a:rPr>
              <a:t>Ритмичная музыка </a:t>
            </a:r>
            <a:r>
              <a:rPr lang="ru-RU" sz="2400" kern="0" dirty="0">
                <a:solidFill>
                  <a:schemeClr val="tx1"/>
                </a:solidFill>
                <a:latin typeface="Arial"/>
                <a:ea typeface="MS Gothic"/>
              </a:rPr>
              <a:t>вызывает повышение тонуса скелетной мускулатуры </a:t>
            </a:r>
            <a:r>
              <a:rPr lang="ru-RU" sz="2400" i="1" kern="0" dirty="0">
                <a:solidFill>
                  <a:schemeClr val="tx1"/>
                </a:solidFill>
                <a:latin typeface="Arial"/>
                <a:ea typeface="MS Gothic"/>
              </a:rPr>
              <a:t>оказывает благоприятное влияние на деятельность внутренних органов и систем.</a:t>
            </a:r>
          </a:p>
          <a:p>
            <a:pPr marL="311013" lvl="0" indent="-311013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None/>
            </a:pPr>
            <a:r>
              <a:rPr lang="ru-RU" sz="2400" b="1" u="sng" kern="0" dirty="0">
                <a:solidFill>
                  <a:schemeClr val="accent3">
                    <a:lumMod val="50000"/>
                  </a:schemeClr>
                </a:solidFill>
                <a:latin typeface="Arial"/>
                <a:ea typeface="MS Gothic"/>
              </a:rPr>
              <a:t>Мажорные мелодии </a:t>
            </a:r>
            <a:r>
              <a:rPr lang="ru-RU" sz="2400" kern="0" dirty="0">
                <a:solidFill>
                  <a:schemeClr val="tx1"/>
                </a:solidFill>
                <a:latin typeface="Arial"/>
                <a:ea typeface="MS Gothic"/>
              </a:rPr>
              <a:t>придают человеку бодрость, </a:t>
            </a:r>
            <a:r>
              <a:rPr lang="ru-RU" sz="2400" i="1" kern="0" dirty="0">
                <a:solidFill>
                  <a:schemeClr val="tx1"/>
                </a:solidFill>
                <a:latin typeface="Arial"/>
                <a:ea typeface="MS Gothic"/>
              </a:rPr>
              <a:t>улучшают самочувствие</a:t>
            </a:r>
            <a:r>
              <a:rPr lang="ru-RU" sz="2400" kern="0" dirty="0">
                <a:solidFill>
                  <a:schemeClr val="tx1"/>
                </a:solidFill>
                <a:latin typeface="Arial"/>
                <a:ea typeface="MS Gothic"/>
              </a:rPr>
              <a:t>, психоэмоциональное состояние.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12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1143000"/>
          </a:xfrm>
        </p:spPr>
        <p:txBody>
          <a:bodyPr/>
          <a:lstStyle/>
          <a:p>
            <a:pPr algn="ctr"/>
            <a:r>
              <a:rPr lang="ru-RU" sz="4000" i="1" kern="0" dirty="0">
                <a:solidFill>
                  <a:srgbClr val="003300"/>
                </a:solidFill>
                <a:effectLst/>
                <a:latin typeface="Arial"/>
                <a:ea typeface="MS Gothic"/>
              </a:rPr>
              <a:t>Арт-терапия-коррекция через творчество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827584" y="1916832"/>
            <a:ext cx="7163128" cy="3474720"/>
          </a:xfrm>
        </p:spPr>
        <p:txBody>
          <a:bodyPr/>
          <a:lstStyle/>
          <a:p>
            <a:pPr marL="457200" indent="-45720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2900" kern="0" dirty="0">
                <a:solidFill>
                  <a:srgbClr val="2D2DB9">
                    <a:lumMod val="50000"/>
                  </a:srgbClr>
                </a:solidFill>
                <a:latin typeface="Arial"/>
                <a:ea typeface="MS Gothic"/>
              </a:rPr>
              <a:t>Рисунки на полях тетради символа дня, лепка, рисование, вышивание</a:t>
            </a:r>
            <a:r>
              <a:rPr lang="ru-RU" sz="2900" kern="0" dirty="0" smtClean="0">
                <a:solidFill>
                  <a:srgbClr val="2D2DB9">
                    <a:lumMod val="50000"/>
                  </a:srgbClr>
                </a:solidFill>
                <a:latin typeface="Arial"/>
                <a:ea typeface="MS Gothic"/>
              </a:rPr>
              <a:t>;</a:t>
            </a:r>
          </a:p>
          <a:p>
            <a:pPr marL="0" lvl="0" indent="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None/>
            </a:pPr>
            <a:endParaRPr lang="ru-RU" sz="2900" kern="0" dirty="0">
              <a:solidFill>
                <a:srgbClr val="2D2DB9">
                  <a:lumMod val="50000"/>
                </a:srgbClr>
              </a:solidFill>
              <a:latin typeface="Arial"/>
              <a:ea typeface="MS Gothic"/>
            </a:endParaRPr>
          </a:p>
          <a:p>
            <a:pPr marL="457200" indent="-45720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2900" kern="0" dirty="0">
                <a:solidFill>
                  <a:srgbClr val="2D2DB9">
                    <a:lumMod val="50000"/>
                  </a:srgbClr>
                </a:solidFill>
                <a:latin typeface="Arial"/>
                <a:ea typeface="MS Gothic"/>
              </a:rPr>
              <a:t>Используются в качестве вспомогательного средства как часть других технологий для снятия напряжения.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21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MS Gothic"/>
                <a:cs typeface="+mj-cs"/>
              </a:rPr>
              <a:t>Технология личностно-ориентированного</a:t>
            </a:r>
            <a:r>
              <a:rPr lang="ru-RU" sz="3200" b="1" i="1" kern="0" dirty="0">
                <a:solidFill>
                  <a:srgbClr val="003300"/>
                </a:solidFill>
                <a:latin typeface="Arial"/>
                <a:ea typeface="MS Gothic"/>
                <a:cs typeface="+mj-cs"/>
              </a:rPr>
              <a:t> </a:t>
            </a:r>
            <a:r>
              <a:rPr kumimoji="0" lang="ru-RU" sz="3200" b="1" i="1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MS Gothic"/>
                <a:cs typeface="+mj-cs"/>
              </a:rPr>
              <a:t>обучения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MS Gothic"/>
                <a:cs typeface="+mj-cs"/>
              </a:rPr>
              <a:t>:</a:t>
            </a:r>
            <a:b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MS Gothic"/>
                <a:cs typeface="+mj-cs"/>
              </a:rPr>
            </a:b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8208912" cy="386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07484" fontAlgn="base">
              <a:lnSpc>
                <a:spcPct val="90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800" kern="0" dirty="0">
                <a:solidFill>
                  <a:srgbClr val="002060"/>
                </a:solidFill>
                <a:latin typeface="Arial"/>
                <a:ea typeface="MS Gothic"/>
              </a:rPr>
              <a:t>поддерживаю индивидуальность ребенка;</a:t>
            </a:r>
          </a:p>
          <a:p>
            <a:pPr marL="457200" lvl="0" indent="-457200" defTabSz="407484" fontAlgn="base">
              <a:lnSpc>
                <a:spcPct val="90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800" kern="0" dirty="0">
                <a:solidFill>
                  <a:srgbClr val="002060"/>
                </a:solidFill>
                <a:latin typeface="Arial"/>
                <a:ea typeface="MS Gothic"/>
              </a:rPr>
              <a:t>предоставляю каждому ученику возможность работать в присущем ему темпе;</a:t>
            </a:r>
          </a:p>
          <a:p>
            <a:pPr marL="457200" lvl="0" indent="-457200" defTabSz="407484" fontAlgn="base">
              <a:lnSpc>
                <a:spcPct val="90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800" kern="0" dirty="0">
                <a:solidFill>
                  <a:srgbClr val="002060"/>
                </a:solidFill>
                <a:latin typeface="Arial"/>
                <a:ea typeface="MS Gothic"/>
              </a:rPr>
              <a:t>предоставляю право выбора деятельности;</a:t>
            </a:r>
          </a:p>
          <a:p>
            <a:pPr marL="457200" lvl="0" indent="-457200" defTabSz="407484" fontAlgn="base">
              <a:lnSpc>
                <a:spcPct val="90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800" kern="0" dirty="0">
                <a:solidFill>
                  <a:srgbClr val="002060"/>
                </a:solidFill>
                <a:latin typeface="Arial"/>
                <a:ea typeface="MS Gothic"/>
              </a:rPr>
              <a:t>создаю возможности для реализации творческих способностей;</a:t>
            </a:r>
          </a:p>
          <a:p>
            <a:pPr marL="457200" lvl="0" indent="-457200" defTabSz="407484" fontAlgn="base">
              <a:lnSpc>
                <a:spcPct val="90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800" kern="0" dirty="0">
                <a:solidFill>
                  <a:srgbClr val="002060"/>
                </a:solidFill>
                <a:latin typeface="Arial"/>
                <a:ea typeface="MS Gothic"/>
              </a:rPr>
              <a:t>использую демократический стиль взаимоотношений.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931694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9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MS Gothic"/>
                <a:cs typeface="+mj-cs"/>
              </a:rPr>
              <a:t>Игровые технологии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268760"/>
            <a:ext cx="35221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1013" lvl="0" indent="-311013" defTabSz="407484" fontAlgn="base">
              <a:lnSpc>
                <a:spcPct val="90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2400" b="1" kern="0" dirty="0">
                <a:solidFill>
                  <a:srgbClr val="000000"/>
                </a:solidFill>
                <a:latin typeface="Arial"/>
                <a:ea typeface="MS Gothic"/>
              </a:rPr>
              <a:t>Игры направлены на: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44824"/>
            <a:ext cx="7272808" cy="3418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07484" fontAlgn="base">
              <a:lnSpc>
                <a:spcPct val="90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400" kern="0" dirty="0">
                <a:solidFill>
                  <a:srgbClr val="002060"/>
                </a:solidFill>
                <a:latin typeface="Arial"/>
                <a:ea typeface="MS Gothic"/>
              </a:rPr>
              <a:t>развитие внимания;</a:t>
            </a:r>
          </a:p>
          <a:p>
            <a:pPr marL="342900" lvl="0" indent="-342900" defTabSz="407484" fontAlgn="base">
              <a:lnSpc>
                <a:spcPct val="90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400" kern="0" dirty="0">
                <a:solidFill>
                  <a:srgbClr val="002060"/>
                </a:solidFill>
                <a:latin typeface="Arial"/>
                <a:ea typeface="MS Gothic"/>
              </a:rPr>
              <a:t>развитие памяти и восприятия, наблюдательности;</a:t>
            </a:r>
          </a:p>
          <a:p>
            <a:pPr marL="342900" lvl="0" indent="-342900" defTabSz="407484" fontAlgn="base">
              <a:lnSpc>
                <a:spcPct val="90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400" kern="0" dirty="0">
                <a:solidFill>
                  <a:srgbClr val="002060"/>
                </a:solidFill>
                <a:latin typeface="Arial"/>
                <a:ea typeface="MS Gothic"/>
              </a:rPr>
              <a:t>развитие произвольных движений и самоконтроля;</a:t>
            </a:r>
          </a:p>
          <a:p>
            <a:pPr marL="342900" lvl="0" indent="-342900" defTabSz="407484" fontAlgn="base">
              <a:lnSpc>
                <a:spcPct val="90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400" kern="0" dirty="0">
                <a:solidFill>
                  <a:srgbClr val="002060"/>
                </a:solidFill>
                <a:latin typeface="Arial"/>
                <a:ea typeface="MS Gothic"/>
              </a:rPr>
              <a:t>развитие сообразительности, самодисциплины и самоорганизации;</a:t>
            </a:r>
          </a:p>
          <a:p>
            <a:pPr marL="342900" lvl="0" indent="-342900" defTabSz="407484" fontAlgn="base">
              <a:lnSpc>
                <a:spcPct val="90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400" kern="0" dirty="0">
                <a:solidFill>
                  <a:srgbClr val="002060"/>
                </a:solidFill>
                <a:latin typeface="Arial"/>
                <a:ea typeface="MS Gothic"/>
              </a:rPr>
              <a:t>развитие мышления и речи .</a:t>
            </a:r>
          </a:p>
        </p:txBody>
      </p:sp>
    </p:spTree>
    <p:extLst>
      <p:ext uri="{BB962C8B-B14F-4D97-AF65-F5344CB8AC3E}">
        <p14:creationId xmlns:p14="http://schemas.microsoft.com/office/powerpoint/2010/main" val="369491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-24081"/>
            <a:ext cx="4045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kern="0" dirty="0" smtClean="0">
                <a:solidFill>
                  <a:srgbClr val="003300"/>
                </a:solidFill>
                <a:latin typeface="Arial"/>
                <a:ea typeface="MS Gothic"/>
                <a:cs typeface="+mj-cs"/>
              </a:rPr>
              <a:t>Мероприятия</a:t>
            </a:r>
            <a:endParaRPr lang="ru-RU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9"/>
          <a:stretch/>
        </p:blipFill>
        <p:spPr bwMode="auto">
          <a:xfrm>
            <a:off x="78161" y="610922"/>
            <a:ext cx="2693987" cy="19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8"/>
          <a:stretch/>
        </p:blipFill>
        <p:spPr bwMode="auto">
          <a:xfrm>
            <a:off x="5836514" y="4719407"/>
            <a:ext cx="3237118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39" y="299841"/>
            <a:ext cx="3237118" cy="211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42633"/>
            <a:ext cx="2770270" cy="402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686" y="4744450"/>
            <a:ext cx="2910408" cy="202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7" y="4719407"/>
            <a:ext cx="273685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"/>
          <a:stretch/>
        </p:blipFill>
        <p:spPr bwMode="auto">
          <a:xfrm>
            <a:off x="56186" y="2697124"/>
            <a:ext cx="2728195" cy="193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5"/>
          <a:stretch/>
        </p:blipFill>
        <p:spPr bwMode="auto">
          <a:xfrm>
            <a:off x="5812039" y="2468484"/>
            <a:ext cx="3237117" cy="21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75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519"/>
            <a:ext cx="3073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55" y="1642519"/>
            <a:ext cx="293846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55428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90251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09560"/>
            <a:ext cx="2787576" cy="174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16" y="1596418"/>
            <a:ext cx="220981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0"/>
            <a:ext cx="85821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i="1" kern="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Двигательная </a:t>
            </a:r>
            <a:r>
              <a:rPr lang="ru-RU" sz="4400" b="1" i="1" kern="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активность на уроках и переменах</a:t>
            </a:r>
            <a:endParaRPr lang="ru-RU" i="1" kern="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Маша\2 КЛАСС\2-а Мукосий М.В.внеурочная деятельность\Сделаем вместе\IMG_7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17289"/>
            <a:ext cx="2880321" cy="211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46" y="4674205"/>
            <a:ext cx="2982450" cy="204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11" y="764884"/>
            <a:ext cx="2597022" cy="374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6" t="15951"/>
          <a:stretch/>
        </p:blipFill>
        <p:spPr bwMode="auto">
          <a:xfrm>
            <a:off x="6327541" y="780094"/>
            <a:ext cx="2664297" cy="371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8" y="533302"/>
            <a:ext cx="2730960" cy="176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"/>
          <a:stretch/>
        </p:blipFill>
        <p:spPr bwMode="auto">
          <a:xfrm>
            <a:off x="184857" y="4674205"/>
            <a:ext cx="2730960" cy="204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8" y="2469446"/>
            <a:ext cx="2730959" cy="204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-99392"/>
            <a:ext cx="77322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i="1" kern="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Двигательная активность </a:t>
            </a:r>
            <a:r>
              <a:rPr lang="ru-RU" sz="4400" b="1" i="1" kern="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 </a:t>
            </a:r>
            <a:endParaRPr lang="ru-RU" i="1" kern="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58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5" y="47667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MS Gothic"/>
                <a:cs typeface="+mj-cs"/>
              </a:rPr>
              <a:t>Один из рецептов возвращения к ЗОЖ – это УЛЫБКА</a:t>
            </a: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4" y="2060848"/>
            <a:ext cx="7918311" cy="3068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13" lvl="0" indent="-311013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2400" kern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MS Gothic"/>
              </a:rPr>
              <a:t> 1.Она </a:t>
            </a:r>
            <a:r>
              <a:rPr lang="ru-RU" sz="2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MS Gothic"/>
              </a:rPr>
              <a:t>поднимает настроение, даже если первоначально вызвана искусственно.</a:t>
            </a:r>
          </a:p>
          <a:p>
            <a:pPr marL="311013" lvl="0" indent="-311013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2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MS Gothic"/>
              </a:rPr>
              <a:t> </a:t>
            </a:r>
            <a:r>
              <a:rPr lang="ru-RU" sz="2400" kern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MS Gothic"/>
              </a:rPr>
              <a:t>2.Улыбка </a:t>
            </a:r>
            <a:r>
              <a:rPr lang="ru-RU" sz="2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MS Gothic"/>
              </a:rPr>
              <a:t>располагает к нам окружающих, вызывает ответные положительные эмоции учеников.</a:t>
            </a:r>
          </a:p>
          <a:p>
            <a:pPr marL="311013" lvl="0" indent="-311013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2400" kern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MS Gothic"/>
              </a:rPr>
              <a:t> 3. Заметно </a:t>
            </a:r>
            <a:r>
              <a:rPr lang="ru-RU" sz="2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MS Gothic"/>
              </a:rPr>
              <a:t>подтягивает мышцы лица, позволяет выглядеть молодо и мило.</a:t>
            </a:r>
          </a:p>
          <a:p>
            <a:pPr marL="311013" lvl="0" indent="-311013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endParaRPr lang="ru-RU" sz="2900" kern="0" dirty="0">
              <a:solidFill>
                <a:srgbClr val="000000"/>
              </a:solidFill>
              <a:latin typeface="Arial"/>
              <a:ea typeface="MS Gothic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95369"/>
            <a:ext cx="3160762" cy="296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858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627" y="36241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Система профилактики </a:t>
            </a:r>
            <a:r>
              <a:rPr kumimoji="0" lang="ru-RU" sz="2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девиантного</a:t>
            </a:r>
            <a: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поведения учащихся в образовательном учреждении включает в себя в качестве первоочередных следующие меры</a:t>
            </a:r>
            <a: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Georgia" pitchFamily="18" charset="0"/>
                <a:cs typeface="Lucida Sans Unicode"/>
              </a:rPr>
              <a:t>: </a:t>
            </a: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1144237"/>
            <a:ext cx="8620067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lnSpc>
                <a:spcPct val="7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2000" dirty="0" smtClean="0">
              <a:solidFill>
                <a:srgbClr val="000080"/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lvl="0" defTabSz="449263" fontAlgn="base">
              <a:lnSpc>
                <a:spcPct val="7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dirty="0" smtClean="0">
                <a:solidFill>
                  <a:srgbClr val="00008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-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создание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комплексных групп специалистов, обеспечивающих социальную защиту детей (социальные педагоги,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психологи);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lvl="0" defTabSz="449263" fontAlgn="base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lvl="0" defTabSz="449263" fontAlgn="base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- создание воспитывающей среды, позволяющей гармонизировать отношение детей со своим ближайшим окружением в семье, по месту жительства, работы, учебы; </a:t>
            </a:r>
          </a:p>
          <a:p>
            <a:pPr lvl="0" defTabSz="449263" fontAlgn="base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lvl="0" defTabSz="449263" fontAlgn="base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- создание групп поддержки из специалистов различного профиля, обучающих родителей решению проблем, связанных с детьми; </a:t>
            </a:r>
          </a:p>
          <a:p>
            <a:pPr lvl="0" defTabSz="449263" fontAlgn="base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lvl="0" defTabSz="449263" fontAlgn="base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- организацию детского досуга.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Профилактика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девиаций через включение ребенка в деятельность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дополнительного образования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подкрепляется возможностью создания ситуаций самореализации, самовыражения и самоутверждения для каждого конкретного ребенка. </a:t>
            </a:r>
          </a:p>
          <a:p>
            <a:pPr lvl="0" defTabSz="449263" fontAlgn="base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lvl="0" defTabSz="449263" fontAlgn="base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- информационно-просветительскую работу. </a:t>
            </a:r>
          </a:p>
          <a:p>
            <a:pPr lvl="0" defTabSz="449263" fontAlgn="base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85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920880" cy="557780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4000" b="1" i="1" u="sng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Здоровье</a:t>
            </a:r>
            <a:r>
              <a:rPr lang="ru-RU" sz="4000" b="1" i="1" kern="0" dirty="0">
                <a:solidFill>
                  <a:schemeClr val="tx1"/>
                </a:solidFill>
                <a:latin typeface="Arial"/>
                <a:cs typeface="Arial"/>
              </a:rPr>
              <a:t>  -</a:t>
            </a:r>
            <a:r>
              <a:rPr lang="ru-RU" sz="4000" b="1" kern="0" dirty="0">
                <a:solidFill>
                  <a:schemeClr val="tx1"/>
                </a:solidFill>
                <a:latin typeface="Arial"/>
                <a:cs typeface="Arial"/>
              </a:rPr>
              <a:t> это полное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  <a:defRPr/>
            </a:pPr>
            <a:r>
              <a:rPr lang="ru-RU" sz="4000" b="1" kern="0" dirty="0">
                <a:solidFill>
                  <a:schemeClr val="tx1"/>
                </a:solidFill>
                <a:latin typeface="Arial"/>
                <a:cs typeface="Arial"/>
              </a:rPr>
              <a:t>	физическое, психическое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  <a:defRPr/>
            </a:pPr>
            <a:r>
              <a:rPr lang="ru-RU" sz="4000" b="1" kern="0" dirty="0">
                <a:solidFill>
                  <a:schemeClr val="tx1"/>
                </a:solidFill>
                <a:latin typeface="Arial"/>
                <a:cs typeface="Arial"/>
              </a:rPr>
              <a:t> 	и социальное благополучие,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  <a:defRPr/>
            </a:pPr>
            <a:r>
              <a:rPr lang="ru-RU" sz="4000" b="1" kern="0" dirty="0">
                <a:solidFill>
                  <a:schemeClr val="tx1"/>
                </a:solidFill>
                <a:latin typeface="Arial"/>
                <a:cs typeface="Arial"/>
              </a:rPr>
              <a:t> 	а не только отсутствие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  <a:defRPr/>
            </a:pPr>
            <a:r>
              <a:rPr lang="ru-RU" sz="4000" b="1" kern="0" dirty="0">
                <a:solidFill>
                  <a:schemeClr val="tx1"/>
                </a:solidFill>
                <a:latin typeface="Arial"/>
                <a:cs typeface="Arial"/>
              </a:rPr>
              <a:t>	болезней 	или физических </a:t>
            </a:r>
            <a:r>
              <a:rPr lang="ru-RU" sz="4000" b="1" kern="0" dirty="0" smtClean="0">
                <a:solidFill>
                  <a:schemeClr val="tx1"/>
                </a:solidFill>
                <a:latin typeface="Arial"/>
                <a:cs typeface="Arial"/>
              </a:rPr>
              <a:t> дефектов</a:t>
            </a:r>
            <a:r>
              <a:rPr lang="ru-RU" sz="4000" b="1" kern="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099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221088"/>
            <a:ext cx="864041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3200" u="sng" kern="0" dirty="0" smtClean="0">
                <a:solidFill>
                  <a:srgbClr val="003300"/>
                </a:solidFill>
                <a:latin typeface="Arial"/>
                <a:cs typeface="Arial"/>
              </a:rPr>
              <a:t>Доброе </a:t>
            </a:r>
            <a:r>
              <a:rPr lang="ru-RU" sz="3200" u="sng" kern="0" dirty="0">
                <a:solidFill>
                  <a:srgbClr val="003300"/>
                </a:solidFill>
                <a:latin typeface="Arial"/>
                <a:cs typeface="Arial"/>
              </a:rPr>
              <a:t>здоровье</a:t>
            </a:r>
            <a:r>
              <a:rPr lang="ru-RU" sz="3200" kern="0" dirty="0">
                <a:latin typeface="Arial"/>
                <a:cs typeface="Arial"/>
              </a:rPr>
              <a:t>, разумно сохраняемое и укрепляемое самим человеком, обеспечивает ему долгую и активную жизнь.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1246"/>
            <a:ext cx="864041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u="sng" kern="0" dirty="0">
                <a:solidFill>
                  <a:prstClr val="black"/>
                </a:solidFill>
                <a:latin typeface="Arial"/>
                <a:cs typeface="Arial"/>
              </a:rPr>
              <a:t>Здоровье</a:t>
            </a:r>
            <a:r>
              <a:rPr lang="ru-RU" sz="2400" kern="0" dirty="0">
                <a:solidFill>
                  <a:prstClr val="black"/>
                </a:solidFill>
                <a:latin typeface="Arial"/>
                <a:cs typeface="Arial"/>
              </a:rPr>
              <a:t> - это бесценное достояние не только каждого человека, но и всего общества. </a:t>
            </a:r>
            <a:endParaRPr lang="ru-RU" sz="2400" kern="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400" kern="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u="sng" kern="0" dirty="0" smtClean="0">
                <a:solidFill>
                  <a:prstClr val="black"/>
                </a:solidFill>
                <a:latin typeface="Arial"/>
                <a:cs typeface="Arial"/>
              </a:rPr>
              <a:t>Здоровье</a:t>
            </a:r>
            <a:r>
              <a:rPr lang="ru-RU" sz="2400" kern="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400" kern="0" dirty="0">
                <a:solidFill>
                  <a:prstClr val="black"/>
                </a:solidFill>
                <a:latin typeface="Arial"/>
                <a:cs typeface="Arial"/>
              </a:rPr>
              <a:t>помогает нам выполнять наши планы, успешно решать жизненные основные задачи, преодолевать трудности, а если придется, то и значительные перегрузки.</a:t>
            </a:r>
          </a:p>
        </p:txBody>
      </p:sp>
    </p:spTree>
    <p:extLst>
      <p:ext uri="{BB962C8B-B14F-4D97-AF65-F5344CB8AC3E}">
        <p14:creationId xmlns:p14="http://schemas.microsoft.com/office/powerpoint/2010/main" val="74537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80963"/>
            <a:ext cx="8901113" cy="66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78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700808"/>
            <a:ext cx="8352928" cy="432048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</a:pPr>
            <a:r>
              <a:rPr lang="ru-RU" sz="24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На 1 сентября  30 </a:t>
            </a:r>
            <a:r>
              <a:rPr lang="ru-RU" sz="24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24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детей уже </a:t>
            </a:r>
            <a:r>
              <a:rPr lang="ru-RU" sz="24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хроническими заболеваниями</a:t>
            </a:r>
            <a:r>
              <a:rPr lang="ru-RU" sz="24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24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период обучения число здоровых детей уменьшается в 4 раза</a:t>
            </a:r>
            <a:r>
              <a:rPr lang="ru-RU" sz="24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§"/>
            </a:pPr>
            <a:endParaRPr lang="ru-RU" sz="2400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3200" b="1" dirty="0">
                <a:solidFill>
                  <a:srgbClr val="AA222C"/>
                </a:solidFill>
                <a:latin typeface="Arial" pitchFamily="34" charset="0"/>
                <a:cs typeface="Arial" pitchFamily="34" charset="0"/>
              </a:rPr>
              <a:t>Увеличивается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число близоруких детей  с 3,9 % до 12,3 %;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с нервно-психическими расстройствами с 5,6 до 16,4 %;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нарушение осанки с 1,9 до 16,8 %.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04664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MS Gothic"/>
                <a:cs typeface="+mj-cs"/>
              </a:rPr>
              <a:t>Проблемы здоровья</a:t>
            </a: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30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kern="0" dirty="0">
                <a:solidFill>
                  <a:srgbClr val="003300"/>
                </a:solidFill>
                <a:effectLst/>
                <a:latin typeface="Arial"/>
                <a:ea typeface="MS Gothic"/>
              </a:rPr>
              <a:t>Задачи: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9552" y="1700808"/>
            <a:ext cx="8136904" cy="4464496"/>
          </a:xfrm>
        </p:spPr>
        <p:txBody>
          <a:bodyPr>
            <a:noAutofit/>
          </a:bodyPr>
          <a:lstStyle/>
          <a:p>
            <a:pPr marL="342900" indent="-342900" algn="just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2400" kern="0" dirty="0">
                <a:solidFill>
                  <a:srgbClr val="000000"/>
                </a:solidFill>
                <a:latin typeface="Arial"/>
                <a:ea typeface="MS Gothic"/>
              </a:rPr>
              <a:t>Формирование у учащихся необходимых знаний, умений и навыков по здоровому образу жизни, научить использовать полученные знания в повседневной жизни;</a:t>
            </a:r>
            <a:endParaRPr lang="ru-RU" sz="2400" kern="0" dirty="0">
              <a:solidFill>
                <a:srgbClr val="080808"/>
              </a:solidFill>
              <a:latin typeface="Arial"/>
              <a:ea typeface="MS Gothic"/>
            </a:endParaRPr>
          </a:p>
          <a:p>
            <a:pPr marL="342900" indent="-342900" algn="just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2400" kern="0" dirty="0">
                <a:solidFill>
                  <a:srgbClr val="080808"/>
                </a:solidFill>
                <a:latin typeface="Arial"/>
                <a:ea typeface="MS Gothic"/>
              </a:rPr>
              <a:t>формирование у детей, родителей ответственного отношения к собственному здоровью;</a:t>
            </a:r>
          </a:p>
          <a:p>
            <a:pPr marL="342900" indent="-342900" algn="just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2400" kern="0" dirty="0">
                <a:solidFill>
                  <a:srgbClr val="080808"/>
                </a:solidFill>
                <a:latin typeface="Arial"/>
                <a:ea typeface="MS Gothic"/>
              </a:rPr>
              <a:t>профилактика вредных привычек;</a:t>
            </a:r>
          </a:p>
          <a:p>
            <a:pPr marL="342900" indent="-342900" algn="just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2400" kern="0" dirty="0">
                <a:solidFill>
                  <a:srgbClr val="080808"/>
                </a:solidFill>
                <a:latin typeface="Arial"/>
                <a:ea typeface="MS Gothic"/>
              </a:rPr>
              <a:t>укрепление физического здоровья;</a:t>
            </a:r>
          </a:p>
          <a:p>
            <a:pPr marL="342900" indent="-342900" algn="just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2400" kern="0" dirty="0">
                <a:solidFill>
                  <a:srgbClr val="080808"/>
                </a:solidFill>
                <a:latin typeface="Arial"/>
                <a:ea typeface="MS Gothic"/>
              </a:rPr>
              <a:t>пропаганда активного здорового образа жизни.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065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kern="0" dirty="0">
                <a:solidFill>
                  <a:srgbClr val="003300"/>
                </a:solidFill>
                <a:effectLst/>
                <a:latin typeface="Arial"/>
                <a:ea typeface="MS Gothic"/>
              </a:rPr>
              <a:t>Принципы </a:t>
            </a:r>
            <a:r>
              <a:rPr lang="ru-RU" sz="3200" i="1" kern="0" dirty="0" err="1">
                <a:solidFill>
                  <a:srgbClr val="003300"/>
                </a:solidFill>
                <a:effectLst/>
                <a:latin typeface="Arial"/>
                <a:ea typeface="MS Gothic"/>
              </a:rPr>
              <a:t>здоровьесбережения</a:t>
            </a:r>
            <a:r>
              <a:rPr lang="ru-RU" sz="3200" i="1" kern="0" dirty="0">
                <a:solidFill>
                  <a:srgbClr val="003300"/>
                </a:solidFill>
                <a:effectLst/>
                <a:latin typeface="Arial"/>
                <a:ea typeface="MS Gothic"/>
              </a:rPr>
              <a:t>: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1560" y="980728"/>
            <a:ext cx="7920880" cy="5400600"/>
          </a:xfrm>
        </p:spPr>
        <p:txBody>
          <a:bodyPr>
            <a:normAutofit/>
          </a:bodyPr>
          <a:lstStyle/>
          <a:p>
            <a:pPr marL="285750" indent="-28575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1800" i="1" u="sng" kern="0" dirty="0">
                <a:solidFill>
                  <a:srgbClr val="002060"/>
                </a:solidFill>
                <a:latin typeface="Arial"/>
                <a:ea typeface="MS Gothic"/>
              </a:rPr>
              <a:t>«</a:t>
            </a:r>
            <a:r>
              <a:rPr lang="ru-RU" sz="1900" i="1" u="sng" kern="0" dirty="0">
                <a:solidFill>
                  <a:srgbClr val="002060"/>
                </a:solidFill>
                <a:latin typeface="Arial"/>
                <a:ea typeface="MS Gothic"/>
              </a:rPr>
              <a:t>Не навреди!»</a:t>
            </a:r>
            <a:endParaRPr lang="ru-RU" sz="1900" u="sng" kern="0" dirty="0">
              <a:solidFill>
                <a:srgbClr val="002060"/>
              </a:solidFill>
              <a:latin typeface="Arial"/>
              <a:ea typeface="MS Gothic"/>
            </a:endParaRPr>
          </a:p>
          <a:p>
            <a:pPr marL="285750" indent="-28575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1900" i="1" u="sng" kern="0" dirty="0">
                <a:solidFill>
                  <a:srgbClr val="002060"/>
                </a:solidFill>
                <a:latin typeface="Arial"/>
                <a:ea typeface="MS Gothic"/>
              </a:rPr>
              <a:t>Непрерывность и преемственность </a:t>
            </a:r>
            <a:r>
              <a:rPr lang="ru-RU" sz="1900" kern="0" dirty="0">
                <a:solidFill>
                  <a:srgbClr val="000000"/>
                </a:solidFill>
                <a:latin typeface="Arial"/>
                <a:ea typeface="MS Gothic"/>
              </a:rPr>
              <a:t>— работа ведется не от случая к случаю, а каждый день и на каждом уроке и занятии.</a:t>
            </a:r>
          </a:p>
          <a:p>
            <a:pPr marL="285750" indent="-28575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1900" i="1" u="sng" kern="0" dirty="0">
                <a:solidFill>
                  <a:srgbClr val="002060"/>
                </a:solidFill>
                <a:latin typeface="Arial"/>
                <a:ea typeface="MS Gothic"/>
              </a:rPr>
              <a:t>Субъект-субъектные взаимоотношения </a:t>
            </a:r>
            <a:r>
              <a:rPr lang="ru-RU" sz="1900" u="sng" kern="0" dirty="0">
                <a:solidFill>
                  <a:srgbClr val="000000"/>
                </a:solidFill>
                <a:latin typeface="Arial"/>
                <a:ea typeface="MS Gothic"/>
              </a:rPr>
              <a:t>.</a:t>
            </a:r>
          </a:p>
          <a:p>
            <a:pPr marL="285750" indent="-28575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1900" i="1" u="sng" kern="0" dirty="0">
                <a:solidFill>
                  <a:srgbClr val="002060"/>
                </a:solidFill>
                <a:latin typeface="Arial"/>
                <a:ea typeface="MS Gothic"/>
              </a:rPr>
              <a:t>Соответствие содержания и организации обучения возрастным особенностям учащихся.</a:t>
            </a:r>
            <a:endParaRPr lang="ru-RU" sz="1900" u="sng" kern="0" dirty="0">
              <a:solidFill>
                <a:srgbClr val="002060"/>
              </a:solidFill>
              <a:latin typeface="Arial"/>
              <a:ea typeface="MS Gothic"/>
            </a:endParaRPr>
          </a:p>
          <a:p>
            <a:pPr marL="285750" indent="-28575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1900" i="1" u="sng" kern="0" dirty="0">
                <a:solidFill>
                  <a:srgbClr val="002060"/>
                </a:solidFill>
                <a:latin typeface="Arial"/>
                <a:ea typeface="MS Gothic"/>
              </a:rPr>
              <a:t>Успех порождает успех</a:t>
            </a:r>
            <a:r>
              <a:rPr lang="ru-RU" sz="1900" i="1" kern="0" dirty="0">
                <a:solidFill>
                  <a:srgbClr val="000000"/>
                </a:solidFill>
                <a:latin typeface="Arial"/>
                <a:ea typeface="MS Gothic"/>
              </a:rPr>
              <a:t> </a:t>
            </a:r>
            <a:r>
              <a:rPr lang="ru-RU" sz="1900" kern="0" dirty="0">
                <a:solidFill>
                  <a:srgbClr val="000000"/>
                </a:solidFill>
                <a:latin typeface="Arial"/>
                <a:ea typeface="MS Gothic"/>
              </a:rPr>
              <a:t>— акцент делается только на хорошее; в любом поступке, действии сначала выделяют положительное, а только потом отмечают недостатки.</a:t>
            </a:r>
          </a:p>
          <a:p>
            <a:pPr marL="285750" indent="-28575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1900" i="1" u="sng" kern="0" dirty="0">
                <a:solidFill>
                  <a:srgbClr val="002060"/>
                </a:solidFill>
                <a:latin typeface="Arial"/>
                <a:ea typeface="MS Gothic"/>
              </a:rPr>
              <a:t>Активность</a:t>
            </a:r>
            <a:r>
              <a:rPr lang="ru-RU" sz="1900" i="1" kern="0" dirty="0">
                <a:solidFill>
                  <a:srgbClr val="002060"/>
                </a:solidFill>
                <a:latin typeface="Arial"/>
                <a:ea typeface="MS Gothic"/>
              </a:rPr>
              <a:t> </a:t>
            </a:r>
            <a:r>
              <a:rPr lang="ru-RU" sz="1900" kern="0" dirty="0">
                <a:solidFill>
                  <a:srgbClr val="000000"/>
                </a:solidFill>
                <a:latin typeface="Arial"/>
                <a:ea typeface="MS Gothic"/>
              </a:rPr>
              <a:t>— активное включение, а любой процесс снижает риск переутомления</a:t>
            </a:r>
            <a:r>
              <a:rPr lang="ru-RU" sz="1900" i="1" u="sng" kern="0" dirty="0">
                <a:solidFill>
                  <a:srgbClr val="000000"/>
                </a:solidFill>
                <a:latin typeface="Arial"/>
                <a:ea typeface="MS Gothic"/>
              </a:rPr>
              <a:t>.</a:t>
            </a:r>
            <a:endParaRPr lang="ru-RU" sz="1900" kern="0" dirty="0">
              <a:solidFill>
                <a:srgbClr val="000000"/>
              </a:solidFill>
              <a:latin typeface="Arial"/>
              <a:ea typeface="MS Gothic"/>
            </a:endParaRPr>
          </a:p>
          <a:p>
            <a:pPr marL="285750" indent="-28575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sz="1900" i="1" u="sng" kern="0" dirty="0">
                <a:solidFill>
                  <a:srgbClr val="002060"/>
                </a:solidFill>
                <a:latin typeface="Arial"/>
                <a:ea typeface="MS Gothic"/>
              </a:rPr>
              <a:t>Ответственность за свое здоровье</a:t>
            </a:r>
            <a:r>
              <a:rPr lang="ru-RU" sz="1900" i="1" kern="0" dirty="0">
                <a:solidFill>
                  <a:srgbClr val="002060"/>
                </a:solidFill>
                <a:latin typeface="Arial"/>
                <a:ea typeface="MS Gothic"/>
              </a:rPr>
              <a:t> </a:t>
            </a:r>
            <a:r>
              <a:rPr lang="ru-RU" sz="1900" kern="0" dirty="0">
                <a:solidFill>
                  <a:srgbClr val="000000"/>
                </a:solidFill>
                <a:latin typeface="Arial"/>
                <a:ea typeface="MS Gothic"/>
              </a:rPr>
              <a:t>— у каждого ребенка надо стараться сформировать ответственность за свое здоровье, только тогда он реализует свои знания, умения и навыки по сохранности здоровья.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91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kern="0" dirty="0">
                <a:solidFill>
                  <a:srgbClr val="003300"/>
                </a:solidFill>
                <a:effectLst/>
                <a:latin typeface="Arial" charset="0"/>
                <a:ea typeface="MS Gothic"/>
              </a:rPr>
              <a:t>Условия реализации оздоровительной работы в начальной </a:t>
            </a:r>
            <a:r>
              <a:rPr lang="ru-RU" sz="3200" i="1" kern="0" dirty="0" smtClean="0">
                <a:solidFill>
                  <a:srgbClr val="003300"/>
                </a:solidFill>
                <a:effectLst/>
                <a:latin typeface="Arial" charset="0"/>
                <a:ea typeface="MS Gothic"/>
              </a:rPr>
              <a:t>школе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1560" y="1772816"/>
            <a:ext cx="7992888" cy="4176464"/>
          </a:xfrm>
        </p:spPr>
        <p:txBody>
          <a:bodyPr>
            <a:normAutofit lnSpcReduction="10000"/>
          </a:bodyPr>
          <a:lstStyle/>
          <a:p>
            <a:pPr marL="342900" indent="-342900" defTabSz="407484" fontAlgn="base">
              <a:spcAft>
                <a:spcPts val="1293"/>
              </a:spcAft>
              <a:buClr>
                <a:srgbClr val="000000"/>
              </a:buClr>
              <a:buSzPct val="90000"/>
            </a:pPr>
            <a:r>
              <a:rPr lang="ru-RU" sz="2400" kern="0" dirty="0">
                <a:solidFill>
                  <a:srgbClr val="080808"/>
                </a:solidFill>
                <a:latin typeface="Arial"/>
                <a:ea typeface="MS Gothic"/>
              </a:rPr>
              <a:t>Строгое соблюдение режима школьных занятий  (продолжительность уроков, учебного дня, перемен, каникул);</a:t>
            </a:r>
          </a:p>
          <a:p>
            <a:pPr marL="342900" indent="-342900" defTabSz="407484" fontAlgn="base"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90000"/>
            </a:pPr>
            <a:r>
              <a:rPr lang="ru-RU" sz="2400" kern="0" dirty="0">
                <a:solidFill>
                  <a:srgbClr val="080808"/>
                </a:solidFill>
                <a:latin typeface="Arial"/>
                <a:ea typeface="MS Gothic"/>
              </a:rPr>
              <a:t>Правильная организация урока (построение урока  с учетом динамики работоспособности, рациональное использование ТСО, наглядных средств и др.);</a:t>
            </a:r>
          </a:p>
          <a:p>
            <a:pPr marL="342900" indent="-342900" defTabSz="407484" fontAlgn="base"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90000"/>
            </a:pPr>
            <a:r>
              <a:rPr lang="ru-RU" sz="2400" kern="0" dirty="0">
                <a:solidFill>
                  <a:srgbClr val="080808"/>
                </a:solidFill>
                <a:latin typeface="Arial"/>
                <a:ea typeface="MS Gothic"/>
              </a:rPr>
              <a:t>Обязательное выполнение гигиенических требований, предъявляемых к учебным предметам ( световой, звуковой, воздушный режим, цветовое оформление).</a:t>
            </a:r>
          </a:p>
          <a:p>
            <a:pPr marL="311013" lvl="0" indent="-311013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None/>
            </a:pPr>
            <a:endParaRPr lang="ru-RU" sz="2900" kern="0" dirty="0">
              <a:solidFill>
                <a:srgbClr val="000000"/>
              </a:solidFill>
              <a:latin typeface="Arial"/>
              <a:ea typeface="MS Gothic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76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089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MS Gothic"/>
                <a:cs typeface="+mj-cs"/>
              </a:rPr>
              <a:t>Технологии сохранения и стимулирования здоровья на занятиях:</a:t>
            </a:r>
            <a:b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MS Gothic"/>
                <a:cs typeface="+mj-cs"/>
              </a:rPr>
            </a:b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1368644"/>
            <a:ext cx="8676964" cy="564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13" lvl="0" indent="-311013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400" kern="0" dirty="0">
                <a:solidFill>
                  <a:srgbClr val="080808"/>
                </a:solidFill>
                <a:latin typeface="Arial"/>
                <a:ea typeface="MS Gothic"/>
              </a:rPr>
              <a:t>Применение цветового воздействия с целью: активизировать деятельность головного мозга, внимание, память; возбудить нейронные связи, которые принимают участие в интеллектуальных процессах. </a:t>
            </a:r>
          </a:p>
          <a:p>
            <a:pPr marL="311013" lvl="0" indent="-311013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400" kern="0" dirty="0">
                <a:solidFill>
                  <a:srgbClr val="080808"/>
                </a:solidFill>
                <a:latin typeface="Arial"/>
                <a:ea typeface="MS Gothic"/>
              </a:rPr>
              <a:t>Подача учебного материала на все каналы восприятия, с опорой на ведущую модальность ребёнка (</a:t>
            </a:r>
            <a:r>
              <a:rPr lang="ru-RU" sz="2400" kern="0" dirty="0" err="1">
                <a:solidFill>
                  <a:srgbClr val="080808"/>
                </a:solidFill>
                <a:latin typeface="Arial"/>
                <a:ea typeface="MS Gothic"/>
              </a:rPr>
              <a:t>аудиалы</a:t>
            </a:r>
            <a:r>
              <a:rPr lang="ru-RU" sz="2400" kern="0" dirty="0">
                <a:solidFill>
                  <a:srgbClr val="080808"/>
                </a:solidFill>
                <a:latin typeface="Arial"/>
                <a:ea typeface="MS Gothic"/>
              </a:rPr>
              <a:t>, </a:t>
            </a:r>
            <a:r>
              <a:rPr lang="ru-RU" sz="2400" kern="0" dirty="0" err="1" smtClean="0">
                <a:solidFill>
                  <a:srgbClr val="080808"/>
                </a:solidFill>
                <a:latin typeface="Arial"/>
                <a:ea typeface="MS Gothic"/>
              </a:rPr>
              <a:t>визуалы</a:t>
            </a:r>
            <a:r>
              <a:rPr lang="ru-RU" sz="2400" kern="0" dirty="0" smtClean="0">
                <a:solidFill>
                  <a:srgbClr val="080808"/>
                </a:solidFill>
                <a:latin typeface="Arial"/>
                <a:ea typeface="MS Gothic"/>
              </a:rPr>
              <a:t>, </a:t>
            </a:r>
            <a:r>
              <a:rPr lang="ru-RU" sz="2400" kern="0" dirty="0" err="1" smtClean="0">
                <a:solidFill>
                  <a:srgbClr val="080808"/>
                </a:solidFill>
                <a:latin typeface="Arial"/>
                <a:ea typeface="MS Gothic"/>
              </a:rPr>
              <a:t>кинестетики</a:t>
            </a:r>
            <a:r>
              <a:rPr lang="ru-RU" sz="2400" kern="0" dirty="0">
                <a:solidFill>
                  <a:srgbClr val="080808"/>
                </a:solidFill>
                <a:latin typeface="Arial"/>
                <a:ea typeface="MS Gothic"/>
              </a:rPr>
              <a:t>). </a:t>
            </a:r>
          </a:p>
          <a:p>
            <a:pPr marL="311013" lvl="0" indent="-311013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400" kern="0" dirty="0" smtClean="0">
                <a:solidFill>
                  <a:srgbClr val="080808"/>
                </a:solidFill>
                <a:latin typeface="Arial"/>
                <a:ea typeface="MS Gothic"/>
              </a:rPr>
              <a:t>Физкультминутки</a:t>
            </a:r>
            <a:r>
              <a:rPr lang="ru-RU" sz="2400" kern="0" dirty="0">
                <a:solidFill>
                  <a:srgbClr val="080808"/>
                </a:solidFill>
                <a:latin typeface="Arial"/>
                <a:ea typeface="MS Gothic"/>
              </a:rPr>
              <a:t>.</a:t>
            </a:r>
          </a:p>
          <a:p>
            <a:pPr marL="311013" lvl="0" indent="-311013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400" kern="0" dirty="0">
                <a:solidFill>
                  <a:srgbClr val="080808"/>
                </a:solidFill>
                <a:latin typeface="Arial"/>
                <a:ea typeface="MS Gothic"/>
              </a:rPr>
              <a:t>Хороший психологический климат на уроке. Включение оздоровительного компонента      в содержание учебных предметов.</a:t>
            </a:r>
          </a:p>
          <a:p>
            <a:pPr marL="311013" lvl="0" indent="-311013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400" kern="0" dirty="0">
                <a:solidFill>
                  <a:srgbClr val="080808"/>
                </a:solidFill>
                <a:latin typeface="Arial"/>
                <a:ea typeface="MS Gothic"/>
              </a:rPr>
              <a:t>Мотивация на сохранение и укрепление собственного здоровья обучающихся.</a:t>
            </a:r>
          </a:p>
          <a:p>
            <a:pPr marL="311013" lvl="0" indent="-311013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endParaRPr lang="ru-RU" kern="0" dirty="0">
              <a:solidFill>
                <a:srgbClr val="000000"/>
              </a:solidFill>
              <a:latin typeface="Arial"/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29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87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kern="0" dirty="0">
                <a:solidFill>
                  <a:srgbClr val="003300"/>
                </a:solidFill>
                <a:effectLst/>
                <a:latin typeface="Arial"/>
                <a:ea typeface="MS Gothic"/>
              </a:rPr>
              <a:t>Хороший психологический климат на уроке и </a:t>
            </a:r>
            <a:r>
              <a:rPr lang="ru-RU" sz="2800" i="1" kern="0" dirty="0" smtClean="0">
                <a:solidFill>
                  <a:srgbClr val="003300"/>
                </a:solidFill>
                <a:effectLst/>
                <a:latin typeface="Arial"/>
                <a:ea typeface="MS Gothic"/>
              </a:rPr>
              <a:t>мероприятиях</a:t>
            </a:r>
            <a:r>
              <a:rPr lang="ru-RU" sz="2800" kern="0" dirty="0">
                <a:solidFill>
                  <a:srgbClr val="003300"/>
                </a:solidFill>
                <a:effectLst/>
                <a:latin typeface="Arial"/>
                <a:ea typeface="MS Gothic"/>
              </a:rPr>
              <a:t/>
            </a:r>
            <a:br>
              <a:rPr lang="ru-RU" sz="2800" kern="0" dirty="0">
                <a:solidFill>
                  <a:srgbClr val="003300"/>
                </a:solidFill>
                <a:effectLst/>
                <a:latin typeface="Arial"/>
                <a:ea typeface="MS Gothic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83568" y="1700808"/>
            <a:ext cx="7955216" cy="4266808"/>
          </a:xfrm>
        </p:spPr>
        <p:txBody>
          <a:bodyPr>
            <a:normAutofit fontScale="92500"/>
          </a:bodyPr>
          <a:lstStyle/>
          <a:p>
            <a:pPr marL="457200" lvl="0" indent="-45720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800" kern="0" dirty="0">
                <a:solidFill>
                  <a:schemeClr val="tx1"/>
                </a:solidFill>
                <a:latin typeface="Arial"/>
                <a:ea typeface="MS Gothic"/>
              </a:rPr>
              <a:t>Комфортное начало и конец урока:</a:t>
            </a:r>
          </a:p>
          <a:p>
            <a:pPr marL="457200" lvl="0" indent="-45720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800" kern="0" dirty="0">
                <a:solidFill>
                  <a:srgbClr val="080808"/>
                </a:solidFill>
                <a:latin typeface="Arial"/>
                <a:ea typeface="MS Gothic"/>
              </a:rPr>
              <a:t>использовать положительные установки на успех  ( «Я смогу», «У меня все получится» и др.)</a:t>
            </a:r>
          </a:p>
          <a:p>
            <a:pPr marL="457200" lvl="0" indent="-45720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800" kern="0" dirty="0">
                <a:solidFill>
                  <a:srgbClr val="080808"/>
                </a:solidFill>
                <a:latin typeface="Arial"/>
                <a:ea typeface="MS Gothic"/>
              </a:rPr>
              <a:t>уметь настроить себя и других на положительную волну ( «Улыбнись другу», «Улыбнись самому себе»).</a:t>
            </a:r>
          </a:p>
          <a:p>
            <a:pPr marL="457200" lvl="0" indent="-457200" defTabSz="407484" fontAlgn="base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800" kern="0" dirty="0">
                <a:solidFill>
                  <a:srgbClr val="080808"/>
                </a:solidFill>
                <a:latin typeface="Arial"/>
                <a:ea typeface="MS Gothic"/>
              </a:rPr>
              <a:t>похвала, («Ты молодец, </a:t>
            </a:r>
            <a:r>
              <a:rPr lang="ru-RU" sz="2800" kern="0" dirty="0" err="1">
                <a:solidFill>
                  <a:srgbClr val="080808"/>
                </a:solidFill>
                <a:latin typeface="Arial"/>
                <a:ea typeface="MS Gothic"/>
              </a:rPr>
              <a:t>умничка</a:t>
            </a:r>
            <a:r>
              <a:rPr lang="ru-RU" sz="2800" kern="0" dirty="0">
                <a:solidFill>
                  <a:srgbClr val="080808"/>
                </a:solidFill>
                <a:latin typeface="Arial"/>
                <a:ea typeface="MS Gothic"/>
              </a:rPr>
              <a:t>!», «Горжусь вами!», «Вы мне очень помогли»… 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72782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616</TotalTime>
  <Words>705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Автор   материала:  Мукосий Мария Васильевна.  учитель начальных классов высшей квалификационной категории, МБОУ СОШ №2,     г. Лобня, Московской  области </vt:lpstr>
      <vt:lpstr>Презентация PowerPoint</vt:lpstr>
      <vt:lpstr>Презентация PowerPoint</vt:lpstr>
      <vt:lpstr>Презентация PowerPoint</vt:lpstr>
      <vt:lpstr>Задачи:</vt:lpstr>
      <vt:lpstr>Принципы здоровьесбережения:</vt:lpstr>
      <vt:lpstr>Условия реализации оздоровительной работы в начальной школе</vt:lpstr>
      <vt:lpstr>Презентация PowerPoint</vt:lpstr>
      <vt:lpstr>Хороший психологический климат на уроке и мероприятиях </vt:lpstr>
      <vt:lpstr>Презентация PowerPoint</vt:lpstr>
      <vt:lpstr>Музотерапия</vt:lpstr>
      <vt:lpstr>Арт-терапия-коррекция через творчество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   материала:  Мукосий Мария Васильевна.  учитель начальных классов высшей квалификационной категории, МБОУ СОШ №2, г. Лобня, Московской  области </dc:title>
  <dc:creator>Admin</dc:creator>
  <cp:lastModifiedBy>Admin</cp:lastModifiedBy>
  <cp:revision>24</cp:revision>
  <dcterms:created xsi:type="dcterms:W3CDTF">2017-11-06T19:01:00Z</dcterms:created>
  <dcterms:modified xsi:type="dcterms:W3CDTF">2017-11-07T17:15:00Z</dcterms:modified>
</cp:coreProperties>
</file>