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5" r:id="rId3"/>
    <p:sldId id="26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9" r:id="rId12"/>
    <p:sldId id="280" r:id="rId13"/>
    <p:sldId id="281" r:id="rId14"/>
    <p:sldId id="282" r:id="rId15"/>
    <p:sldId id="277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uzei-mira.com/kartini_ispanskih_hudojnikov/681-portret-huana-de-pareha-diego-velaskes.html" TargetMode="External"/><Relationship Id="rId7" Type="http://schemas.openxmlformats.org/officeDocument/2006/relationships/hyperlink" Target="http://www.labirint.ru/reviews/goods/317012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gbooks.ru/blogs/books_life/view/ya-khuan-de-parekha-eto-ne-khizhina-dyadi-toma/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www.papmambook.ru/articles/138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sianculture.ru/formp.asp?ID=54&amp;full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uthenia.ru/60s/tarkovskij/petrovskie_kazni.htm" TargetMode="External"/><Relationship Id="rId5" Type="http://schemas.openxmlformats.org/officeDocument/2006/relationships/hyperlink" Target="http://shalamov.ru/library/15/19.html" TargetMode="External"/><Relationship Id="rId4" Type="http://schemas.openxmlformats.org/officeDocument/2006/relationships/hyperlink" Target="http://www.ikleiner.ru/lib/picture/picture-0055.s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shakchmatovo.amr-museum.ru/gallery/gal_r49.gif" TargetMode="External"/><Relationship Id="rId3" Type="http://schemas.openxmlformats.org/officeDocument/2006/relationships/image" Target="../media/image12.jpeg"/><Relationship Id="rId7" Type="http://schemas.openxmlformats.org/officeDocument/2006/relationships/hyperlink" Target="http://s-age.ru/pdf/s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zvukocvet.ru/about/o-zvukocvetovom-analize.html" TargetMode="External"/><Relationship Id="rId5" Type="http://schemas.openxmlformats.org/officeDocument/2006/relationships/hyperlink" Target="http://www.stihi-rus.ru/1/Blok/28.htm" TargetMode="External"/><Relationship Id="rId4" Type="http://schemas.openxmlformats.org/officeDocument/2006/relationships/hyperlink" Target="http://godsbay.ru/slavs/gamayun.html" TargetMode="External"/><Relationship Id="rId9" Type="http://schemas.openxmlformats.org/officeDocument/2006/relationships/hyperlink" Target="http://school-collection.edu.ru/catalog/rubr/7ed38400-26b8-11da-8cd6-0800200c9a66/50/?&amp;onpage=20&amp;page=6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JPckTj7yBAU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://festival.1september.ru/articles/519447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tihi-rus.ru/1/Zabolockiy/85.htm" TargetMode="External"/><Relationship Id="rId5" Type="http://schemas.openxmlformats.org/officeDocument/2006/relationships/hyperlink" Target="http://www.youtube.com/watch?v=5ze04NP2O5g" TargetMode="External"/><Relationship Id="rId4" Type="http://schemas.openxmlformats.org/officeDocument/2006/relationships/hyperlink" Target="http://nearyou.ru/rokotov/1Struiska2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nearyou.ru/100kartin/100karrt_39.html" TargetMode="External"/><Relationship Id="rId7" Type="http://schemas.openxmlformats.org/officeDocument/2006/relationships/hyperlink" Target="http://www.2ostrov.ru/poems.php?id=5673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k.com/video-40754171_163039152" TargetMode="External"/><Relationship Id="rId5" Type="http://schemas.openxmlformats.org/officeDocument/2006/relationships/hyperlink" Target="http://russian-bazaar.com/ru/content/112151.htm" TargetMode="Externa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static.ozone.ru/multimedia/books_covers/1010512532.jpg" TargetMode="External"/><Relationship Id="rId3" Type="http://schemas.openxmlformats.org/officeDocument/2006/relationships/hyperlink" Target="http://savepic.ru/4331943.png" TargetMode="External"/><Relationship Id="rId7" Type="http://schemas.openxmlformats.org/officeDocument/2006/relationships/hyperlink" Target="http://dic.academic.ru/pictures/enc_literature/i_097.jpg" TargetMode="External"/><Relationship Id="rId12" Type="http://schemas.openxmlformats.org/officeDocument/2006/relationships/hyperlink" Target="http://www.artlib.ru/objects/gallery_36/artlib_gallery-18263-b.jpg" TargetMode="External"/><Relationship Id="rId2" Type="http://schemas.openxmlformats.org/officeDocument/2006/relationships/hyperlink" Target="http://www.sloblib.narod.ru/grin/stixi/portret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etitbook.net/uploads/posts/2012-12/02ej44obeu.jpg" TargetMode="External"/><Relationship Id="rId11" Type="http://schemas.openxmlformats.org/officeDocument/2006/relationships/hyperlink" Target="http://npasechnik.ru/images/pictures/naturmorti/kniga_jizni.jpg" TargetMode="External"/><Relationship Id="rId5" Type="http://schemas.openxmlformats.org/officeDocument/2006/relationships/hyperlink" Target="http://real-books.ru/wp-content/uploads/2014/05/ulibka-clever-ray-bredbery.png" TargetMode="External"/><Relationship Id="rId10" Type="http://schemas.openxmlformats.org/officeDocument/2006/relationships/hyperlink" Target="http://knijky.ru/sites/default/files/styles/264x390/public/onore_de_balzak_nevedomyj_shedevr.jpg?itok=5FsU12CV" TargetMode="External"/><Relationship Id="rId4" Type="http://schemas.openxmlformats.org/officeDocument/2006/relationships/hyperlink" Target="http://j.livelib.ru/workpic/1000889149/l/0bc8/Edgar_Po__Ovalnyj_portret.png" TargetMode="External"/><Relationship Id="rId9" Type="http://schemas.openxmlformats.org/officeDocument/2006/relationships/hyperlink" Target="http://kids.chtenie-21.ru/uploaded_files/upload/&#1076;&#1077;%20&#1087;&#1072;&#1088;&#1077;&#1093;&#1072;%20-%20&#1086;&#1073;&#1083;&#1086;&#1078;&#1082;&#1072;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earyou.ru/rokotov/1Struiska.html" TargetMode="External"/><Relationship Id="rId2" Type="http://schemas.openxmlformats.org/officeDocument/2006/relationships/hyperlink" Target="http://russian7.ru/wp-content/uploads/2013/01/%D0%92.%D0%9C.%D0%92%D0%B0%D1%81%D0%BD%D0%B5%D1%86%D0%BE%D0%B2-%D0%93%D0%B0%D0%BC%D0%B0%D1%8E%D0%BD-%D0%BF%D1%82%D0%B8%D1%86%D0%B0-%D0%B2%D0%B5%D1%89%D0%B0%D1%8F-1895%D0%B3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nearyou.ru/100kartin/img/100_39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b.ru/RUSSLIT/GRIN/winer.tx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du.tomsk.ru/teacher_help/mir/6_class/VII_razdel/Metod_rek_6-7.htm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anti-school.ru/sochineniya/grin-as/otzyv-na-rasskaz-a-s-grina-pobeditel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ookz.ru/authors/ogenri/lastleaf/1-lastleaf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youtube.com/watch?v=Pejl0w1qsS8" TargetMode="External"/><Relationship Id="rId5" Type="http://schemas.openxmlformats.org/officeDocument/2006/relationships/hyperlink" Target="http://www.proshkolu.ru/user/monastirskaya10/blog/439478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b.ru/INOFANT/POE/oval.txt" TargetMode="External"/><Relationship Id="rId7" Type="http://schemas.openxmlformats.org/officeDocument/2006/relationships/hyperlink" Target="http://www.rosbooks.ru/load/zarubezhnaja_literatura_slushat_onlajn/zarubezhnye_pisateli_slushat_onlajn_besplatno_bez_registracii/ehdgar_po_ovalnyj_portret/12-1-0-743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ilologia.livejournal.com/2059.html" TargetMode="External"/><Relationship Id="rId5" Type="http://schemas.openxmlformats.org/officeDocument/2006/relationships/hyperlink" Target="http://www.rusnauka.com/14.NTP_2007/Philologia/21546.doc.htm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d_knEejU13s" TargetMode="External"/><Relationship Id="rId3" Type="http://schemas.openxmlformats.org/officeDocument/2006/relationships/hyperlink" Target="http://lit.1september.ru/article.php?ID=201000506" TargetMode="External"/><Relationship Id="rId7" Type="http://schemas.openxmlformats.org/officeDocument/2006/relationships/hyperlink" Target="http://www.youtube.com/watch?v=j5vaxHq1HUw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aybradbury.ru/library/story/52/9/1/" TargetMode="External"/><Relationship Id="rId5" Type="http://schemas.openxmlformats.org/officeDocument/2006/relationships/hyperlink" Target="http://audioknigi-onlajn.ru/audio/rej-bredberi_ulibka" TargetMode="External"/><Relationship Id="rId4" Type="http://schemas.openxmlformats.org/officeDocument/2006/relationships/hyperlink" Target="http://festival.1september.ru/articles/310444/" TargetMode="Externa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ilibrary.ru/text/77/p.1/index.html" TargetMode="External"/><Relationship Id="rId7" Type="http://schemas.openxmlformats.org/officeDocument/2006/relationships/hyperlink" Target="http://a4format.ru/book-titles.php?lt=195&amp;author=26&amp;dtls_books=1&amp;title=992&amp;submenu=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elmaa.narod.ru/urlit/materials/g1.html" TargetMode="External"/><Relationship Id="rId5" Type="http://schemas.openxmlformats.org/officeDocument/2006/relationships/hyperlink" Target="http://www.youtube.com/watch?v=8ETRFonqQ5k" TargetMode="External"/><Relationship Id="rId4" Type="http://schemas.openxmlformats.org/officeDocument/2006/relationships/hyperlink" Target="http://www.youtube.com/watch?v=3vNtHqwLAXE" TargetMode="External"/><Relationship Id="rId9" Type="http://schemas.openxmlformats.org/officeDocument/2006/relationships/hyperlink" Target="http://archive.diary.ru/~oldbooksyoungpics/p32529398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knigopotok.ru/load/zarubezhnaja_literatura/onore_de_balzak_nevedomyj_shedevr_slushat_onlajn/4-1-0-66" TargetMode="External"/><Relationship Id="rId7" Type="http://schemas.openxmlformats.org/officeDocument/2006/relationships/hyperlink" Target="http://eprints.tversu.ru/1537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jmashenka.narod.ru/shedevr.html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www.lib.ru/INOOLD/BALZAK/shedevr.txt_with-big-pictures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unin.niv.ru/bunin/rasskaz/bezumnyj-hudozhnik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prints.tversu.ru/1537/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lit.1september.ru/article.php?ID=20090060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narovol.ru/art/lit/uspens1.htm" TargetMode="External"/><Relationship Id="rId7" Type="http://schemas.openxmlformats.org/officeDocument/2006/relationships/hyperlink" Target="http://www.youtube.com/watch?v=CMngowrg3v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etod-sunduchok.ucoz.ru/publ/4-1-0-159" TargetMode="External"/><Relationship Id="rId5" Type="http://schemas.openxmlformats.org/officeDocument/2006/relationships/hyperlink" Target="http://referatklass.ru/konspektyi/rol-reministsentsii-v-ocherke-giuspenskogo-vypryamila/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npasechnik.ru/images/pictures/naturmorti/kniga_jizni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 flipH="1">
            <a:off x="2000232" y="1142984"/>
            <a:ext cx="5214974" cy="398644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868663" y="428604"/>
            <a:ext cx="7489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Открытый Урок чтения -2015</a:t>
            </a:r>
            <a:endParaRPr lang="ru-RU" sz="36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070" y="5072074"/>
            <a:ext cx="7760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Тема: «Содружество искусств»</a:t>
            </a:r>
            <a:endParaRPr lang="ru-RU" sz="3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5857892"/>
            <a:ext cx="3028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Georgia" pitchFamily="18" charset="0"/>
              </a:rPr>
              <a:t>8-11 </a:t>
            </a: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классы</a:t>
            </a:r>
            <a:endParaRPr lang="ru-RU" sz="36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http://npasechnik.ru/images/pictures/naturmorti/kniga_jizni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 flipH="1">
            <a:off x="0" y="-131874"/>
            <a:ext cx="9144000" cy="69898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14744" y="421481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3"/>
              </a:rPr>
              <a:t>Диего Веласкес.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3"/>
              </a:rPr>
              <a:t>Портрет 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3"/>
              </a:rPr>
              <a:t>Хуана 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3"/>
              </a:rPr>
              <a:t>де </a:t>
            </a: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  <a:hlinkClick r:id="rId3"/>
              </a:rPr>
              <a:t>Пареха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2143116"/>
            <a:ext cx="52149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  <a:hlinkClick r:id="rId4"/>
              </a:rPr>
              <a:t>Тимофей </a:t>
            </a:r>
            <a:r>
              <a:rPr lang="ru-RU" sz="2000" b="1" dirty="0" err="1" smtClean="0">
                <a:latin typeface="Georgia" pitchFamily="18" charset="0"/>
                <a:hlinkClick r:id="rId4"/>
              </a:rPr>
              <a:t>Чапнин</a:t>
            </a:r>
            <a:r>
              <a:rPr lang="ru-RU" sz="2000" b="1" dirty="0" smtClean="0">
                <a:latin typeface="Georgia" pitchFamily="18" charset="0"/>
                <a:hlinkClick r:id="rId4"/>
              </a:rPr>
              <a:t>, 10 лет (г. Москва) </a:t>
            </a:r>
          </a:p>
          <a:p>
            <a:pPr algn="ctr"/>
            <a:r>
              <a:rPr lang="ru-RU" sz="2000" b="1" dirty="0" smtClean="0">
                <a:latin typeface="Georgia" pitchFamily="18" charset="0"/>
                <a:hlinkClick r:id="rId4"/>
              </a:rPr>
              <a:t>Отзыв на книгу </a:t>
            </a:r>
          </a:p>
          <a:p>
            <a:pPr algn="ctr"/>
            <a:r>
              <a:rPr lang="ru-RU" sz="2000" b="1" dirty="0" smtClean="0">
                <a:latin typeface="Georgia" pitchFamily="18" charset="0"/>
                <a:hlinkClick r:id="rId4"/>
              </a:rPr>
              <a:t>на сайте «</a:t>
            </a:r>
            <a:r>
              <a:rPr lang="ru-RU" sz="2000" b="1" dirty="0" err="1" smtClean="0">
                <a:latin typeface="Georgia" pitchFamily="18" charset="0"/>
                <a:hlinkClick r:id="rId4"/>
              </a:rPr>
              <a:t>Папмамбук</a:t>
            </a:r>
            <a:r>
              <a:rPr lang="ru-RU" sz="2000" b="1" dirty="0" smtClean="0">
                <a:latin typeface="Georgia" pitchFamily="18" charset="0"/>
                <a:hlinkClick r:id="rId4"/>
              </a:rPr>
              <a:t>»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14488"/>
            <a:ext cx="2747134" cy="322788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0" y="223150"/>
            <a:ext cx="9144000" cy="9736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Бортон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де </a:t>
            </a:r>
            <a:r>
              <a:rPr kumimoji="0" lang="ru-RU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Тревиньо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Элизабет.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Я Хуан де </a:t>
            </a:r>
            <a:r>
              <a:rPr kumimoji="0" lang="ru-RU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Пареха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58214" y="6286520"/>
            <a:ext cx="500066" cy="39947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868" y="3286124"/>
            <a:ext cx="50720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hlinkClick r:id="rId6"/>
              </a:rPr>
              <a:t>С.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hlinkClick r:id="rId6"/>
              </a:rPr>
              <a:t>Дындыкина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hlinkClick r:id="rId6"/>
              </a:rPr>
              <a:t> «Я, Хуан де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hlinkClick r:id="rId6"/>
              </a:rPr>
              <a:t>Пареха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hlinkClick r:id="rId6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hlinkClick r:id="rId6"/>
              </a:rPr>
              <a:t> – это не «Хижина дяди Тома»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1571612"/>
            <a:ext cx="2571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7"/>
              </a:rPr>
              <a:t>Отзывы на книгу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02560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npasechnik.ru/images/pictures/naturmorti/kniga_jizni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 flipH="1">
            <a:off x="0" y="-131874"/>
            <a:ext cx="9144000" cy="698987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214290"/>
            <a:ext cx="9144000" cy="127702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noProof="0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В.  Суриков «Утро стрелецкой казни»-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b="1" noProof="0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 А. Тарковский «Петровские казни» -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b="1" noProof="0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В. Шаламов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«Утро стрелецкой казни»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2786058"/>
            <a:ext cx="5643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3"/>
              </a:rPr>
              <a:t>Культура России. Описание картины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3"/>
              </a:rPr>
              <a:t>В. Сурикова «Утро стрелецкой казни»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1785926"/>
            <a:ext cx="4929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4"/>
              </a:rPr>
              <a:t>Н.А. Ионина. Картина Сурикова «Утро стрелецкой казни»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3714752"/>
            <a:ext cx="42530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5"/>
              </a:rPr>
              <a:t>Стихотворение В. Шаламова </a:t>
            </a:r>
            <a:endParaRPr lang="en-US" sz="2000" b="1" dirty="0" smtClean="0">
              <a:solidFill>
                <a:srgbClr val="002060"/>
              </a:solidFill>
              <a:latin typeface="Georgia" pitchFamily="18" charset="0"/>
              <a:hlinkClick r:id="rId5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5"/>
              </a:rPr>
              <a:t>«Утро стрелецкой казни»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4643446"/>
            <a:ext cx="4714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  <a:hlinkClick r:id="rId6"/>
              </a:rPr>
              <a:t>Стихотворение А. Тарковского </a:t>
            </a:r>
            <a:endParaRPr lang="en-US" sz="2000" b="1" dirty="0" smtClean="0">
              <a:latin typeface="Georgia" pitchFamily="18" charset="0"/>
              <a:hlinkClick r:id="rId6"/>
            </a:endParaRPr>
          </a:p>
          <a:p>
            <a:pPr algn="ctr"/>
            <a:r>
              <a:rPr lang="ru-RU" sz="2000" b="1" dirty="0" smtClean="0">
                <a:latin typeface="Georgia" pitchFamily="18" charset="0"/>
                <a:hlinkClick r:id="rId6"/>
              </a:rPr>
              <a:t>«Петровские казни»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2050" name="Picture 2" descr="http://www.artlib.ru/objects/gallery_36/artlib_gallery-18263-b.jpg"/>
          <p:cNvPicPr>
            <a:picLocks noChangeAspect="1" noChangeArrowheads="1"/>
          </p:cNvPicPr>
          <p:nvPr/>
        </p:nvPicPr>
        <p:blipFill>
          <a:blip r:embed="rId7" cstate="print"/>
          <a:srcRect l="7119"/>
          <a:stretch>
            <a:fillRect/>
          </a:stretch>
        </p:blipFill>
        <p:spPr bwMode="auto">
          <a:xfrm>
            <a:off x="428596" y="1643050"/>
            <a:ext cx="2796091" cy="317182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4929198"/>
            <a:ext cx="3054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Фрагмент картины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В. Сурикова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 «Утро стрелецкой казни»</a:t>
            </a:r>
            <a:endParaRPr lang="ru-RU" sz="1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58214" y="6286520"/>
            <a:ext cx="500066" cy="39947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npasechnik.ru/images/pictures/naturmorti/kniga_jizni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 flipH="1">
            <a:off x="0" y="0"/>
            <a:ext cx="9144000" cy="698987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285728"/>
            <a:ext cx="9144000" cy="107157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noProof="0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В. Васнецов  «</a:t>
            </a:r>
            <a:r>
              <a:rPr lang="ru-RU" sz="2400" b="1" noProof="0" dirty="0" err="1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Гамаюн</a:t>
            </a:r>
            <a:r>
              <a:rPr lang="ru-RU" sz="2400" b="1" noProof="0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 –птица вещая»-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b="1" noProof="0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А. Блок «</a:t>
            </a:r>
            <a:r>
              <a:rPr lang="ru-RU" sz="2400" b="1" noProof="0" dirty="0" err="1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Гамаюн</a:t>
            </a:r>
            <a:r>
              <a:rPr lang="ru-RU" sz="2400" b="1" noProof="0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, птица вещая»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25606" name="Picture 6" descr="&amp;Vcy;.&amp;Mcy;.&amp;Vcy;&amp;acy;&amp;scy;&amp;ncy;&amp;iecy;&amp;tscy;&amp;ocy;&amp;vcy; &amp;Gcy;&amp;acy;&amp;mcy;&amp;acy;&amp;yucy;&amp;ncy;, &amp;pcy;&amp;tcy;&amp;icy;&amp;tscy;&amp;acy; &amp;vcy;&amp;iecy;&amp;shchcy;&amp;acy;&amp;yacy;, 1895&amp;g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908" y="1428736"/>
            <a:ext cx="2236704" cy="36909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00364" y="1292354"/>
            <a:ext cx="57534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4"/>
              </a:rPr>
              <a:t>Энциклопедия славянской мифологии. </a:t>
            </a:r>
          </a:p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  <a:hlinkClick r:id="rId4"/>
              </a:rPr>
              <a:t>Гамаюн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2071678"/>
            <a:ext cx="36102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5"/>
              </a:rPr>
              <a:t>Стихотворение А. Блока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5"/>
              </a:rPr>
              <a:t>«</a:t>
            </a: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  <a:hlinkClick r:id="rId5"/>
              </a:rPr>
              <a:t>Гамаюн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5"/>
              </a:rPr>
              <a:t>, птица вещая»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550070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6"/>
              </a:rPr>
              <a:t>О </a:t>
            </a: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  <a:hlinkClick r:id="rId6"/>
              </a:rPr>
              <a:t>звукоцветовом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6"/>
              </a:rPr>
              <a:t> анализе поэтического текста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9058" y="4643446"/>
            <a:ext cx="40623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7"/>
              </a:rPr>
              <a:t>Н.В. </a:t>
            </a: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  <a:hlinkClick r:id="rId7"/>
              </a:rPr>
              <a:t>Барковская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7"/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7"/>
              </a:rPr>
              <a:t> Поэзия «серебряного века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»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0430" y="292893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8"/>
              </a:rPr>
              <a:t>Автограф стихотворения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3500438"/>
            <a:ext cx="59293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9"/>
              </a:rPr>
              <a:t>Единая коллекция цифровых образовательных ресурсов. Аудиозапись стихотворения. Читает В. Кустов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7" y="5214950"/>
            <a:ext cx="3071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В. Васнецов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 «</a:t>
            </a:r>
            <a:r>
              <a:rPr lang="ru-RU" sz="1600" b="1" dirty="0" err="1" smtClean="0">
                <a:solidFill>
                  <a:srgbClr val="002060"/>
                </a:solidFill>
                <a:latin typeface="Georgia" pitchFamily="18" charset="0"/>
              </a:rPr>
              <a:t>Гамаюн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 –птица вещая»</a:t>
            </a:r>
            <a:endParaRPr lang="ru-RU" sz="1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358214" y="6286520"/>
            <a:ext cx="500066" cy="39947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npasechnik.ru/images/pictures/naturmorti/kniga_jizni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 flipH="1">
            <a:off x="0" y="0"/>
            <a:ext cx="9144000" cy="698987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285728"/>
            <a:ext cx="9144000" cy="107157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Ф.Рокотов «Портрет А.П.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С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труйской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– 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Н.Заболоцкий «Любите живопись, поэты…»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4098" name="Picture 2" descr="http://nearyou.ru/rokotov/rosm/1struis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2337747" cy="30815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4857760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Ф. Рокотов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 «Портрет А.П. </a:t>
            </a:r>
            <a:r>
              <a:rPr lang="ru-RU" sz="1600" b="1" dirty="0" err="1" smtClean="0">
                <a:solidFill>
                  <a:srgbClr val="002060"/>
                </a:solidFill>
                <a:latin typeface="Georgia" pitchFamily="18" charset="0"/>
              </a:rPr>
              <a:t>Струйской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»</a:t>
            </a:r>
            <a:endParaRPr lang="ru-RU" sz="1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8093" y="1500174"/>
            <a:ext cx="4589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  <a:hlinkClick r:id="rId4"/>
              </a:rPr>
              <a:t>Рассказы о шедеврах живописи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2071678"/>
            <a:ext cx="58579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  <a:hlinkClick r:id="rId5"/>
              </a:rPr>
              <a:t>Видеоматериал о портрете </a:t>
            </a:r>
            <a:r>
              <a:rPr lang="ru-RU" sz="2000" b="1" dirty="0" err="1" smtClean="0">
                <a:latin typeface="Georgia" pitchFamily="18" charset="0"/>
                <a:hlinkClick r:id="rId5"/>
              </a:rPr>
              <a:t>Струйской</a:t>
            </a:r>
            <a:r>
              <a:rPr lang="ru-RU" sz="2000" b="1" dirty="0" smtClean="0">
                <a:latin typeface="Georgia" pitchFamily="18" charset="0"/>
                <a:hlinkClick r:id="rId5"/>
              </a:rPr>
              <a:t>. Из цикла «Шедевры Третьяковской галереи</a:t>
            </a:r>
            <a:r>
              <a:rPr lang="ru-RU" sz="2000" b="1" dirty="0" smtClean="0">
                <a:latin typeface="Georgia" pitchFamily="18" charset="0"/>
              </a:rPr>
              <a:t>»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3214686"/>
            <a:ext cx="4562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  <a:hlinkClick r:id="rId6"/>
              </a:rPr>
              <a:t>Стихотворений Н. Заболоцкого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68609" y="3864122"/>
            <a:ext cx="58176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latin typeface="Georgia" pitchFamily="18" charset="0"/>
                <a:hlinkClick r:id="rId7"/>
              </a:rPr>
              <a:t>Богина</a:t>
            </a:r>
            <a:r>
              <a:rPr lang="ru-RU" sz="2000" b="1" dirty="0" smtClean="0">
                <a:latin typeface="Georgia" pitchFamily="18" charset="0"/>
                <a:hlinkClick r:id="rId7"/>
              </a:rPr>
              <a:t> Г.В. Урок литературы в 11 классе </a:t>
            </a:r>
          </a:p>
          <a:p>
            <a:pPr algn="ctr"/>
            <a:r>
              <a:rPr lang="ru-RU" sz="2000" b="1" dirty="0" smtClean="0">
                <a:latin typeface="Georgia" pitchFamily="18" charset="0"/>
                <a:hlinkClick r:id="rId7"/>
              </a:rPr>
              <a:t>«Два портрета»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28992" y="4814840"/>
            <a:ext cx="50720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  <a:hlinkClick r:id="rId8"/>
              </a:rPr>
              <a:t>Аудиозапись стихотворения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358214" y="6286520"/>
            <a:ext cx="500066" cy="39947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npasechnik.ru/images/pictures/naturmorti/kniga_jizni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 flipH="1">
            <a:off x="0" y="0"/>
            <a:ext cx="9144000" cy="698987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214290"/>
            <a:ext cx="9144000" cy="107157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noProof="0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В. </a:t>
            </a:r>
            <a:r>
              <a:rPr lang="ru-RU" sz="2400" b="1" noProof="0" dirty="0" err="1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Боровиковский</a:t>
            </a:r>
            <a:r>
              <a:rPr lang="ru-RU" sz="2400" b="1" noProof="0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 «Портрет Лопухиной»-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b="1" noProof="0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Я. Полонский «К портрету Лопухиной»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1571612"/>
            <a:ext cx="4589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  <a:hlinkClick r:id="rId3"/>
              </a:rPr>
              <a:t>Рассказы о шедеврах живописи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3074" name="Picture 2" descr="http://nearyou.ru/100kartin/img/100_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71612"/>
            <a:ext cx="2427500" cy="31146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857760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В. </a:t>
            </a:r>
            <a:r>
              <a:rPr lang="ru-RU" sz="1600" b="1" dirty="0" err="1" smtClean="0">
                <a:solidFill>
                  <a:srgbClr val="002060"/>
                </a:solidFill>
                <a:latin typeface="Georgia" pitchFamily="18" charset="0"/>
              </a:rPr>
              <a:t>Боровиковский</a:t>
            </a:r>
            <a:endParaRPr lang="ru-RU" sz="16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 «</a:t>
            </a:r>
            <a:r>
              <a:rPr lang="ru-RU" sz="1600" b="1" dirty="0" err="1" smtClean="0">
                <a:solidFill>
                  <a:srgbClr val="002060"/>
                </a:solidFill>
                <a:latin typeface="Georgia" pitchFamily="18" charset="0"/>
              </a:rPr>
              <a:t>ПортретЛопухиной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»</a:t>
            </a:r>
            <a:endParaRPr lang="ru-RU" sz="1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2357430"/>
            <a:ext cx="4643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  <a:hlinkClick r:id="rId5"/>
              </a:rPr>
              <a:t>Р. Глебова. Об </a:t>
            </a:r>
            <a:r>
              <a:rPr lang="ru-RU" sz="2000" b="1" dirty="0" smtClean="0">
                <a:latin typeface="Georgia" pitchFamily="18" charset="0"/>
                <a:hlinkClick r:id="rId5"/>
              </a:rPr>
              <a:t>истории создания портрета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3357562"/>
            <a:ext cx="51155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  <a:hlinkClick r:id="rId6"/>
              </a:rPr>
              <a:t>Видеофильм о портрете</a:t>
            </a:r>
          </a:p>
          <a:p>
            <a:pPr algn="ctr"/>
            <a:r>
              <a:rPr lang="ru-RU" sz="2000" b="1" dirty="0" smtClean="0">
                <a:latin typeface="Georgia" pitchFamily="18" charset="0"/>
                <a:hlinkClick r:id="rId6"/>
              </a:rPr>
              <a:t> Лопухиной из цикла </a:t>
            </a:r>
          </a:p>
          <a:p>
            <a:pPr algn="ctr"/>
            <a:r>
              <a:rPr lang="ru-RU" sz="2000" b="1" dirty="0" smtClean="0">
                <a:latin typeface="Georgia" pitchFamily="18" charset="0"/>
                <a:hlinkClick r:id="rId6"/>
              </a:rPr>
              <a:t>«Шедевры Третьяковской галереи</a:t>
            </a:r>
            <a:r>
              <a:rPr lang="ru-RU" sz="2000" b="1" dirty="0" smtClean="0">
                <a:latin typeface="Georgia" pitchFamily="18" charset="0"/>
              </a:rPr>
              <a:t>»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358214" y="6286520"/>
            <a:ext cx="500066" cy="39947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28992" y="4643446"/>
            <a:ext cx="53543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7"/>
              </a:rPr>
              <a:t>Я.Полонский. К портрету Лопухиной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288032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Список ресурсов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857232"/>
            <a:ext cx="8352928" cy="5596104"/>
          </a:xfrm>
        </p:spPr>
        <p:txBody>
          <a:bodyPr>
            <a:normAutofit fontScale="25000" lnSpcReduction="20000"/>
          </a:bodyPr>
          <a:lstStyle/>
          <a:p>
            <a:pPr marL="342900" indent="-342900" algn="l">
              <a:buAutoNum type="arabicPeriod"/>
            </a:pPr>
            <a:r>
              <a:rPr lang="ru-RU" sz="6400" dirty="0" smtClean="0">
                <a:solidFill>
                  <a:schemeClr val="tx1"/>
                </a:solidFill>
                <a:latin typeface="Georgia" pitchFamily="18" charset="0"/>
              </a:rPr>
              <a:t>В.А</a:t>
            </a:r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. Кашин. </a:t>
            </a:r>
            <a:r>
              <a:rPr lang="ru-RU" sz="6400" dirty="0" smtClean="0">
                <a:solidFill>
                  <a:schemeClr val="tx1"/>
                </a:solidFill>
                <a:latin typeface="Georgia" pitchFamily="18" charset="0"/>
              </a:rPr>
              <a:t>Портрет </a:t>
            </a:r>
            <a:r>
              <a:rPr lang="ru-RU" sz="6400" dirty="0" err="1" smtClean="0">
                <a:solidFill>
                  <a:schemeClr val="tx1"/>
                </a:solidFill>
                <a:latin typeface="Georgia" pitchFamily="18" charset="0"/>
              </a:rPr>
              <a:t>А.Грина</a:t>
            </a:r>
            <a:r>
              <a:rPr lang="ru-RU" sz="6400" dirty="0" smtClean="0">
                <a:solidFill>
                  <a:schemeClr val="tx1"/>
                </a:solidFill>
                <a:latin typeface="Georgia" pitchFamily="18" charset="0"/>
              </a:rPr>
              <a:t>.  </a:t>
            </a:r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1995 г</a:t>
            </a:r>
            <a:r>
              <a:rPr lang="ru-RU" sz="6400" dirty="0" smtClean="0">
                <a:solidFill>
                  <a:schemeClr val="tx1"/>
                </a:solidFill>
                <a:latin typeface="Georgia" pitchFamily="18" charset="0"/>
              </a:rPr>
              <a:t>.:</a:t>
            </a:r>
            <a:r>
              <a:rPr lang="en-US" sz="6400" dirty="0">
                <a:solidFill>
                  <a:schemeClr val="tx1"/>
                </a:solidFill>
                <a:latin typeface="Georgia" pitchFamily="18" charset="0"/>
                <a:hlinkClick r:id="rId2"/>
              </a:rPr>
              <a:t>http://</a:t>
            </a:r>
            <a:r>
              <a:rPr lang="en-US" sz="6400" dirty="0" smtClean="0">
                <a:solidFill>
                  <a:schemeClr val="tx1"/>
                </a:solidFill>
                <a:latin typeface="Georgia" pitchFamily="18" charset="0"/>
                <a:hlinkClick r:id="rId2"/>
              </a:rPr>
              <a:t>www.sloblib.narod.ru/grin/stixi/portret.jpg</a:t>
            </a:r>
            <a:endParaRPr lang="ru-RU" sz="64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ru-RU" sz="6400" dirty="0" smtClean="0">
                <a:solidFill>
                  <a:schemeClr val="tx1"/>
                </a:solidFill>
                <a:latin typeface="Georgia" pitchFamily="18" charset="0"/>
              </a:rPr>
              <a:t>Обложка рассказа </a:t>
            </a:r>
            <a:r>
              <a:rPr lang="ru-RU" sz="6400" dirty="0" err="1" smtClean="0">
                <a:solidFill>
                  <a:schemeClr val="tx1"/>
                </a:solidFill>
                <a:latin typeface="Georgia" pitchFamily="18" charset="0"/>
              </a:rPr>
              <a:t>О.Генри</a:t>
            </a:r>
            <a:r>
              <a:rPr lang="ru-RU" sz="6400" dirty="0" smtClean="0">
                <a:solidFill>
                  <a:schemeClr val="tx1"/>
                </a:solidFill>
                <a:latin typeface="Georgia" pitchFamily="18" charset="0"/>
              </a:rPr>
              <a:t> «Последний лист»: </a:t>
            </a:r>
            <a:r>
              <a:rPr lang="en-US" sz="6400" dirty="0">
                <a:solidFill>
                  <a:schemeClr val="tx1"/>
                </a:solidFill>
                <a:latin typeface="Georgia" pitchFamily="18" charset="0"/>
                <a:hlinkClick r:id="rId3"/>
              </a:rPr>
              <a:t>http://savepic.ru/4331943.png</a:t>
            </a:r>
            <a:endParaRPr lang="ru-RU" sz="6400" dirty="0">
              <a:solidFill>
                <a:schemeClr val="tx1"/>
              </a:solidFill>
              <a:latin typeface="Georgia" pitchFamily="18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ru-RU" sz="6400" dirty="0" smtClean="0">
                <a:solidFill>
                  <a:schemeClr val="tx1"/>
                </a:solidFill>
                <a:latin typeface="Georgia" pitchFamily="18" charset="0"/>
              </a:rPr>
              <a:t>Обложка книга А Э. По «Овальный портрет»: </a:t>
            </a:r>
            <a:r>
              <a:rPr lang="en-US" sz="6400" dirty="0">
                <a:solidFill>
                  <a:schemeClr val="tx1"/>
                </a:solidFill>
                <a:latin typeface="Georgia" pitchFamily="18" charset="0"/>
                <a:hlinkClick r:id="rId4"/>
              </a:rPr>
              <a:t>http://j.livelib.ru/workpic/1000889149/l/0bc8/Edgar_Po__</a:t>
            </a:r>
            <a:r>
              <a:rPr lang="en-US" sz="6400" dirty="0" smtClean="0">
                <a:solidFill>
                  <a:schemeClr val="tx1"/>
                </a:solidFill>
                <a:latin typeface="Georgia" pitchFamily="18" charset="0"/>
                <a:hlinkClick r:id="rId4"/>
              </a:rPr>
              <a:t>Ovalnyj_portret.png</a:t>
            </a:r>
            <a:endParaRPr lang="ru-RU" sz="64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Обложка </a:t>
            </a:r>
            <a:r>
              <a:rPr lang="ru-RU" sz="6400" dirty="0" smtClean="0">
                <a:solidFill>
                  <a:schemeClr val="tx1"/>
                </a:solidFill>
                <a:latin typeface="Georgia" pitchFamily="18" charset="0"/>
              </a:rPr>
              <a:t>рассказа Р. </a:t>
            </a:r>
            <a:r>
              <a:rPr lang="ru-RU" sz="6400" dirty="0" err="1" smtClean="0">
                <a:solidFill>
                  <a:schemeClr val="tx1"/>
                </a:solidFill>
                <a:latin typeface="Georgia" pitchFamily="18" charset="0"/>
              </a:rPr>
              <a:t>Брэдбери</a:t>
            </a:r>
            <a:r>
              <a:rPr lang="ru-RU" sz="6400" dirty="0" smtClean="0">
                <a:solidFill>
                  <a:schemeClr val="tx1"/>
                </a:solidFill>
                <a:latin typeface="Georgia" pitchFamily="18" charset="0"/>
              </a:rPr>
              <a:t> «Улыбка»: </a:t>
            </a:r>
            <a:r>
              <a:rPr lang="en-US" sz="6400" dirty="0">
                <a:solidFill>
                  <a:schemeClr val="tx1"/>
                </a:solidFill>
                <a:latin typeface="Georgia" pitchFamily="18" charset="0"/>
                <a:hlinkClick r:id="rId5"/>
              </a:rPr>
              <a:t>http://</a:t>
            </a:r>
            <a:r>
              <a:rPr lang="en-US" sz="6400" dirty="0" smtClean="0">
                <a:solidFill>
                  <a:schemeClr val="tx1"/>
                </a:solidFill>
                <a:latin typeface="Georgia" pitchFamily="18" charset="0"/>
                <a:hlinkClick r:id="rId5"/>
              </a:rPr>
              <a:t>real-books.ru/wp-content/uploads/2014/05/ulibka-clever-ray-bredbery.png</a:t>
            </a:r>
            <a:endParaRPr lang="ru-RU" sz="64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ru-RU" sz="6400" dirty="0" smtClean="0">
                <a:solidFill>
                  <a:schemeClr val="tx1"/>
                </a:solidFill>
                <a:latin typeface="Georgia" pitchFamily="18" charset="0"/>
              </a:rPr>
              <a:t>Обложка по вести Н.В. Гоголя «Портрет»: </a:t>
            </a:r>
            <a:r>
              <a:rPr lang="en-US" sz="6400" dirty="0">
                <a:solidFill>
                  <a:schemeClr val="tx1"/>
                </a:solidFill>
                <a:latin typeface="Georgia" pitchFamily="18" charset="0"/>
                <a:hlinkClick r:id="rId6"/>
              </a:rPr>
              <a:t>http://letitbook.net/uploads/posts/2012-12/02ej44obeu.jpg</a:t>
            </a:r>
            <a:endParaRPr lang="ru-RU" sz="6400" dirty="0">
              <a:solidFill>
                <a:schemeClr val="tx1"/>
              </a:solidFill>
              <a:latin typeface="Georgia" pitchFamily="18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И. А. Бунин. Портрет работы В. </a:t>
            </a:r>
            <a:r>
              <a:rPr lang="ru-RU" sz="6400" dirty="0" err="1">
                <a:solidFill>
                  <a:schemeClr val="tx1"/>
                </a:solidFill>
                <a:latin typeface="Georgia" pitchFamily="18" charset="0"/>
              </a:rPr>
              <a:t>Россинского</a:t>
            </a:r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. 1915 г</a:t>
            </a:r>
            <a:r>
              <a:rPr lang="ru-RU" sz="6400" dirty="0" smtClean="0">
                <a:solidFill>
                  <a:schemeClr val="tx1"/>
                </a:solidFill>
                <a:latin typeface="Georgia" pitchFamily="18" charset="0"/>
              </a:rPr>
              <a:t>.: </a:t>
            </a:r>
            <a:r>
              <a:rPr lang="en-US" sz="6400" dirty="0">
                <a:solidFill>
                  <a:schemeClr val="tx1"/>
                </a:solidFill>
                <a:latin typeface="Georgia" pitchFamily="18" charset="0"/>
                <a:hlinkClick r:id="rId7"/>
              </a:rPr>
              <a:t>http://dic.academic.ru/pictures/enc_literature/i_097.jpg</a:t>
            </a:r>
            <a:endParaRPr lang="ru-RU" sz="6400" dirty="0">
              <a:solidFill>
                <a:schemeClr val="tx1"/>
              </a:solidFill>
              <a:latin typeface="Georgia" pitchFamily="18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ru-RU" sz="6400" dirty="0" smtClean="0">
                <a:solidFill>
                  <a:schemeClr val="tx1"/>
                </a:solidFill>
                <a:latin typeface="Georgia" pitchFamily="18" charset="0"/>
              </a:rPr>
              <a:t>Обложка книги очерков Г. Успенского: </a:t>
            </a:r>
            <a:r>
              <a:rPr lang="en-US" sz="6400" dirty="0">
                <a:solidFill>
                  <a:schemeClr val="tx1"/>
                </a:solidFill>
                <a:latin typeface="Georgia" pitchFamily="18" charset="0"/>
                <a:hlinkClick r:id="rId8"/>
              </a:rPr>
              <a:t>http://static.ozone.ru/multimedia/books_covers/1010512532.jpg</a:t>
            </a:r>
            <a:endParaRPr lang="ru-RU" sz="6400" dirty="0">
              <a:solidFill>
                <a:schemeClr val="tx1"/>
              </a:solidFill>
              <a:latin typeface="Georgia" pitchFamily="18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ru-RU" sz="6400" dirty="0" smtClean="0">
                <a:solidFill>
                  <a:schemeClr val="tx1"/>
                </a:solidFill>
                <a:latin typeface="Georgia" pitchFamily="18" charset="0"/>
              </a:rPr>
              <a:t>Обложка книги </a:t>
            </a:r>
            <a:r>
              <a:rPr lang="ru-RU" sz="6400" dirty="0" err="1" smtClean="0">
                <a:solidFill>
                  <a:schemeClr val="tx1"/>
                </a:solidFill>
                <a:latin typeface="Georgia" pitchFamily="18" charset="0"/>
              </a:rPr>
              <a:t>Бортон</a:t>
            </a:r>
            <a:r>
              <a:rPr lang="ru-RU" sz="64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де </a:t>
            </a:r>
            <a:r>
              <a:rPr lang="ru-RU" sz="6400" dirty="0" err="1">
                <a:solidFill>
                  <a:schemeClr val="tx1"/>
                </a:solidFill>
                <a:latin typeface="Georgia" pitchFamily="18" charset="0"/>
              </a:rPr>
              <a:t>Тревиньо</a:t>
            </a:r>
            <a:r>
              <a:rPr lang="ru-RU" sz="6400" dirty="0">
                <a:solidFill>
                  <a:schemeClr val="tx1"/>
                </a:solidFill>
                <a:latin typeface="Georgia" pitchFamily="18" charset="0"/>
              </a:rPr>
              <a:t> Элизабет «Я, Хуан де </a:t>
            </a:r>
            <a:r>
              <a:rPr lang="ru-RU" sz="6400" dirty="0" err="1">
                <a:solidFill>
                  <a:schemeClr val="tx1"/>
                </a:solidFill>
                <a:latin typeface="Georgia" pitchFamily="18" charset="0"/>
              </a:rPr>
              <a:t>Пареха</a:t>
            </a:r>
            <a:r>
              <a:rPr lang="ru-RU" sz="6400" dirty="0" smtClean="0">
                <a:solidFill>
                  <a:schemeClr val="tx1"/>
                </a:solidFill>
                <a:latin typeface="Georgia" pitchFamily="18" charset="0"/>
              </a:rPr>
              <a:t>»: </a:t>
            </a:r>
            <a:r>
              <a:rPr lang="en-US" sz="6400" dirty="0">
                <a:solidFill>
                  <a:schemeClr val="tx1"/>
                </a:solidFill>
                <a:latin typeface="Georgia" pitchFamily="18" charset="0"/>
                <a:hlinkClick r:id="rId9"/>
              </a:rPr>
              <a:t>http://kids.chtenie-21.ru/uploaded_files/upload/</a:t>
            </a:r>
            <a:r>
              <a:rPr lang="ru-RU" sz="6400" dirty="0">
                <a:solidFill>
                  <a:schemeClr val="tx1"/>
                </a:solidFill>
                <a:latin typeface="Georgia" pitchFamily="18" charset="0"/>
                <a:hlinkClick r:id="rId9"/>
              </a:rPr>
              <a:t>де%20пареха%20-%20обложка.</a:t>
            </a:r>
            <a:r>
              <a:rPr lang="en-US" sz="6400" dirty="0" smtClean="0">
                <a:solidFill>
                  <a:schemeClr val="tx1"/>
                </a:solidFill>
                <a:latin typeface="Georgia" pitchFamily="18" charset="0"/>
                <a:hlinkClick r:id="rId9"/>
              </a:rPr>
              <a:t>jpg</a:t>
            </a:r>
            <a:endParaRPr lang="en-US" sz="64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ru-RU" sz="6400" dirty="0" smtClean="0">
                <a:solidFill>
                  <a:schemeClr val="tx1"/>
                </a:solidFill>
                <a:latin typeface="Georgia" pitchFamily="18" charset="0"/>
              </a:rPr>
              <a:t>Обложка книги</a:t>
            </a:r>
            <a:r>
              <a:rPr lang="en-US" sz="64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6400" dirty="0" smtClean="0">
                <a:solidFill>
                  <a:schemeClr val="tx1"/>
                </a:solidFill>
                <a:latin typeface="Georgia" pitchFamily="18" charset="0"/>
              </a:rPr>
              <a:t> Бальзак «Неведомый шедевр»: </a:t>
            </a:r>
            <a:r>
              <a:rPr lang="en-US" sz="6400" dirty="0" smtClean="0">
                <a:solidFill>
                  <a:schemeClr val="tx1"/>
                </a:solidFill>
                <a:latin typeface="Georgia" pitchFamily="18" charset="0"/>
                <a:hlinkClick r:id="rId10"/>
              </a:rPr>
              <a:t>http://knijky.ru/sites/default/files/styles/264x390/public/onore_de_balzak_nevedomyj_shedevr.jpg?itok=5FsU12CV</a:t>
            </a:r>
            <a:endParaRPr lang="ru-RU" sz="64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ru-RU" sz="6400" dirty="0" smtClean="0">
                <a:solidFill>
                  <a:schemeClr val="tx1"/>
                </a:solidFill>
                <a:latin typeface="Georgia" pitchFamily="18" charset="0"/>
              </a:rPr>
              <a:t>Титульный лист. Натюрморт : </a:t>
            </a:r>
            <a:r>
              <a:rPr lang="en-US" sz="6400" dirty="0" smtClean="0">
                <a:solidFill>
                  <a:schemeClr val="tx1"/>
                </a:solidFill>
                <a:latin typeface="Georgia" pitchFamily="18" charset="0"/>
                <a:hlinkClick r:id="rId11"/>
              </a:rPr>
              <a:t>http://npasechnik.ru/images/pictures/naturmorti/kniga_jizni.jpg</a:t>
            </a:r>
            <a:endParaRPr lang="ru-RU" sz="64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ru-RU" sz="6400" dirty="0" smtClean="0">
                <a:solidFill>
                  <a:schemeClr val="tx1"/>
                </a:solidFill>
                <a:latin typeface="Georgia" pitchFamily="18" charset="0"/>
              </a:rPr>
              <a:t>Фрагмент картины В.Сурикова «Утро стрелецкой казни»: </a:t>
            </a:r>
            <a:r>
              <a:rPr lang="en-US" sz="6400" dirty="0" smtClean="0">
                <a:solidFill>
                  <a:schemeClr val="tx1"/>
                </a:solidFill>
                <a:latin typeface="Georgia" pitchFamily="18" charset="0"/>
                <a:hlinkClick r:id="rId12"/>
              </a:rPr>
              <a:t>http://www.artlib.ru/objects/gallery_36/artlib_gallery-18263-b.jpg</a:t>
            </a:r>
            <a:endParaRPr lang="ru-RU" sz="64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endParaRPr lang="en-US" sz="64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endParaRPr lang="ru-RU" sz="6400" dirty="0">
              <a:solidFill>
                <a:schemeClr val="tx1"/>
              </a:solidFill>
              <a:latin typeface="Georgia" pitchFamily="18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endParaRPr lang="ru-RU" sz="6400" dirty="0">
              <a:solidFill>
                <a:schemeClr val="tx1"/>
              </a:solidFill>
              <a:latin typeface="Georgia" pitchFamily="18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endParaRPr lang="ru-RU" sz="6400" dirty="0">
              <a:solidFill>
                <a:schemeClr val="tx1"/>
              </a:solidFill>
              <a:latin typeface="Georgia" pitchFamily="18" charset="0"/>
            </a:endParaRPr>
          </a:p>
          <a:p>
            <a:pPr marL="342900" indent="-342900" algn="l">
              <a:buAutoNum type="arabicPeriod"/>
            </a:pPr>
            <a:endParaRPr lang="ru-RU" sz="23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342900" indent="-342900" algn="l">
              <a:buAutoNum type="arabicPeriod"/>
            </a:pPr>
            <a:endParaRPr lang="ru-RU" sz="1400" dirty="0"/>
          </a:p>
          <a:p>
            <a:pPr algn="l"/>
            <a:r>
              <a:rPr lang="ru-RU" sz="1400" dirty="0" smtClean="0"/>
              <a:t> </a:t>
            </a:r>
            <a:endParaRPr lang="ru-RU" sz="1400" dirty="0"/>
          </a:p>
          <a:p>
            <a:pPr algn="l"/>
            <a:endParaRPr lang="ru-RU" sz="1400" dirty="0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143900" y="6143644"/>
            <a:ext cx="642942" cy="470912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54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288032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Список ресурсов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857232"/>
            <a:ext cx="8352928" cy="5596104"/>
          </a:xfrm>
        </p:spPr>
        <p:txBody>
          <a:bodyPr>
            <a:normAutofit fontScale="92500" lnSpcReduction="20000"/>
          </a:bodyPr>
          <a:lstStyle/>
          <a:p>
            <a:pPr marL="342900" indent="-342900" algn="l"/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12. Картина В. Васнецова «</a:t>
            </a:r>
            <a:r>
              <a:rPr lang="ru-RU" sz="1700" dirty="0" err="1" smtClean="0">
                <a:solidFill>
                  <a:schemeClr val="tx1"/>
                </a:solidFill>
                <a:latin typeface="Georgia" pitchFamily="18" charset="0"/>
              </a:rPr>
              <a:t>Гамаюн-птица</a:t>
            </a:r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 вещая»: </a:t>
            </a:r>
            <a:r>
              <a:rPr lang="en-US" sz="1700" dirty="0" smtClean="0">
                <a:solidFill>
                  <a:schemeClr val="tx1"/>
                </a:solidFill>
                <a:latin typeface="Georgia" pitchFamily="18" charset="0"/>
                <a:hlinkClick r:id="rId2"/>
              </a:rPr>
              <a:t>http://russian7.ru/wp-content/uploads/2013/01/%D0%92.%D0%9C.%D0%92%D0%B0%D1%81%D0%BD%D0%B5%D1%86%D0%BE%D0%B2-%D0%93%D0%B0%D0%BC%D0%B0%D1%8E%D0%BD-%D0%BF%D1%82%D0%B8%D1%86%D0%B0-%D0%B2%D0%B5%D1%89%D0%B0%D1%8F-1895%D0%B3.jpg</a:t>
            </a:r>
            <a:endParaRPr lang="ru-RU" sz="17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342900" indent="-342900" algn="l"/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13. Ф. Рокотов. Портрет </a:t>
            </a:r>
            <a:r>
              <a:rPr lang="ru-RU" sz="1700" dirty="0" err="1" smtClean="0">
                <a:solidFill>
                  <a:schemeClr val="tx1"/>
                </a:solidFill>
                <a:latin typeface="Georgia" pitchFamily="18" charset="0"/>
              </a:rPr>
              <a:t>Струйской</a:t>
            </a:r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:</a:t>
            </a:r>
            <a:r>
              <a:rPr lang="en-US" sz="17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1700" dirty="0" smtClean="0">
                <a:solidFill>
                  <a:schemeClr val="tx1"/>
                </a:solidFill>
                <a:latin typeface="Georgia" pitchFamily="18" charset="0"/>
                <a:hlinkClick r:id="rId3"/>
              </a:rPr>
              <a:t>http://nearyou.ru/rokotov/1Struiska.html</a:t>
            </a:r>
            <a:endParaRPr lang="ru-RU" sz="17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342900" indent="-342900" algn="l"/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14. В. </a:t>
            </a:r>
            <a:r>
              <a:rPr lang="ru-RU" sz="1700" dirty="0" err="1" smtClean="0">
                <a:solidFill>
                  <a:schemeClr val="tx1"/>
                </a:solidFill>
                <a:latin typeface="Georgia" pitchFamily="18" charset="0"/>
              </a:rPr>
              <a:t>Боровиковский</a:t>
            </a:r>
            <a:r>
              <a:rPr lang="ru-RU" sz="1700" dirty="0" smtClean="0">
                <a:solidFill>
                  <a:schemeClr val="tx1"/>
                </a:solidFill>
                <a:latin typeface="Georgia" pitchFamily="18" charset="0"/>
              </a:rPr>
              <a:t>. Портрет Лопухиной: </a:t>
            </a:r>
            <a:r>
              <a:rPr lang="en-US" sz="1700" dirty="0" smtClean="0">
                <a:solidFill>
                  <a:schemeClr val="tx1"/>
                </a:solidFill>
                <a:latin typeface="Georgia" pitchFamily="18" charset="0"/>
                <a:hlinkClick r:id="rId4"/>
              </a:rPr>
              <a:t>http://nearyou.ru/100kartin/img/100_39.jpg</a:t>
            </a:r>
            <a:endParaRPr lang="ru-RU" sz="17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342900" indent="-342900" algn="l"/>
            <a:endParaRPr lang="ru-RU" sz="17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342900" indent="-342900" algn="l"/>
            <a:endParaRPr lang="ru-RU" sz="17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endParaRPr lang="en-US" sz="5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endParaRPr lang="ru-RU" sz="5600" dirty="0">
              <a:latin typeface="Georgia" pitchFamily="18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endParaRPr lang="ru-RU" sz="2300" dirty="0">
              <a:solidFill>
                <a:schemeClr val="tx1"/>
              </a:solidFill>
              <a:latin typeface="Georgia" pitchFamily="18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endParaRPr lang="ru-RU" sz="2300" dirty="0">
              <a:solidFill>
                <a:schemeClr val="tx1"/>
              </a:solidFill>
              <a:latin typeface="Georgia" pitchFamily="18" charset="0"/>
            </a:endParaRPr>
          </a:p>
          <a:p>
            <a:pPr marL="342900" indent="-342900" algn="l">
              <a:buAutoNum type="arabicPeriod"/>
            </a:pPr>
            <a:endParaRPr lang="ru-RU" sz="23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342900" indent="-342900" algn="l">
              <a:buAutoNum type="arabicPeriod"/>
            </a:pPr>
            <a:endParaRPr lang="ru-RU" sz="1400" dirty="0"/>
          </a:p>
          <a:p>
            <a:pPr algn="l"/>
            <a:r>
              <a:rPr lang="ru-RU" sz="1400" dirty="0" smtClean="0"/>
              <a:t> </a:t>
            </a:r>
            <a:endParaRPr lang="ru-RU" sz="1400" dirty="0"/>
          </a:p>
          <a:p>
            <a:pPr algn="l"/>
            <a:endParaRPr lang="ru-RU" sz="1400" dirty="0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143900" y="6143644"/>
            <a:ext cx="642942" cy="470912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54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8" descr="http://npasechnik.ru/images/pictures/naturmorti/kniga_jizni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 flipH="1">
            <a:off x="0" y="-131850"/>
            <a:ext cx="9144000" cy="69898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1712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А. Грин. Победитель. Шедевр.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5143512"/>
            <a:ext cx="2204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В.А. Кашин. А.Грин. 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1571612"/>
            <a:ext cx="5569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Georgia" panose="02040502050405020303" pitchFamily="18" charset="0"/>
                <a:hlinkClick r:id="rId3"/>
              </a:rPr>
              <a:t>Текст рассказа А. Грина  «Победитель»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2571744"/>
            <a:ext cx="56811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  <a:hlinkClick r:id="rId4"/>
              </a:rPr>
              <a:t>Рецензия на рассказ  А. Грина «Победитель»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439"/>
          <a:stretch/>
        </p:blipFill>
        <p:spPr bwMode="auto">
          <a:xfrm>
            <a:off x="500034" y="1357298"/>
            <a:ext cx="2286016" cy="354866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000364" y="3643314"/>
            <a:ext cx="59293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6"/>
              </a:rPr>
              <a:t>Методические рекомендации учителю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6"/>
              </a:rPr>
              <a:t>к изучению рассказа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6"/>
              </a:rPr>
              <a:t>А. Грина«Победитель»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358214" y="6286520"/>
            <a:ext cx="500066" cy="39947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31653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8" descr="http://npasechnik.ru/images/pictures/naturmorti/kniga_jizni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 flipH="1">
            <a:off x="0" y="0"/>
            <a:ext cx="9144000" cy="69898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9058" y="214311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3"/>
              </a:rPr>
              <a:t>Текст рассказа О. Генри «Последний лист»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643050"/>
            <a:ext cx="2857258" cy="31958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14876" y="3143248"/>
            <a:ext cx="3033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5"/>
              </a:rPr>
              <a:t>Анализ рассказа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0" y="294588"/>
            <a:ext cx="9144000" cy="6340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О. Генри. Последний лист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358214" y="6286520"/>
            <a:ext cx="500066" cy="39947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14810" y="4000504"/>
            <a:ext cx="3857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6"/>
              </a:rPr>
              <a:t>Аудиозапись новеллы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11256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8" descr="http://npasechnik.ru/images/pictures/naturmorti/kniga_jizni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 flipH="1">
            <a:off x="0" y="-131873"/>
            <a:ext cx="9144000" cy="69898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00364" y="1857364"/>
            <a:ext cx="58368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3"/>
              </a:rPr>
              <a:t>Текст  рассказа Э. По. Овальный портрет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714488"/>
            <a:ext cx="2357454" cy="353618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57554" y="3429000"/>
            <a:ext cx="50720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5"/>
              </a:rPr>
              <a:t>Я.С. Сокольников. Художественное своеобразие новеллы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5"/>
              </a:rPr>
              <a:t> Э.А. По «Овальный портрет»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4714884"/>
            <a:ext cx="45881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6"/>
              </a:rPr>
              <a:t>Особенности сюжета в новелле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6"/>
              </a:rPr>
              <a:t>Э.А. По «Овальный портрет»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7620" y="2643182"/>
            <a:ext cx="39290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_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7"/>
              </a:rPr>
              <a:t>Аудиозапись рассказа</a:t>
            </a:r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3086" name="AutoShape 14" descr="http://s44.radikal.ru/i104/1008/f9/83a6ce61d50bt.jpg"/>
          <p:cNvSpPr>
            <a:spLocks noChangeAspect="1" noChangeArrowheads="1"/>
          </p:cNvSpPr>
          <p:nvPr/>
        </p:nvSpPr>
        <p:spPr bwMode="auto">
          <a:xfrm>
            <a:off x="155575" y="-1722438"/>
            <a:ext cx="4762500" cy="3600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51712"/>
            <a:ext cx="9144000" cy="6340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Эдгар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По. Овальный портрет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358214" y="6286520"/>
            <a:ext cx="500066" cy="39947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29467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8" descr="http://npasechnik.ru/images/pictures/naturmorti/kniga_jizni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 flipH="1">
            <a:off x="0" y="-131874"/>
            <a:ext cx="9144000" cy="69898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357554" y="2143116"/>
            <a:ext cx="5143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3"/>
              </a:rPr>
              <a:t>С. </a:t>
            </a: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  <a:hlinkClick r:id="rId3"/>
              </a:rPr>
              <a:t>Хомичева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3"/>
              </a:rPr>
              <a:t>. Рассказ Р. </a:t>
            </a: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  <a:hlinkClick r:id="rId3"/>
              </a:rPr>
              <a:t>Брэдбери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3"/>
              </a:rPr>
              <a:t> «Улыбка»: опыт медленного </a:t>
            </a: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  <a:hlinkClick r:id="rId3"/>
              </a:rPr>
              <a:t>тения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3143248"/>
            <a:ext cx="50064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4"/>
              </a:rPr>
              <a:t>Г.Ю. Авдонина.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4"/>
              </a:rPr>
              <a:t>Урок внеклассного чтения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4"/>
              </a:rPr>
              <a:t> по рассказу Р. </a:t>
            </a: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  <a:hlinkClick r:id="rId4"/>
              </a:rPr>
              <a:t>Брэдбери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4"/>
              </a:rPr>
              <a:t> «Улыбка»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1643050"/>
            <a:ext cx="37147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5"/>
              </a:rPr>
              <a:t>Аудиозапись рассказа</a:t>
            </a:r>
            <a:endParaRPr 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1000108"/>
            <a:ext cx="5365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6"/>
              </a:rPr>
              <a:t>Текст рассказа Р. </a:t>
            </a: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  <a:hlinkClick r:id="rId6"/>
              </a:rPr>
              <a:t>Брэдбери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6"/>
              </a:rPr>
              <a:t> «Улыбка»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4500570"/>
            <a:ext cx="5643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  <a:hlinkClick r:id="rId7"/>
              </a:rPr>
              <a:t>Буктрейлер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7"/>
              </a:rPr>
              <a:t> по рассказу Р. </a:t>
            </a: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  <a:hlinkClick r:id="rId7"/>
              </a:rPr>
              <a:t>Брэдбери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7"/>
              </a:rPr>
              <a:t> «Улыбка»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54292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  <a:hlinkClick r:id="rId8"/>
              </a:rPr>
              <a:t>Фильм Михаила </a:t>
            </a:r>
            <a:r>
              <a:rPr lang="ru-RU" sz="2000" b="1" dirty="0" err="1" smtClean="0">
                <a:latin typeface="Georgia" pitchFamily="18" charset="0"/>
                <a:hlinkClick r:id="rId8"/>
              </a:rPr>
              <a:t>Ралля</a:t>
            </a:r>
            <a:r>
              <a:rPr lang="ru-RU" sz="2000" b="1" dirty="0" smtClean="0">
                <a:latin typeface="Georgia" pitchFamily="18" charset="0"/>
                <a:hlinkClick r:id="rId8"/>
              </a:rPr>
              <a:t> «Улыбка» (1971 г.)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25604" name="Picture 4" descr="http://real-books.ru/wp-content/uploads/2014/05/ulibka-clever-ray-bredber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29" y="1695653"/>
            <a:ext cx="2702103" cy="317444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151712"/>
            <a:ext cx="9144000" cy="6340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Р. </a:t>
            </a:r>
            <a:r>
              <a:rPr kumimoji="0" lang="ru-RU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Брэдбери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. Улыбка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358214" y="6286520"/>
            <a:ext cx="500066" cy="39947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8" descr="http://npasechnik.ru/images/pictures/naturmorti/kniga_jizni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 flipH="1">
            <a:off x="0" y="-131874"/>
            <a:ext cx="9144000" cy="69898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6248" y="1385816"/>
            <a:ext cx="2981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3"/>
              </a:rPr>
              <a:t>Текст произведения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1957320"/>
            <a:ext cx="3571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4"/>
              </a:rPr>
              <a:t>Аудиозапись повести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3435494"/>
            <a:ext cx="5143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  <a:hlinkClick r:id="rId5"/>
              </a:rPr>
              <a:t>Буктрейлер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5"/>
              </a:rPr>
              <a:t> к повести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5"/>
              </a:rPr>
              <a:t>Н.В. Гоголя «Портрет»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0430" y="2506800"/>
            <a:ext cx="49007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6"/>
              </a:rPr>
              <a:t>В.Г. </a:t>
            </a: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  <a:hlinkClick r:id="rId6"/>
              </a:rPr>
              <a:t>Маранцман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6"/>
              </a:rPr>
              <a:t>.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6"/>
              </a:rPr>
              <a:t>Материалы для изучения повести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28992" y="4286256"/>
            <a:ext cx="5357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7"/>
              </a:rPr>
              <a:t>Иллюстрации художников к повести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26630" name="Picture 6" descr="http://letitbook.net/uploads/posts/2012-12/02ej44obe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571612"/>
            <a:ext cx="2416285" cy="35719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0" y="223150"/>
            <a:ext cx="9144000" cy="6340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Н.В. Гоголь. 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П</a:t>
            </a:r>
            <a:r>
              <a:rPr kumimoji="0" lang="ru-RU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ортрет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358214" y="6286520"/>
            <a:ext cx="500066" cy="39947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14744" y="485776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  <a:hlinkClick r:id="rId9"/>
              </a:rPr>
              <a:t>Иллюстрации В. Панова</a:t>
            </a:r>
          </a:p>
          <a:p>
            <a:pPr algn="ctr"/>
            <a:r>
              <a:rPr lang="ru-RU" sz="2000" b="1" dirty="0" smtClean="0">
                <a:latin typeface="Georgia" pitchFamily="18" charset="0"/>
                <a:hlinkClick r:id="rId9"/>
              </a:rPr>
              <a:t> к повести Гоголя</a:t>
            </a:r>
            <a:endParaRPr lang="ru-RU" sz="2000" b="1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" descr="http://npasechnik.ru/images/pictures/naturmorti/kniga_jizni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 flipH="1">
            <a:off x="0" y="-131873"/>
            <a:ext cx="9144000" cy="69898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86182" y="228599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3"/>
              </a:rPr>
              <a:t>Аудиозапись книги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3"/>
              </a:rPr>
              <a:t> (читает И. </a:t>
            </a: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  <a:hlinkClick r:id="rId3"/>
              </a:rPr>
              <a:t>Косталевский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3"/>
              </a:rPr>
              <a:t>)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1214422"/>
            <a:ext cx="4357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4"/>
              </a:rPr>
              <a:t>Текст. Бальзак.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4"/>
              </a:rPr>
              <a:t> Неведомый шедевр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428736"/>
            <a:ext cx="2514617" cy="371477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57620" y="3364056"/>
            <a:ext cx="4786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  <a:hlinkClick r:id="rId6"/>
              </a:rPr>
              <a:t>Текст и </a:t>
            </a:r>
            <a:r>
              <a:rPr lang="ru-RU" sz="2000" b="1" dirty="0" err="1" smtClean="0">
                <a:latin typeface="Georgia" pitchFamily="18" charset="0"/>
                <a:hlinkClick r:id="rId6"/>
              </a:rPr>
              <a:t>и</a:t>
            </a:r>
            <a:r>
              <a:rPr lang="ru-RU" sz="2000" b="1" dirty="0" smtClean="0">
                <a:latin typeface="Georgia" pitchFamily="18" charset="0"/>
                <a:hlinkClick r:id="rId6"/>
              </a:rPr>
              <a:t> изображение в новелле Бальзака «Неведомый шедевр»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223150"/>
            <a:ext cx="9144000" cy="6340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О.де Бальзак. Неведомый шедевр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2826" y="4429132"/>
            <a:ext cx="51122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7"/>
              </a:rPr>
              <a:t>А.Ю. Криворучко. 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7"/>
              </a:rPr>
              <a:t>Поэтика 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7"/>
              </a:rPr>
              <a:t>неудачи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7"/>
              </a:rPr>
              <a:t> в «Неведомом шедевре» Бальзака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7"/>
              </a:rPr>
              <a:t> и «</a:t>
            </a: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  <a:hlinkClick r:id="rId7"/>
              </a:rPr>
              <a:t>Безмуном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7"/>
              </a:rPr>
              <a:t> художнике И. Бунина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358214" y="6286520"/>
            <a:ext cx="500066" cy="39947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8" descr="http://npasechnik.ru/images/pictures/naturmorti/kniga_jizni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 flipH="1">
            <a:off x="0" y="-131873"/>
            <a:ext cx="9144000" cy="69898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57620" y="135729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3"/>
              </a:rPr>
              <a:t>И.А. Бунин. Текст рассказа «Безумный художник»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242886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4"/>
              </a:rPr>
              <a:t>М. Борщевская.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4"/>
              </a:rPr>
              <a:t> «Безумный художник» Бунина: контекстный подход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6" name="Picture 2" descr="http://dic.academic.ru/pictures/enc_literature/i_0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285860"/>
            <a:ext cx="2306375" cy="371477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57158" y="5072074"/>
            <a:ext cx="35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В. </a:t>
            </a:r>
            <a:r>
              <a:rPr lang="ru-RU" sz="1600" b="1" dirty="0" err="1" smtClean="0">
                <a:solidFill>
                  <a:srgbClr val="002060"/>
                </a:solidFill>
                <a:latin typeface="Georgia" pitchFamily="18" charset="0"/>
              </a:rPr>
              <a:t>Россинский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.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Портрет И.А. Бунина</a:t>
            </a:r>
            <a:endParaRPr lang="ru-RU" sz="1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86182" y="3929066"/>
            <a:ext cx="49455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6"/>
              </a:rPr>
              <a:t>Поэтика неудачи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6"/>
              </a:rPr>
              <a:t> в «Неведомом шедевре» Бальзака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6"/>
              </a:rPr>
              <a:t> и «</a:t>
            </a: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  <a:hlinkClick r:id="rId6"/>
              </a:rPr>
              <a:t>Безуном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6"/>
              </a:rPr>
              <a:t> художнике И. Бунина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223150"/>
            <a:ext cx="9144000" cy="6340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И.А. Бунин. Безумный художник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358214" y="6286520"/>
            <a:ext cx="500066" cy="39947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8" descr="http://npasechnik.ru/images/pictures/naturmorti/kniga_jizni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 flipH="1">
            <a:off x="0" y="-131873"/>
            <a:ext cx="9144000" cy="69898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39713" y="1435230"/>
            <a:ext cx="41184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3"/>
              </a:rPr>
              <a:t>Текст очерка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3"/>
              </a:rPr>
              <a:t>Г. Успенского «Выпрямила»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500174"/>
            <a:ext cx="2500330" cy="350186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43306" y="25068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5"/>
              </a:rPr>
              <a:t>Роль реминисценции в очерке Г.И. Успенского «Выпрямила»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3528956"/>
            <a:ext cx="36142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6"/>
              </a:rPr>
              <a:t>О Венере </a:t>
            </a: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  <a:hlinkClick r:id="rId6"/>
              </a:rPr>
              <a:t>Милосской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223150"/>
            <a:ext cx="9144000" cy="6340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Г.И. Успенский. Выпрямила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358214" y="6286520"/>
            <a:ext cx="500066" cy="39947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421481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7"/>
              </a:rPr>
              <a:t>Лувр. Статуя Венеры </a:t>
            </a: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  <a:hlinkClick r:id="rId7"/>
              </a:rPr>
              <a:t>Милосской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hlinkClick r:id="rId7"/>
              </a:rPr>
              <a:t>. Видеоматериал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89793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865</Words>
  <Application>Microsoft Office PowerPoint</Application>
  <PresentationFormat>Экран (4:3)</PresentationFormat>
  <Paragraphs>152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А. Грин. Победитель. Шедевр.</vt:lpstr>
      <vt:lpstr>О. Генри. Последний лист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Список ресурсов</vt:lpstr>
      <vt:lpstr>Список ресурсов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111</cp:revision>
  <dcterms:modified xsi:type="dcterms:W3CDTF">2015-05-18T04:21:06Z</dcterms:modified>
</cp:coreProperties>
</file>