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2" r:id="rId4"/>
    <p:sldId id="263" r:id="rId5"/>
    <p:sldId id="265" r:id="rId6"/>
    <p:sldId id="268" r:id="rId7"/>
    <p:sldId id="266" r:id="rId8"/>
    <p:sldId id="267" r:id="rId9"/>
    <p:sldId id="269" r:id="rId10"/>
    <p:sldId id="270" r:id="rId11"/>
    <p:sldId id="259" r:id="rId12"/>
    <p:sldId id="271" r:id="rId13"/>
    <p:sldId id="272" r:id="rId14"/>
    <p:sldId id="273" r:id="rId15"/>
    <p:sldId id="2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Формирование информационной компетентности младших школьников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49886" t="24274" r="21807" b="45436"/>
          <a:stretch>
            <a:fillRect/>
          </a:stretch>
        </p:blipFill>
        <p:spPr bwMode="auto">
          <a:xfrm>
            <a:off x="642910" y="571480"/>
            <a:ext cx="35004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9676" t="13693" r="21954" b="37344"/>
          <a:stretch>
            <a:fillRect/>
          </a:stretch>
        </p:blipFill>
        <p:spPr bwMode="auto">
          <a:xfrm>
            <a:off x="571472" y="3643314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 l="48895" t="43361" r="21740" b="24482"/>
          <a:stretch>
            <a:fillRect/>
          </a:stretch>
        </p:blipFill>
        <p:spPr bwMode="auto">
          <a:xfrm>
            <a:off x="4357686" y="571480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/>
          <a:srcRect l="50591" t="49585" r="21574" b="12656"/>
          <a:stretch>
            <a:fillRect/>
          </a:stretch>
        </p:blipFill>
        <p:spPr bwMode="auto">
          <a:xfrm>
            <a:off x="4429124" y="3357562"/>
            <a:ext cx="39290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6903" t="7812" r="26976" b="2343"/>
          <a:stretch>
            <a:fillRect/>
          </a:stretch>
        </p:blipFill>
        <p:spPr bwMode="auto">
          <a:xfrm>
            <a:off x="857224" y="1428736"/>
            <a:ext cx="339175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6940" t="7031" r="26391" b="3125"/>
          <a:stretch>
            <a:fillRect/>
          </a:stretch>
        </p:blipFill>
        <p:spPr bwMode="auto">
          <a:xfrm>
            <a:off x="4572000" y="2143116"/>
            <a:ext cx="336611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85918" y="571480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со столбчатыми диаграммами. 2 класс.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50274" t="17842" r="20882" b="14254"/>
          <a:stretch>
            <a:fillRect/>
          </a:stretch>
        </p:blipFill>
        <p:spPr bwMode="auto">
          <a:xfrm>
            <a:off x="928662" y="1071546"/>
            <a:ext cx="314327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00364" y="357166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Литературное чтение</a:t>
            </a:r>
            <a:endParaRPr lang="ru-RU" sz="2400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23172" t="11411" r="49730" b="19295"/>
          <a:stretch>
            <a:fillRect/>
          </a:stretch>
        </p:blipFill>
        <p:spPr bwMode="auto">
          <a:xfrm>
            <a:off x="5357818" y="1285860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 l="22964" t="46058" r="47571" b="29875"/>
          <a:stretch>
            <a:fillRect/>
          </a:stretch>
        </p:blipFill>
        <p:spPr bwMode="auto">
          <a:xfrm>
            <a:off x="3857620" y="4786322"/>
            <a:ext cx="321471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3515" t="17427" r="31949" b="9336"/>
          <a:stretch>
            <a:fillRect/>
          </a:stretch>
        </p:blipFill>
        <p:spPr bwMode="auto">
          <a:xfrm>
            <a:off x="3143240" y="1928802"/>
            <a:ext cx="264320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32326" t="11826" r="32578" b="4357"/>
          <a:stretch>
            <a:fillRect/>
          </a:stretch>
        </p:blipFill>
        <p:spPr bwMode="auto">
          <a:xfrm>
            <a:off x="357158" y="1000108"/>
            <a:ext cx="257173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71802" y="714356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Окружающий мир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31648" t="9967" r="33232" b="4895"/>
          <a:stretch>
            <a:fillRect/>
          </a:stretch>
        </p:blipFill>
        <p:spPr bwMode="auto">
          <a:xfrm>
            <a:off x="6000760" y="1142984"/>
            <a:ext cx="28575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2749" t="3112" r="12184" b="5809"/>
          <a:stretch>
            <a:fillRect/>
          </a:stretch>
        </p:blipFill>
        <p:spPr bwMode="auto">
          <a:xfrm>
            <a:off x="1000100" y="1071546"/>
            <a:ext cx="685804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14546" y="500042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Кружок «В мире информации»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28604"/>
            <a:ext cx="471494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429000"/>
            <a:ext cx="478634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1071546"/>
            <a:ext cx="40719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Сайты : </a:t>
            </a:r>
          </a:p>
          <a:p>
            <a:r>
              <a:rPr lang="ru-RU" sz="3600" dirty="0" err="1" smtClean="0"/>
              <a:t>Учи.ру</a:t>
            </a:r>
            <a:r>
              <a:rPr lang="ru-RU" sz="3600" dirty="0" smtClean="0"/>
              <a:t>, </a:t>
            </a:r>
            <a:endParaRPr lang="ru-RU" sz="3600" dirty="0" smtClean="0"/>
          </a:p>
          <a:p>
            <a:r>
              <a:rPr lang="ru-RU" sz="3600" dirty="0" err="1" smtClean="0"/>
              <a:t>ЯКласс</a:t>
            </a:r>
            <a:r>
              <a:rPr lang="ru-RU" sz="3600" dirty="0" smtClean="0"/>
              <a:t>,</a:t>
            </a:r>
          </a:p>
          <a:p>
            <a:r>
              <a:rPr lang="ru-RU" sz="3600" dirty="0" err="1" smtClean="0"/>
              <a:t>Лёнинг</a:t>
            </a:r>
            <a:r>
              <a:rPr lang="ru-RU" sz="3600" dirty="0" smtClean="0"/>
              <a:t> </a:t>
            </a:r>
            <a:r>
              <a:rPr lang="ru-RU" sz="3600" dirty="0" err="1" smtClean="0"/>
              <a:t>Апс</a:t>
            </a:r>
            <a:r>
              <a:rPr lang="ru-RU" sz="3600" dirty="0" smtClean="0"/>
              <a:t>,</a:t>
            </a:r>
          </a:p>
          <a:p>
            <a:r>
              <a:rPr lang="ru-RU" sz="3600" dirty="0" smtClean="0"/>
              <a:t> </a:t>
            </a:r>
            <a:r>
              <a:rPr lang="ru-RU" sz="3600" dirty="0" err="1" smtClean="0"/>
              <a:t>Лекта</a:t>
            </a:r>
            <a:r>
              <a:rPr lang="ru-RU" sz="3600" dirty="0" smtClean="0"/>
              <a:t>,</a:t>
            </a:r>
          </a:p>
          <a:p>
            <a:r>
              <a:rPr lang="ru-RU" sz="3600" dirty="0" smtClean="0"/>
              <a:t>Открытый </a:t>
            </a:r>
            <a:r>
              <a:rPr lang="ru-RU" sz="3600" dirty="0" smtClean="0"/>
              <a:t>урок. Первое сентября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642918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Три группы учебных  умений,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характеризующих информационную  деятельность младших школьников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143116"/>
            <a:ext cx="86439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Поиск, селекция, фиксация информации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что предполагает умение находить информацию по заданному основанию, существенным признакам, представленную в явном и неявном виде, проводить селекцию найденной информации, фиксировать её разными способами: словесно, в виде таблицы, рисованной схемы, графически и т.д.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00042"/>
            <a:ext cx="8429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Преобразование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 интерпретация и применение информации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что предполагает умение упорядочивать информацию по заданному или самостоятельно выбранному основанию, сравнивать между собой объекты, понимать инструкцию к выполнению задания, представленную разными способами, устанавливать простые связи, делать предположения и элементарные выводы, основываясь на личном опыте, находить аргументы, подтверждающие  выводы, сопоставлять и обобщать информацию, отвечать на поставленные вопросы.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785794"/>
            <a:ext cx="8215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Оценка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достоверности информации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что предполагает умение высказывать оценочные суждения и свою точку зрения, на основе имеющихся знаний, жизненного опыта подвергать сомнению достоверность информации, представленной в разных видах, обнаруживать недостоверность получаемых сведений, пробелы в информации и находить пути восполнения этих пробелов.  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0946" t="33048" r="30732" b="17949"/>
          <a:stretch>
            <a:fillRect/>
          </a:stretch>
        </p:blipFill>
        <p:spPr bwMode="auto">
          <a:xfrm>
            <a:off x="857224" y="500042"/>
            <a:ext cx="671517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662" y="5857892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Находить информацию, представленную в виде картинок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0928" t="35277" r="30298" b="15452"/>
          <a:stretch>
            <a:fillRect/>
          </a:stretch>
        </p:blipFill>
        <p:spPr bwMode="auto">
          <a:xfrm>
            <a:off x="1357290" y="714356"/>
            <a:ext cx="635798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57290" y="5143512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Переводить один вид информации в другой (схемы слова, предложения)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0439" t="39942" r="30236" b="10496"/>
          <a:stretch>
            <a:fillRect/>
          </a:stretch>
        </p:blipFill>
        <p:spPr bwMode="auto">
          <a:xfrm>
            <a:off x="1428728" y="714356"/>
            <a:ext cx="621510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85852" y="5072074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Находить недостоверные /сомнительные элементы, исправлять их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0601" t="37407" r="30796" b="13411"/>
          <a:stretch>
            <a:fillRect/>
          </a:stretch>
        </p:blipFill>
        <p:spPr bwMode="auto">
          <a:xfrm>
            <a:off x="928662" y="285728"/>
            <a:ext cx="650085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596" y="450057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Фиксировать информацию, представленную в неявном виде</a:t>
            </a:r>
            <a:r>
              <a:rPr lang="ru-RU" dirty="0" smtClean="0"/>
              <a:t>. Разгадывать </a:t>
            </a:r>
            <a:r>
              <a:rPr lang="ru-RU" dirty="0" smtClean="0"/>
              <a:t>ребусы, шарады и </a:t>
            </a:r>
            <a:r>
              <a:rPr lang="ru-RU" dirty="0" err="1" smtClean="0"/>
              <a:t>т.д</a:t>
            </a:r>
            <a:endParaRPr lang="ru-RU" dirty="0"/>
          </a:p>
        </p:txBody>
      </p:sp>
      <p:pic>
        <p:nvPicPr>
          <p:cNvPr id="4" name="Рисунок 3" descr="вороб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072074"/>
            <a:ext cx="1443930" cy="1582706"/>
          </a:xfrm>
          <a:prstGeom prst="rect">
            <a:avLst/>
          </a:prstGeom>
        </p:spPr>
      </p:pic>
      <p:pic>
        <p:nvPicPr>
          <p:cNvPr id="5" name="Рисунок 4" descr="велосипе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5000636"/>
            <a:ext cx="2426717" cy="1596301"/>
          </a:xfrm>
          <a:prstGeom prst="rect">
            <a:avLst/>
          </a:prstGeom>
        </p:spPr>
      </p:pic>
      <p:pic>
        <p:nvPicPr>
          <p:cNvPr id="6" name="Рисунок 5" descr="ягод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5018859"/>
            <a:ext cx="1357322" cy="1519918"/>
          </a:xfrm>
          <a:prstGeom prst="rect">
            <a:avLst/>
          </a:prstGeom>
        </p:spPr>
      </p:pic>
      <p:pic>
        <p:nvPicPr>
          <p:cNvPr id="7" name="Рисунок 6" descr="жеребенок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826" y="5072074"/>
            <a:ext cx="1480203" cy="1404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3604" t="25934" r="49319" b="10291"/>
          <a:stretch>
            <a:fillRect/>
          </a:stretch>
        </p:blipFill>
        <p:spPr bwMode="auto">
          <a:xfrm>
            <a:off x="357158" y="500042"/>
            <a:ext cx="292895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50427" t="20539" r="21341" b="13486"/>
          <a:stretch>
            <a:fillRect/>
          </a:stretch>
        </p:blipFill>
        <p:spPr bwMode="auto">
          <a:xfrm>
            <a:off x="5857884" y="2285992"/>
            <a:ext cx="292895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86182" y="857232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Русский язык</a:t>
            </a:r>
            <a:endParaRPr lang="ru-RU" sz="2400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 l="50508" t="26141" r="22398" b="10581"/>
          <a:stretch>
            <a:fillRect/>
          </a:stretch>
        </p:blipFill>
        <p:spPr bwMode="auto">
          <a:xfrm>
            <a:off x="2714612" y="1571612"/>
            <a:ext cx="314327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260</Words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Формирование информационной компетентности младших школьников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информационной компетентности младших школьников</dc:title>
  <dc:creator>Марина</dc:creator>
  <cp:lastModifiedBy>777</cp:lastModifiedBy>
  <cp:revision>25</cp:revision>
  <dcterms:created xsi:type="dcterms:W3CDTF">2019-03-31T18:38:00Z</dcterms:created>
  <dcterms:modified xsi:type="dcterms:W3CDTF">2019-04-02T22:50:07Z</dcterms:modified>
</cp:coreProperties>
</file>