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61" r:id="rId6"/>
    <p:sldId id="283" r:id="rId7"/>
    <p:sldId id="259" r:id="rId8"/>
    <p:sldId id="260" r:id="rId9"/>
    <p:sldId id="263" r:id="rId10"/>
    <p:sldId id="262" r:id="rId11"/>
    <p:sldId id="291" r:id="rId12"/>
    <p:sldId id="314" r:id="rId13"/>
    <p:sldId id="293" r:id="rId14"/>
    <p:sldId id="317" r:id="rId15"/>
    <p:sldId id="315" r:id="rId16"/>
    <p:sldId id="292" r:id="rId17"/>
    <p:sldId id="294" r:id="rId18"/>
    <p:sldId id="295" r:id="rId19"/>
    <p:sldId id="299" r:id="rId20"/>
    <p:sldId id="297" r:id="rId21"/>
    <p:sldId id="316" r:id="rId22"/>
    <p:sldId id="310" r:id="rId23"/>
    <p:sldId id="307" r:id="rId24"/>
    <p:sldId id="308" r:id="rId25"/>
    <p:sldId id="313" r:id="rId26"/>
    <p:sldId id="287" r:id="rId27"/>
    <p:sldId id="285" r:id="rId28"/>
    <p:sldId id="284" r:id="rId29"/>
    <p:sldId id="311" r:id="rId30"/>
    <p:sldId id="32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0175"/>
    <a:srgbClr val="E8E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614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высокий уровень мотивации обучения</c:v>
                </c:pt>
                <c:pt idx="1">
                  <c:v>хороший уровень мотивации обучения</c:v>
                </c:pt>
                <c:pt idx="2">
                  <c:v>средний уровень мотивации обучения</c:v>
                </c:pt>
                <c:pt idx="3">
                  <c:v>низкий уровень мотивации обучения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0.23</c:v>
                </c:pt>
                <c:pt idx="1">
                  <c:v>0.27</c:v>
                </c:pt>
                <c:pt idx="2">
                  <c:v>0.32</c:v>
                </c:pt>
                <c:pt idx="3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85-4033-8B8B-24DBCDA2E6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266688"/>
        <c:axId val="49268224"/>
        <c:axId val="0"/>
      </c:bar3DChart>
      <c:catAx>
        <c:axId val="49266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9268224"/>
        <c:crosses val="autoZero"/>
        <c:auto val="1"/>
        <c:lblAlgn val="ctr"/>
        <c:lblOffset val="100"/>
        <c:noMultiLvlLbl val="0"/>
      </c:catAx>
      <c:valAx>
        <c:axId val="492682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49266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высокий уровень развития внимания</c:v>
                </c:pt>
                <c:pt idx="1">
                  <c:v>хороший уровень развития внимания</c:v>
                </c:pt>
                <c:pt idx="2">
                  <c:v>средний уровень развития внимания</c:v>
                </c:pt>
                <c:pt idx="3">
                  <c:v>низкий уровень развития внимания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19</c:v>
                </c:pt>
                <c:pt idx="2">
                  <c:v>45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62-4139-A9D5-4A99EF2E8C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233280"/>
        <c:axId val="50549888"/>
        <c:axId val="0"/>
      </c:bar3DChart>
      <c:catAx>
        <c:axId val="4923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549888"/>
        <c:crosses val="autoZero"/>
        <c:auto val="1"/>
        <c:lblAlgn val="ctr"/>
        <c:lblOffset val="100"/>
        <c:noMultiLvlLbl val="0"/>
      </c:catAx>
      <c:valAx>
        <c:axId val="50549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23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39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817275747508306E-2"/>
          <c:y val="4.9450549450549448E-2"/>
          <c:w val="0.65282392026578073"/>
          <c:h val="0.840659340659340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Высокий уровень развития внимания</c:v>
                </c:pt>
              </c:strCache>
            </c:strRef>
          </c:tx>
          <c:spPr>
            <a:solidFill>
              <a:srgbClr val="FFCC00"/>
            </a:solidFill>
            <a:ln w="12634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numFmt formatCode="@" sourceLinked="0"/>
              <c:spPr>
                <a:noFill/>
                <a:ln w="25268">
                  <a:noFill/>
                </a:ln>
              </c:spPr>
              <c:txPr>
                <a:bodyPr/>
                <a:lstStyle/>
                <a:p>
                  <a:pPr>
                    <a:defRPr sz="1990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5B1-4DB1-B2A7-68426B41C0CB}"/>
                </c:ext>
              </c:extLst>
            </c:dLbl>
            <c:spPr>
              <a:noFill/>
              <a:ln w="25268">
                <a:noFill/>
              </a:ln>
            </c:spPr>
            <c:txPr>
              <a:bodyPr/>
              <a:lstStyle/>
              <a:p>
                <a:pPr>
                  <a:defRPr sz="199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F6-4964-9676-C20B9405971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Хороший уровень развития внимания</c:v>
                </c:pt>
              </c:strCache>
            </c:strRef>
          </c:tx>
          <c:spPr>
            <a:solidFill>
              <a:srgbClr val="FF9900"/>
            </a:solidFill>
            <a:ln w="12634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268">
                <a:noFill/>
              </a:ln>
            </c:spPr>
            <c:txPr>
              <a:bodyPr/>
              <a:lstStyle/>
              <a:p>
                <a:pPr>
                  <a:defRPr sz="199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F6-4964-9676-C20B9405971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Средний уровень развития внимания</c:v>
                </c:pt>
              </c:strCache>
            </c:strRef>
          </c:tx>
          <c:spPr>
            <a:solidFill>
              <a:srgbClr val="FF6600"/>
            </a:solidFill>
            <a:ln w="12634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268">
                <a:noFill/>
              </a:ln>
            </c:spPr>
            <c:txPr>
              <a:bodyPr/>
              <a:lstStyle/>
              <a:p>
                <a:pPr>
                  <a:defRPr sz="199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F6-4964-9676-C20B9405971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Низкий уровень развития внимания</c:v>
                </c:pt>
              </c:strCache>
            </c:strRef>
          </c:tx>
          <c:spPr>
            <a:solidFill>
              <a:srgbClr val="993300"/>
            </a:solidFill>
            <a:ln w="12634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268">
                <a:noFill/>
              </a:ln>
            </c:spPr>
            <c:txPr>
              <a:bodyPr/>
              <a:lstStyle/>
              <a:p>
                <a:pPr>
                  <a:defRPr sz="199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Sheet1!$B$5:$B$5</c:f>
              <c:numCache>
                <c:formatCode>General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F6-4964-9676-C20B940597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50843008"/>
        <c:axId val="50848896"/>
        <c:axId val="0"/>
      </c:bar3DChart>
      <c:catAx>
        <c:axId val="50843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96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08488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0848896"/>
        <c:scaling>
          <c:orientation val="minMax"/>
        </c:scaling>
        <c:delete val="0"/>
        <c:axPos val="l"/>
        <c:majorGridlines>
          <c:spPr>
            <a:ln w="3158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96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0843008"/>
        <c:crosses val="autoZero"/>
        <c:crossBetween val="between"/>
      </c:valAx>
      <c:spPr>
        <a:noFill/>
        <a:ln w="25268">
          <a:noFill/>
        </a:ln>
      </c:spPr>
    </c:plotArea>
    <c:legend>
      <c:legendPos val="r"/>
      <c:layout>
        <c:manualLayout>
          <c:xMode val="edge"/>
          <c:yMode val="edge"/>
          <c:x val="0.68977254878486916"/>
          <c:y val="8.5546050438840794E-4"/>
          <c:w val="0.30236420544666431"/>
          <c:h val="0.99914453949561155"/>
        </c:manualLayout>
      </c:layout>
      <c:overlay val="0"/>
      <c:spPr>
        <a:noFill/>
        <a:ln w="3158">
          <a:solidFill>
            <a:srgbClr val="000000"/>
          </a:solidFill>
          <a:prstDash val="solid"/>
        </a:ln>
      </c:spPr>
      <c:txPr>
        <a:bodyPr/>
        <a:lstStyle/>
        <a:p>
          <a:pPr>
            <a:defRPr sz="24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96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4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sideWall>
    <c:backWall>
      <c:thickness val="0"/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4.6979865771812082E-2"/>
          <c:y val="4.9450549450549448E-2"/>
          <c:w val="0.63758389261744963"/>
          <c:h val="0.840659340659340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Высокий уровень развития памяти</c:v>
                </c:pt>
              </c:strCache>
            </c:strRef>
          </c:tx>
          <c:spPr>
            <a:solidFill>
              <a:srgbClr val="008000"/>
            </a:solidFill>
            <a:ln w="12634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268">
                <a:noFill/>
              </a:ln>
            </c:spPr>
            <c:txPr>
              <a:bodyPr/>
              <a:lstStyle/>
              <a:p>
                <a:pPr>
                  <a:defRPr sz="199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B6-468B-90C7-C03E5B15273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Хороший уровень развития памяти</c:v>
                </c:pt>
              </c:strCache>
            </c:strRef>
          </c:tx>
          <c:spPr>
            <a:solidFill>
              <a:srgbClr val="339966"/>
            </a:solidFill>
            <a:ln w="12634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268">
                <a:noFill/>
              </a:ln>
            </c:spPr>
            <c:txPr>
              <a:bodyPr/>
              <a:lstStyle/>
              <a:p>
                <a:pPr>
                  <a:defRPr sz="199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B6-468B-90C7-C03E5B15273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Средний уровень развития памяти</c:v>
                </c:pt>
              </c:strCache>
            </c:strRef>
          </c:tx>
          <c:spPr>
            <a:solidFill>
              <a:srgbClr val="99CC00"/>
            </a:solidFill>
            <a:ln w="12634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268">
                <a:noFill/>
              </a:ln>
            </c:spPr>
            <c:txPr>
              <a:bodyPr/>
              <a:lstStyle/>
              <a:p>
                <a:pPr>
                  <a:defRPr sz="199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B6-468B-90C7-C03E5B15273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Низкий уровень развития памяти</c:v>
                </c:pt>
              </c:strCache>
            </c:strRef>
          </c:tx>
          <c:spPr>
            <a:solidFill>
              <a:srgbClr val="00FF00"/>
            </a:solidFill>
            <a:ln w="12634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 w="25268">
                <a:noFill/>
              </a:ln>
            </c:spPr>
            <c:txPr>
              <a:bodyPr/>
              <a:lstStyle/>
              <a:p>
                <a:pPr>
                  <a:defRPr sz="199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Sheet1!$B$5:$B$5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CB6-468B-90C7-C03E5B1527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50515968"/>
        <c:axId val="50517504"/>
        <c:axId val="0"/>
      </c:bar3DChart>
      <c:catAx>
        <c:axId val="50515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96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05175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0517504"/>
        <c:scaling>
          <c:orientation val="minMax"/>
        </c:scaling>
        <c:delete val="0"/>
        <c:axPos val="l"/>
        <c:majorGridlines>
          <c:spPr>
            <a:ln w="3158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5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96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50515968"/>
        <c:crosses val="autoZero"/>
        <c:crossBetween val="between"/>
      </c:valAx>
      <c:spPr>
        <a:noFill/>
        <a:ln w="25268">
          <a:noFill/>
        </a:ln>
      </c:spPr>
    </c:plotArea>
    <c:legend>
      <c:legendPos val="r"/>
      <c:legendEntry>
        <c:idx val="3"/>
        <c:txPr>
          <a:bodyPr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576811787728353"/>
          <c:y val="1.6831440784005711E-3"/>
          <c:w val="0.31431497323236263"/>
          <c:h val="0.88634071427179928"/>
        </c:manualLayout>
      </c:layout>
      <c:overlay val="0"/>
      <c:spPr>
        <a:noFill/>
        <a:ln w="3158">
          <a:solidFill>
            <a:srgbClr val="000000"/>
          </a:solidFill>
          <a:prstDash val="solid"/>
        </a:ln>
      </c:spPr>
      <c:txPr>
        <a:bodyPr/>
        <a:lstStyle/>
        <a:p>
          <a:pPr>
            <a:defRPr sz="24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96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577" y="-86233"/>
            <a:ext cx="9467850" cy="7108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59632" y="583129"/>
            <a:ext cx="6480720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Семинар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726129"/>
            <a:ext cx="86409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«Создание проблемных ситуаций на уроке и внеурочной деятельности как один из способов развития творческого мышления»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4160056"/>
            <a:ext cx="4716016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Староверова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Светлана Владимировна,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директор, учитель биологии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МБОУ АСШ №1, руководитель РМО учителей биологии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Ардатовского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423276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56184" y="339463"/>
            <a:ext cx="7859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Основные условия использования </a:t>
            </a:r>
          </a:p>
          <a:p>
            <a:pPr algn="ctr"/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этих типов ситуаций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600200"/>
            <a:ext cx="6174432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стороны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обучающихся: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новая тема («открытие» новых знаний);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учащихся использовать ранее усвоенные знания и переносить их в новую ситуацию;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определить область «незнания» в новой задаче;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активная поисковая деятельность.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3840726"/>
            <a:ext cx="565212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 стороны </a:t>
            </a:r>
            <a:r>
              <a:rPr lang="ru-RU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планировать, создавать на уроке проблемные ситуации и управлять этим процессом; 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формулировать возникшую проблемную ситуацию путем указания обучающимся на причины невыполнения поставленного практического учебного задания или невозможности объяснить им те или иные продемонстрированные факты.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247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5596" y="1600200"/>
            <a:ext cx="7272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«Создание проблемных ситуаций на уроке биологии и внеурочной деятельности как один из способов развития творческого мышления»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378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6" y="-4289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35596" y="764704"/>
            <a:ext cx="72728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Ситуация «удивление»</a:t>
            </a:r>
          </a:p>
          <a:p>
            <a:pPr lvl="0" algn="ctr"/>
            <a:r>
              <a:rPr lang="ru-RU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Приём: столкновение разных мнений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573188"/>
            <a:ext cx="5296692" cy="29190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904" y="3645024"/>
            <a:ext cx="2572544" cy="192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88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0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38479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Учебную проблему можно поставить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тремя методами: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57200" y="269795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побуждающий от проблемной ситуации диалог;</a:t>
            </a:r>
          </a:p>
          <a:p>
            <a:pPr marL="0" lv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подводящий к теме диалог;</a:t>
            </a:r>
          </a:p>
          <a:p>
            <a:pPr marL="0" lv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 темы с мотивирующим приемом.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03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8"/>
          <a:stretch/>
        </p:blipFill>
        <p:spPr bwMode="auto">
          <a:xfrm>
            <a:off x="18597" y="0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0854" y="620688"/>
            <a:ext cx="85706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«удивления» </a:t>
            </a:r>
            <a:endParaRPr kumimoji="0" lang="ru-RU" sz="1800" b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A1FFE93-28CA-41C8-B511-F443847666A1}"/>
              </a:ext>
            </a:extLst>
          </p:cNvPr>
          <p:cNvSpPr/>
          <p:nvPr/>
        </p:nvSpPr>
        <p:spPr>
          <a:xfrm>
            <a:off x="641877" y="139013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 уроке, при изучении темы: «Грибы» учитель показывает муляжи или иллюстрации с изображением грибов. Спрашивает можно ли грибы отнести к растениям? 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5147E19-0B91-4C40-9821-0E405F49BCCA}"/>
              </a:ext>
            </a:extLst>
          </p:cNvPr>
          <p:cNvSpPr/>
          <p:nvPr/>
        </p:nvSpPr>
        <p:spPr>
          <a:xfrm>
            <a:off x="457199" y="2590459"/>
            <a:ext cx="80449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 уроке  при изучении темы «Жизненные формы растений» учитель демонстрирует живой объект или фотографии – пижму. Сообщает ученикам, что это высокие растения, в высоту могут достигать до одного метра. Затем показывает фотографию с изображением черники и сообщает, что черника — кустарничек высотой до 15-40 см, с гладкими остро ребристыми зелеными ветвями. Затем учитель задаёт вопрос ученикам: почему низкорослую чернику относят к кустарничкам, а пижму к травам? </a:t>
            </a:r>
          </a:p>
        </p:txBody>
      </p:sp>
    </p:spTree>
    <p:extLst>
      <p:ext uri="{BB962C8B-B14F-4D97-AF65-F5344CB8AC3E}">
        <p14:creationId xmlns:p14="http://schemas.microsoft.com/office/powerpoint/2010/main" val="1213319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0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34858" y="739478"/>
            <a:ext cx="55851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вопрос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619672" y="1752600"/>
            <a:ext cx="52080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9461"/>
          <a:stretch/>
        </p:blipFill>
        <p:spPr>
          <a:xfrm>
            <a:off x="4511540" y="3717032"/>
            <a:ext cx="4632460" cy="31409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67544" y="1508919"/>
            <a:ext cx="8280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При изучении состава крови можно использовать такой проблемный вопрос.</a:t>
            </a:r>
          </a:p>
          <a:p>
            <a:r>
              <a:rPr lang="ru-RU" sz="2000" b="1" dirty="0"/>
              <a:t>Условие.</a:t>
            </a:r>
            <a:r>
              <a:rPr lang="ru-RU" sz="2000" dirty="0"/>
              <a:t> Преступник, чтобы скрыть следы преступления, сжег окровавленную одежду жертвы. Однако судебно-медицинская экспертиза на основе анализа пепла установила наличие крови на одежде.</a:t>
            </a:r>
          </a:p>
          <a:p>
            <a:r>
              <a:rPr lang="ru-RU" sz="2000" b="1" dirty="0"/>
              <a:t>Вопрос. </a:t>
            </a:r>
            <a:r>
              <a:rPr lang="ru-RU" sz="2000" dirty="0"/>
              <a:t>Каким образом это удалось сделать?</a:t>
            </a:r>
          </a:p>
          <a:p>
            <a:r>
              <a:rPr lang="ru-RU" sz="2000" b="1" dirty="0"/>
              <a:t>Ответ.</a:t>
            </a:r>
            <a:r>
              <a:rPr lang="ru-RU" sz="2000" dirty="0"/>
              <a:t> После сгорания в пепле остаются неорганические соединения, входившие в состав сгоревшего предмета. </a:t>
            </a:r>
          </a:p>
          <a:p>
            <a:r>
              <a:rPr lang="ru-RU" sz="2000" dirty="0"/>
              <a:t>Гемоглобин крови содержит значительное </a:t>
            </a:r>
          </a:p>
          <a:p>
            <a:r>
              <a:rPr lang="ru-RU" sz="2000" dirty="0"/>
              <a:t>количество железа. </a:t>
            </a:r>
          </a:p>
          <a:p>
            <a:r>
              <a:rPr lang="ru-RU" sz="2000" dirty="0"/>
              <a:t>Поэтому, если в пепле обнаружено </a:t>
            </a:r>
          </a:p>
          <a:p>
            <a:r>
              <a:rPr lang="ru-RU" sz="2000" dirty="0"/>
              <a:t>повышенное содержание железа, </a:t>
            </a:r>
          </a:p>
          <a:p>
            <a:r>
              <a:rPr lang="ru-RU" sz="2000" dirty="0"/>
              <a:t>то это указывает на то, что на одежде была кровь.</a:t>
            </a:r>
          </a:p>
        </p:txBody>
      </p:sp>
    </p:spTree>
    <p:extLst>
      <p:ext uri="{BB962C8B-B14F-4D97-AF65-F5344CB8AC3E}">
        <p14:creationId xmlns:p14="http://schemas.microsoft.com/office/powerpoint/2010/main" val="49526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0"/>
          <a:stretch/>
        </p:blipFill>
        <p:spPr bwMode="auto">
          <a:xfrm>
            <a:off x="0" y="3396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55006" y="354758"/>
            <a:ext cx="84352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Сообщение</a:t>
            </a:r>
            <a:r>
              <a:rPr kumimoji="0" lang="ru-RU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парадоксального факта, выдвижение гипотез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92150" y="3356992"/>
            <a:ext cx="3751850" cy="353496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86" y="1847088"/>
            <a:ext cx="7586378" cy="427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105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0"/>
          <a:stretch/>
        </p:blipFill>
        <p:spPr bwMode="auto">
          <a:xfrm>
            <a:off x="0" y="46822"/>
            <a:ext cx="9293032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354758"/>
            <a:ext cx="8735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общеизвестных фактов с разных позиций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3528" y="1752600"/>
            <a:ext cx="85156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7728" y="3965408"/>
            <a:ext cx="5715000" cy="29241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79512" y="1720840"/>
            <a:ext cx="87358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1.Великий русский ученый М.В. Ломоносов утверждал, что «умеренное потребление пищи – мать здоровья». Верно ли это утверждение? Ответ обосновать.</a:t>
            </a:r>
          </a:p>
          <a:p>
            <a:r>
              <a:rPr lang="ru-RU" sz="2000" dirty="0"/>
              <a:t>2.Древнегреческий философ Аристотель говорил: «Ничто так сильно не разрушает человека, как продолжительное безделье». Обосновать это утверждение с научной точки зрения.</a:t>
            </a:r>
          </a:p>
          <a:p>
            <a:r>
              <a:rPr lang="ru-RU" sz="2000" dirty="0"/>
              <a:t>3. «Артериальная кровь бьет по сосудам ключом, а венозная сочится». Обосновать это утверждение с научной точки зрения.</a:t>
            </a:r>
          </a:p>
        </p:txBody>
      </p:sp>
    </p:spTree>
    <p:extLst>
      <p:ext uri="{BB962C8B-B14F-4D97-AF65-F5344CB8AC3E}">
        <p14:creationId xmlns:p14="http://schemas.microsoft.com/office/powerpoint/2010/main" val="113608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8"/>
          <a:stretch/>
        </p:blipFill>
        <p:spPr bwMode="auto">
          <a:xfrm>
            <a:off x="14166" y="-4289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" y="361421"/>
            <a:ext cx="79312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Познавательные</a:t>
            </a:r>
            <a:r>
              <a:rPr kumimoji="0" lang="ru-RU" sz="44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адачи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1417638"/>
            <a:ext cx="8700966" cy="5915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Неподалеку от водоёма, населенного многими видами животных, в том числе и земноводными, находится завод, не имеющий  на  трубах  очистительных фильтров. В водоёме стала наблюдаться массовая  гибель  земноводных.  Анализ проб  воды  не  показал  наличия  каких-либо  вредных  веществ   для  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 живых организмов. Почему </a:t>
            </a:r>
          </a:p>
          <a:p>
            <a:pPr>
              <a:spcAft>
                <a:spcPts val="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погибли земноводные?</a:t>
            </a:r>
            <a:endParaRPr lang="ru-RU" sz="3200" dirty="0">
              <a:latin typeface="Times New Roman"/>
              <a:ea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090" y="4509120"/>
            <a:ext cx="2281910" cy="237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6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8"/>
          <a:stretch/>
        </p:blipFill>
        <p:spPr bwMode="auto">
          <a:xfrm>
            <a:off x="0" y="3464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rot="10407906">
            <a:off x="3441710" y="414272"/>
            <a:ext cx="21384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8D7A192-A9DF-43D8-9D93-DAD01A562CC1}"/>
              </a:ext>
            </a:extLst>
          </p:cNvPr>
          <p:cNvSpPr/>
          <p:nvPr/>
        </p:nvSpPr>
        <p:spPr>
          <a:xfrm>
            <a:off x="61664" y="1354217"/>
            <a:ext cx="849568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rgbClr val="000000"/>
              </a:solidFill>
              <a:latin typeface="Open Sans"/>
            </a:endParaRPr>
          </a:p>
          <a:p>
            <a:r>
              <a:rPr lang="ru-RU" sz="2400" dirty="0">
                <a:solidFill>
                  <a:srgbClr val="000000"/>
                </a:solidFill>
                <a:latin typeface="Open Sans"/>
              </a:rPr>
              <a:t>Учащиеся самостоятельно исследуют явления и факты и делают необходимые научные выводы. </a:t>
            </a:r>
          </a:p>
          <a:p>
            <a:r>
              <a:rPr lang="ru-RU" sz="2400" dirty="0">
                <a:solidFill>
                  <a:srgbClr val="000000"/>
                </a:solidFill>
                <a:latin typeface="Open Sans"/>
              </a:rPr>
              <a:t>Так, при изучении темы «Лишайники» учащиеся из рассказа учителя узнают, что долгое время ученые принимали лишайники за обычное растение и относили их к мхам. Лишь в 1867г. русским ученым А.С. Фаминцыну и О.В. </a:t>
            </a:r>
            <a:r>
              <a:rPr lang="ru-RU" sz="2400" dirty="0" err="1">
                <a:solidFill>
                  <a:srgbClr val="000000"/>
                </a:solidFill>
                <a:latin typeface="Open Sans"/>
              </a:rPr>
              <a:t>Баронецкому</a:t>
            </a:r>
            <a:r>
              <a:rPr lang="ru-RU" sz="2400" dirty="0">
                <a:solidFill>
                  <a:srgbClr val="000000"/>
                </a:solidFill>
                <a:latin typeface="Open Sans"/>
              </a:rPr>
              <a:t> удалось выделить зеленые клетки из лишайника и установить, что они не только могут жить вне тела лишайника, но и размножаться делением и спорами. Следовательно, зеленые клетки лишайника - самостоятельные растения, водоросли. Формулируется проблемная задача: что же такое лишайники? К какой группе растений их нужно было отнести?</a:t>
            </a:r>
            <a:endParaRPr lang="ru-RU" sz="2400" b="0" i="0" dirty="0">
              <a:solidFill>
                <a:srgbClr val="000000"/>
              </a:solidFill>
              <a:effectLst/>
              <a:latin typeface="Open San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DE0F313-24A9-4394-8090-1D61855ADEFF}"/>
              </a:ext>
            </a:extLst>
          </p:cNvPr>
          <p:cNvSpPr/>
          <p:nvPr/>
        </p:nvSpPr>
        <p:spPr>
          <a:xfrm rot="10800000" flipV="1">
            <a:off x="683568" y="325958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Open Sans"/>
              </a:rPr>
              <a:t>Индуктивный, аналитико-синтетический способ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94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247850"/>
            <a:ext cx="9468544" cy="7105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700808"/>
            <a:ext cx="8676456" cy="334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«Прорыв к творчеству может так же легко угаснуть, как и возник, если оставить его без пищи»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                                              </a:t>
            </a:r>
            <a:r>
              <a:rPr lang="ru-RU" sz="2400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К.Г. Паустовский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4000" dirty="0"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endParaRPr lang="ru-RU" sz="40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060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8"/>
          <a:stretch/>
        </p:blipFill>
        <p:spPr bwMode="auto">
          <a:xfrm>
            <a:off x="-7226" y="-4289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254006"/>
            <a:ext cx="78488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Эвристический</a:t>
            </a:r>
            <a:r>
              <a:rPr kumimoji="0" lang="ru-RU" sz="4400" b="1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прием</a:t>
            </a:r>
            <a:endParaRPr kumimoji="0" lang="ru-RU" sz="4400" b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endParaRPr kumimoji="0" lang="ru-RU" sz="4400" b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443841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Учитель, опираясь в своем вопросе на имеющиеся у  учащихся  знания, помогает им с помощью наводящих вопросов найти правильный ответ.</a:t>
            </a:r>
          </a:p>
          <a:p>
            <a:endParaRPr lang="ru-RU" sz="2400" dirty="0"/>
          </a:p>
          <a:p>
            <a:r>
              <a:rPr lang="ru-RU" sz="2400" dirty="0"/>
              <a:t>• Предположим, что вы съели бутерброд с ветчиной. В  каких  отделах пищеварительной системы и с помощью каких веществ будут  перевариваться  его составные части?</a:t>
            </a:r>
          </a:p>
          <a:p>
            <a:endParaRPr lang="ru-RU" sz="2400" dirty="0"/>
          </a:p>
          <a:p>
            <a:r>
              <a:rPr lang="ru-RU" sz="2400" dirty="0"/>
              <a:t>• Назовите  основные  отличительные  черты  кольчатых  червей   по сравнению с другими типами червей.</a:t>
            </a:r>
          </a:p>
          <a:p>
            <a:endParaRPr lang="ru-RU" sz="2400" dirty="0"/>
          </a:p>
          <a:p>
            <a:r>
              <a:rPr lang="ru-RU" sz="2400" dirty="0"/>
              <a:t>• Почему их появление на Земле стало ещё одним эволюционным шагом к прогрессу.</a:t>
            </a:r>
          </a:p>
        </p:txBody>
      </p:sp>
    </p:spTree>
    <p:extLst>
      <p:ext uri="{BB962C8B-B14F-4D97-AF65-F5344CB8AC3E}">
        <p14:creationId xmlns:p14="http://schemas.microsoft.com/office/powerpoint/2010/main" val="3036098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8"/>
          <a:stretch/>
        </p:blipFill>
        <p:spPr bwMode="auto">
          <a:xfrm>
            <a:off x="18597" y="0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00854" y="354758"/>
            <a:ext cx="85706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Толкование </a:t>
            </a:r>
            <a:r>
              <a:rPr lang="ru-RU" sz="36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биологических</a:t>
            </a:r>
            <a:r>
              <a:rPr kumimoji="0" lang="ru-RU" sz="3600" b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терминов</a:t>
            </a:r>
            <a:endParaRPr kumimoji="0" lang="ru-RU" sz="3600" b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2523" y="1001090"/>
            <a:ext cx="78664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 так называется, как вы думаете, ребята?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r="49060"/>
          <a:stretch/>
        </p:blipFill>
        <p:spPr>
          <a:xfrm>
            <a:off x="6362302" y="3284984"/>
            <a:ext cx="1728192" cy="35730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090494" y="2795667"/>
            <a:ext cx="936104" cy="40917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55" y="2693988"/>
            <a:ext cx="6061448" cy="361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3887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8"/>
          <a:stretch/>
        </p:blipFill>
        <p:spPr bwMode="auto">
          <a:xfrm>
            <a:off x="0" y="-4289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Уровни мотивации обучения </a:t>
            </a:r>
            <a:r>
              <a:rPr kumimoji="0" lang="ru-RU" sz="4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rPr>
              <a:t>(%):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321130119"/>
              </p:ext>
            </p:extLst>
          </p:nvPr>
        </p:nvGraphicFramePr>
        <p:xfrm>
          <a:off x="323528" y="1268760"/>
          <a:ext cx="734481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953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7591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8"/>
          <a:stretch/>
        </p:blipFill>
        <p:spPr bwMode="auto">
          <a:xfrm>
            <a:off x="-17805" y="0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Диаграмма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552782"/>
              </p:ext>
            </p:extLst>
          </p:nvPr>
        </p:nvGraphicFramePr>
        <p:xfrm>
          <a:off x="0" y="1844824"/>
          <a:ext cx="889248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691680" y="728539"/>
            <a:ext cx="5364995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внимания (%):</a:t>
            </a:r>
            <a:endParaRPr lang="ru-RU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559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48"/>
          <a:stretch/>
        </p:blipFill>
        <p:spPr bwMode="auto">
          <a:xfrm>
            <a:off x="24964" y="6219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20289" y="846138"/>
            <a:ext cx="4745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Развитие памяти(%):</a:t>
            </a:r>
            <a:endParaRPr lang="ru-RU" sz="4000" dirty="0"/>
          </a:p>
        </p:txBody>
      </p:sp>
      <p:graphicFrame>
        <p:nvGraphicFramePr>
          <p:cNvPr id="6" name="Диаграмма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8490525"/>
              </p:ext>
            </p:extLst>
          </p:nvPr>
        </p:nvGraphicFramePr>
        <p:xfrm>
          <a:off x="179512" y="2276872"/>
          <a:ext cx="8507288" cy="426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3684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3.gstatic.com/images?q=tbn:ANd9GcSyvFRNLqUD4Ska2c4EQzxJvEV25QSMZZmwcoge6WCI1-5YL43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7684416" cy="478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756592" y="274639"/>
            <a:ext cx="9649072" cy="4468858"/>
          </a:xfrm>
        </p:spPr>
        <p:txBody>
          <a:bodyPr>
            <a:normAutofit lnSpcReduction="10000"/>
          </a:bodyPr>
          <a:lstStyle/>
          <a:p>
            <a:pPr marL="1455420" lvl="0" indent="0" algn="just">
              <a:buNone/>
            </a:pPr>
            <a:r>
              <a:rPr lang="ru-RU" sz="3900" dirty="0">
                <a:solidFill>
                  <a:srgbClr val="000000"/>
                </a:solidFill>
                <a:latin typeface="Times New Roman"/>
                <a:ea typeface="Times New Roman"/>
              </a:rPr>
              <a:t>Если ученик в школе не научился сам ничего творить, то и в жизни он всегда будет только подражать, копировать, так как мало таких, которые бы, научившись копировать, умели сделать самостоятельное приложение этих </a:t>
            </a:r>
            <a:r>
              <a:rPr lang="ru-RU" sz="3600" i="1" dirty="0">
                <a:solidFill>
                  <a:srgbClr val="000000"/>
                </a:solidFill>
                <a:latin typeface="Times New Roman"/>
                <a:ea typeface="Times New Roman"/>
              </a:rPr>
              <a:t>сведений</a:t>
            </a:r>
            <a:r>
              <a:rPr lang="ru-RU" sz="3600" b="1" i="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br>
              <a:rPr lang="ru-RU" sz="3600" b="1" i="1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r>
              <a:rPr lang="ru-RU" sz="36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                         </a:t>
            </a:r>
            <a:r>
              <a:rPr lang="ru-RU" sz="3600" dirty="0" err="1">
                <a:solidFill>
                  <a:srgbClr val="000000"/>
                </a:solidFill>
                <a:latin typeface="Times New Roman"/>
                <a:ea typeface="Times New Roman"/>
              </a:rPr>
              <a:t>Л.Толстой</a:t>
            </a:r>
            <a:r>
              <a:rPr lang="ru-RU" sz="3600" b="1" i="1" dirty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               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216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618"/>
            <a:ext cx="9306192" cy="698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18356" y="441530"/>
            <a:ext cx="8507288" cy="511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Выводы: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Возрастает интерес к изучению предмета.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Улучшается успеваемость по предмету.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Развиваются познавательные способности, наблюдательность, мышление, воображение детей.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Дети с удовольствием участвуют в олимпиадах, конкурсах, написании проектов. 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7636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86409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экологических турнирах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91F1B8-8146-4FCD-9D75-45939E42B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"Режим школьника"</a:t>
            </a:r>
            <a:endParaRPr lang="ru-RU" dirty="0"/>
          </a:p>
          <a:p>
            <a:r>
              <a:rPr lang="ru-RU" dirty="0"/>
              <a:t>Современные жители крупных городов, подвергаются воздействию множества вредных факторов: часы неподвижности во время занятий, работа с компьютером, загрязнение городского воздуха, воды и почвы, и т.д.</a:t>
            </a:r>
          </a:p>
          <a:p>
            <a:r>
              <a:rPr lang="ru-RU" b="1" dirty="0"/>
              <a:t>Представьте ваши варианты режима школьника (14-16 лет), включив в него </a:t>
            </a:r>
            <a:r>
              <a:rPr lang="ru-RU" dirty="0"/>
              <a:t>систему мер, нивелирующих воздействие вредных городских условий на организм школьника.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902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"/>
            <a:ext cx="8229600" cy="980729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турниры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180C716D-681D-4F8F-8AAC-C0320C48D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166018"/>
            <a:ext cx="3210490" cy="4525963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D4E513-DB16-4706-9D73-EC933874D4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761" y="2332037"/>
            <a:ext cx="3054207" cy="45259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6449998-DCE0-4A60-AED1-0B029F4486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056" y="980728"/>
            <a:ext cx="2856401" cy="4711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558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693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турнирах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1469E8-1FC9-46A5-9956-C5E84F9C1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/>
              <a:t>"Судоходство без затопления" </a:t>
            </a:r>
          </a:p>
          <a:p>
            <a:r>
              <a:rPr lang="ru-RU" sz="3800" dirty="0"/>
              <a:t>Одним из проектов Стратегии развития внутреннего водного транспорта Российской Федерации стал план строительства низконапорной плотины в </a:t>
            </a:r>
            <a:r>
              <a:rPr lang="ru-RU" sz="3800" dirty="0" err="1"/>
              <a:t>Сормовском</a:t>
            </a:r>
            <a:r>
              <a:rPr lang="ru-RU" sz="3800" dirty="0"/>
              <a:t> районе Нижнего Новгорода. Гидротехническое сооружение повысит уровень воды в Волге и обеспечит судам проход на мелководном участке в районе города Городца. По мнению регионального правительства, это наилучший вариант возобновления судоходства на Волге на отрезке Городец – Нижний Новгород. Кроме того, низконапорный узел вызывает меньше нареканий у экологов и будет альтернативой повышению уровня Чебоксарского водохранилища.</a:t>
            </a:r>
          </a:p>
          <a:p>
            <a:r>
              <a:rPr lang="ru-RU" sz="3800" dirty="0"/>
              <a:t>Рассмотрите положительные и отрицательные стороны строительства плотины. Какие экологические проблемы возникнут после введения в эксплуатацию данного сооружения? Существуют ли альтернативные решения?</a:t>
            </a:r>
          </a:p>
        </p:txBody>
      </p:sp>
    </p:spTree>
    <p:extLst>
      <p:ext uri="{BB962C8B-B14F-4D97-AF65-F5344CB8AC3E}">
        <p14:creationId xmlns:p14="http://schemas.microsoft.com/office/powerpoint/2010/main" val="678510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" y="0"/>
            <a:ext cx="91382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1340768"/>
            <a:ext cx="8208912" cy="429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ru-RU" sz="40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Цель: </a:t>
            </a:r>
            <a:r>
              <a:rPr lang="ru-RU" sz="40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показать особенности развития творческой активности обучающихся через создание проблемных ситуаций на уроках биологии и внеурочной деятельности</a:t>
            </a:r>
            <a:endParaRPr lang="ru-RU" sz="40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70144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110B96-2769-4DFB-807A-99F9D5E27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Экологические турниры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8D8D900-FBAC-4395-95CD-B65ACE5E4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600200"/>
            <a:ext cx="2736304" cy="452596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F9EDB89-2CA0-4D20-B933-9E530793E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988840"/>
            <a:ext cx="2952328" cy="452596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F7D90B-C05B-4BA5-9720-986F424081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623" y="1600200"/>
            <a:ext cx="338437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05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54" y="0"/>
            <a:ext cx="9252127" cy="694343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267744" y="260648"/>
            <a:ext cx="5328592" cy="1152128"/>
          </a:xfrm>
          <a:prstGeom prst="roundRect">
            <a:avLst/>
          </a:prstGeom>
          <a:solidFill>
            <a:schemeClr val="bg1"/>
          </a:solidFill>
          <a:ln>
            <a:solidFill>
              <a:srgbClr val="E8E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rgbClr val="0F0175"/>
                </a:solidFill>
                <a:latin typeface="Times New Roman" pitchFamily="18" charset="0"/>
                <a:cs typeface="Times New Roman" pitchFamily="18" charset="0"/>
              </a:rPr>
              <a:t>УСЛОВИЯ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5516" y="2924944"/>
            <a:ext cx="4104456" cy="13813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8E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333333"/>
                </a:solidFill>
                <a:latin typeface="Times New Roman"/>
                <a:ea typeface="Times New Roman"/>
              </a:rPr>
              <a:t>индивидуализация образования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32040" y="2938185"/>
            <a:ext cx="3960440" cy="136815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8E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333333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исследовательское обучение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00413" y="5013176"/>
            <a:ext cx="4113164" cy="11521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8E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>
                <a:solidFill>
                  <a:srgbClr val="333333"/>
                </a:solidFill>
                <a:latin typeface="Times New Roman"/>
                <a:ea typeface="Times New Roman"/>
              </a:rPr>
              <a:t>проблематизация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 rot="1880040">
            <a:off x="3226289" y="1382025"/>
            <a:ext cx="96586" cy="15482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20111942">
            <a:off x="6252288" y="1424413"/>
            <a:ext cx="108964" cy="13839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flipH="1">
            <a:off x="4617719" y="1628800"/>
            <a:ext cx="45719" cy="3096344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906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46" y="0"/>
            <a:ext cx="9140500" cy="68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331640" y="260648"/>
            <a:ext cx="6840760" cy="1339552"/>
          </a:xfrm>
          <a:prstGeom prst="roundRect">
            <a:avLst/>
          </a:prstGeom>
          <a:solidFill>
            <a:schemeClr val="bg1"/>
          </a:solidFill>
          <a:ln>
            <a:solidFill>
              <a:srgbClr val="E8E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Проблемное обучение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512" y="2708920"/>
            <a:ext cx="3384376" cy="223224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8E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Сфера деятельности учителя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6056" y="2567037"/>
            <a:ext cx="3384376" cy="237413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8E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dirty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Сфера деятельности обучающегося</a:t>
            </a:r>
          </a:p>
        </p:txBody>
      </p:sp>
      <p:sp>
        <p:nvSpPr>
          <p:cNvPr id="4" name="Выгнутая вверх стрелка 3"/>
          <p:cNvSpPr/>
          <p:nvPr/>
        </p:nvSpPr>
        <p:spPr>
          <a:xfrm>
            <a:off x="2339752" y="1772816"/>
            <a:ext cx="3960440" cy="79422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низ стрелка 7"/>
          <p:cNvSpPr/>
          <p:nvPr/>
        </p:nvSpPr>
        <p:spPr>
          <a:xfrm flipH="1">
            <a:off x="2371728" y="4972496"/>
            <a:ext cx="3960440" cy="93550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6131" y="5186087"/>
            <a:ext cx="2192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Проблемное преподавание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84168" y="5210500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Проблемное обучение</a:t>
            </a:r>
          </a:p>
        </p:txBody>
      </p:sp>
    </p:spTree>
    <p:extLst>
      <p:ext uri="{BB962C8B-B14F-4D97-AF65-F5344CB8AC3E}">
        <p14:creationId xmlns:p14="http://schemas.microsoft.com/office/powerpoint/2010/main" val="3795974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46" y="0"/>
            <a:ext cx="9140500" cy="685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331640" y="260648"/>
            <a:ext cx="6840760" cy="1339552"/>
          </a:xfrm>
          <a:prstGeom prst="roundRect">
            <a:avLst/>
          </a:prstGeom>
          <a:solidFill>
            <a:schemeClr val="bg1"/>
          </a:solidFill>
          <a:ln>
            <a:solidFill>
              <a:srgbClr val="E8E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хотим достичь!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31640" y="1892810"/>
            <a:ext cx="6840760" cy="1092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8E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333333"/>
                </a:solidFill>
                <a:latin typeface="Times New Roman"/>
              </a:rPr>
              <a:t>Более качественное усвоение знаний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31640" y="3304919"/>
            <a:ext cx="6840760" cy="13813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8E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333333"/>
                </a:solidFill>
                <a:latin typeface="Times New Roman"/>
              </a:rPr>
              <a:t>Развитие интеллекта и творческих способностей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42430" y="5006350"/>
            <a:ext cx="6840760" cy="138139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8E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333333"/>
                </a:solidFill>
                <a:latin typeface="Times New Roman"/>
              </a:rPr>
              <a:t>Воспитание активной личности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4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02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9702" y="1700808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Состояние умственного затруднения, вызванного в определенной учебной ситуации объективной недостаточностью ранее усвоенных учащимися знаний и способов деятельности для решения возникшей познавательной задачи</a:t>
            </a:r>
            <a:r>
              <a:rPr lang="ru-RU" dirty="0">
                <a:solidFill>
                  <a:srgbClr val="000000"/>
                </a:solidFill>
                <a:latin typeface="Helvetica"/>
              </a:rPr>
              <a:t>. 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32853" y="547915"/>
            <a:ext cx="6340454" cy="689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ru-RU" sz="3600" b="1" cap="all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Проблемная ситуация</a:t>
            </a:r>
            <a:endParaRPr lang="ru-RU" sz="3600" dirty="0">
              <a:solidFill>
                <a:schemeClr val="accent1">
                  <a:lumMod val="50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7133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797" cy="6892155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951199" y="260648"/>
            <a:ext cx="5328592" cy="1152128"/>
          </a:xfrm>
          <a:prstGeom prst="roundRect">
            <a:avLst/>
          </a:prstGeom>
          <a:solidFill>
            <a:schemeClr val="bg1"/>
          </a:solidFill>
          <a:ln>
            <a:solidFill>
              <a:srgbClr val="E8E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51720" y="2293949"/>
            <a:ext cx="5328592" cy="11521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8E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 удивлением»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51720" y="3788099"/>
            <a:ext cx="5328592" cy="115212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8ED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 затруднением»</a:t>
            </a:r>
          </a:p>
        </p:txBody>
      </p:sp>
      <p:sp>
        <p:nvSpPr>
          <p:cNvPr id="4" name="Выгнутая вправо стрелка 3"/>
          <p:cNvSpPr/>
          <p:nvPr/>
        </p:nvSpPr>
        <p:spPr>
          <a:xfrm rot="21316188">
            <a:off x="7416530" y="1140373"/>
            <a:ext cx="870375" cy="3193341"/>
          </a:xfrm>
          <a:prstGeom prst="curvedLeftArrow">
            <a:avLst/>
          </a:prstGeom>
          <a:solidFill>
            <a:srgbClr val="E8ED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 rot="154461" flipH="1">
            <a:off x="1029381" y="997804"/>
            <a:ext cx="864036" cy="2592288"/>
          </a:xfrm>
          <a:prstGeom prst="curvedLeftArrow">
            <a:avLst/>
          </a:prstGeom>
          <a:solidFill>
            <a:srgbClr val="E8ED1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56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580670"/>
              </p:ext>
            </p:extLst>
          </p:nvPr>
        </p:nvGraphicFramePr>
        <p:xfrm>
          <a:off x="323528" y="476672"/>
          <a:ext cx="8363272" cy="6129463"/>
        </p:xfrm>
        <a:graphic>
          <a:graphicData uri="http://schemas.openxmlformats.org/drawingml/2006/table">
            <a:tbl>
              <a:tblPr firstRow="1" firstCol="1" bandRow="1"/>
              <a:tblGrid>
                <a:gridCol w="41926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0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6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Тип противоречия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Приемы создания проблемной ситуации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813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Тип « удивление»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8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Противоречие между двумя ( более) положениями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1.Одновременно озвучить противоречивые факты или точки зрения.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С помощью вопроса или задания столкнуть разные мнения обучающихся.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9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Противоречие между научными фактами и житейскими представлениями обучающихся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3.Сообщение научного факта с помощью эксперимента, наглядности, сообщения.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Использование задания «на ошибку»,     «ловушку».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813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Тип «с затруднением»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83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Противоречие между невозможностью и необходимостью выполнить задание урока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Дать задание не выполнимое на данном этапе обучения.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Дать задание отличное от предыдущего.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Дать задание сходное с предыдущим, но не выполнимое практически.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Доказать, что задание не выполнено.</a:t>
                      </a:r>
                    </a:p>
                  </a:txBody>
                  <a:tcPr marL="52709" marR="527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23"/>
          <a:stretch/>
        </p:blipFill>
        <p:spPr bwMode="auto">
          <a:xfrm>
            <a:off x="0" y="-26617"/>
            <a:ext cx="9306192" cy="86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625" y="274638"/>
            <a:ext cx="7288342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Приёмы создания проблемной ситуации 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9726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927</TotalTime>
  <Words>1250</Words>
  <Application>Microsoft Office PowerPoint</Application>
  <PresentationFormat>Экран (4:3)</PresentationFormat>
  <Paragraphs>123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Arial</vt:lpstr>
      <vt:lpstr>Calibri</vt:lpstr>
      <vt:lpstr>Helvetica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Участие в экологических турнирах</vt:lpstr>
      <vt:lpstr>Экологические турниры</vt:lpstr>
      <vt:lpstr>Участие в турнирах</vt:lpstr>
      <vt:lpstr>Экологические турниры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Юра</dc:creator>
  <cp:lastModifiedBy>Александр</cp:lastModifiedBy>
  <cp:revision>76</cp:revision>
  <dcterms:created xsi:type="dcterms:W3CDTF">2015-04-09T01:08:23Z</dcterms:created>
  <dcterms:modified xsi:type="dcterms:W3CDTF">2020-02-17T17:53:47Z</dcterms:modified>
</cp:coreProperties>
</file>