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B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102F499-7FE5-EDA4-AD3A-F974C44E73ED}"/>
              </a:ext>
            </a:extLst>
          </p:cNvPr>
          <p:cNvSpPr/>
          <p:nvPr/>
        </p:nvSpPr>
        <p:spPr>
          <a:xfrm>
            <a:off x="5741382" y="6056026"/>
            <a:ext cx="1409076" cy="606889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Воронеж,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2023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AB2F38-4B43-9E9C-9C02-CF349A53D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008" y="1633928"/>
            <a:ext cx="10536071" cy="2079886"/>
          </a:xfrm>
        </p:spPr>
        <p:txBody>
          <a:bodyPr>
            <a:noAutofit/>
          </a:bodyPr>
          <a:lstStyle/>
          <a:p>
            <a:pPr algn="ctr"/>
            <a:br>
              <a:rPr lang="ru-RU" sz="3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«Равный – равному». </a:t>
            </a:r>
            <a:br>
              <a:rPr lang="ru-RU" sz="3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наставничества в форме «студент </a:t>
            </a:r>
            <a:r>
              <a:rPr lang="ru-RU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студент» </a:t>
            </a:r>
            <a:b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ГБПОУ ВО «Губернский педагогический колледж»</a:t>
            </a:r>
            <a:endParaRPr lang="ru-RU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5727F7-5DAE-CB55-7013-318EBD5B0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9273" y="3713814"/>
            <a:ext cx="10673294" cy="2012430"/>
          </a:xfrm>
        </p:spPr>
        <p:txBody>
          <a:bodyPr>
            <a:noAutofit/>
          </a:bodyPr>
          <a:lstStyle/>
          <a:p>
            <a:pPr marL="4489450" algn="just">
              <a:lnSpc>
                <a:spcPct val="100000"/>
              </a:lnSpc>
              <a:spcBef>
                <a:spcPts val="0"/>
              </a:spcBef>
              <a:tabLst>
                <a:tab pos="4394200" algn="l"/>
              </a:tabLst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Ермакова Вера Николаевна,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89450" algn="just">
              <a:lnSpc>
                <a:spcPct val="100000"/>
              </a:lnSpc>
              <a:spcBef>
                <a:spcPts val="0"/>
              </a:spcBef>
              <a:tabLst>
                <a:tab pos="4394200" algn="l"/>
              </a:tabLst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заместитель директора по УМР, преподаватель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89450" algn="just">
              <a:lnSpc>
                <a:spcPct val="100000"/>
              </a:lnSpc>
              <a:spcBef>
                <a:spcPts val="0"/>
              </a:spcBef>
              <a:tabLst>
                <a:tab pos="4394200" algn="l"/>
              </a:tabLst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ГБПОУ ВО «Губернский педагогический колледж»,</a:t>
            </a:r>
          </a:p>
          <a:p>
            <a:pPr marL="4489450" algn="just">
              <a:lnSpc>
                <a:spcPct val="100000"/>
              </a:lnSpc>
              <a:spcBef>
                <a:spcPts val="0"/>
              </a:spcBef>
              <a:tabLst>
                <a:tab pos="4394200" algn="l"/>
              </a:tabLst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Жукова Ирина Николаевна,</a:t>
            </a:r>
          </a:p>
          <a:p>
            <a:pPr marL="4489450" algn="just">
              <a:lnSpc>
                <a:spcPct val="100000"/>
              </a:lnSpc>
              <a:spcBef>
                <a:spcPts val="0"/>
              </a:spcBef>
              <a:tabLst>
                <a:tab pos="4394200" algn="l"/>
              </a:tabLst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заведующая отделением, преподаватель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89450" algn="just">
              <a:lnSpc>
                <a:spcPct val="100000"/>
              </a:lnSpc>
              <a:spcBef>
                <a:spcPts val="0"/>
              </a:spcBef>
              <a:tabLst>
                <a:tab pos="4394200" algn="l"/>
              </a:tabLst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ГБПОУ ВО «Губернский педагогический колледж»</a:t>
            </a:r>
            <a:r>
              <a:rPr lang="ru-RU" i="1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4489450" algn="just">
              <a:lnSpc>
                <a:spcPct val="100000"/>
              </a:lnSpc>
              <a:spcBef>
                <a:spcPts val="0"/>
              </a:spcBef>
              <a:tabLst>
                <a:tab pos="4394200" algn="l"/>
              </a:tabLst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E2D0319-2FF9-E516-E96D-73AB86EE60B4}"/>
              </a:ext>
            </a:extLst>
          </p:cNvPr>
          <p:cNvSpPr/>
          <p:nvPr/>
        </p:nvSpPr>
        <p:spPr>
          <a:xfrm>
            <a:off x="5437775" y="267539"/>
            <a:ext cx="6086304" cy="4946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ГБПОУ ВО «Губернский педагогический колледж»</a:t>
            </a:r>
          </a:p>
        </p:txBody>
      </p:sp>
      <p:pic>
        <p:nvPicPr>
          <p:cNvPr id="1032" name="Picture 8" descr="ОФИЦИАЛЬНЫЙ ЛОГОТИП ГОДА ПЕДАГОГА И НАСТАВНИКА В РОССИИ">
            <a:extLst>
              <a:ext uri="{FF2B5EF4-FFF2-40B4-BE49-F238E27FC236}">
                <a16:creationId xmlns:a16="http://schemas.microsoft.com/office/drawing/2014/main" id="{4FA50D87-18E2-8B75-82F0-C1495476B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4" y="71202"/>
            <a:ext cx="1463622" cy="11317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6502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D0DDD40-B91F-5D51-E6FD-E82ACEA818FE}"/>
              </a:ext>
            </a:extLst>
          </p:cNvPr>
          <p:cNvSpPr/>
          <p:nvPr/>
        </p:nvSpPr>
        <p:spPr>
          <a:xfrm>
            <a:off x="191070" y="1142415"/>
            <a:ext cx="4517408" cy="14839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Цель: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помочь студентам стать более успешными в учебе и в жизни, повысить их мотивацию, социальную ответственность и уверенность в себе, развить навыки лидерства. 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72B1F40-B31A-E668-EA09-61C2A615F1FD}"/>
              </a:ext>
            </a:extLst>
          </p:cNvPr>
          <p:cNvSpPr/>
          <p:nvPr/>
        </p:nvSpPr>
        <p:spPr>
          <a:xfrm>
            <a:off x="191069" y="2797791"/>
            <a:ext cx="4735773" cy="40602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342900" algn="just">
              <a:buFont typeface="+mj-lt"/>
              <a:buAutoNum type="arabicParenR"/>
              <a:tabLst>
                <a:tab pos="630555" algn="l"/>
              </a:tabLst>
            </a:pPr>
            <a:endParaRPr lang="ru-RU" b="1" dirty="0">
              <a:solidFill>
                <a:schemeClr val="tx1"/>
              </a:solidFill>
            </a:endParaRPr>
          </a:p>
          <a:p>
            <a:pPr lvl="0" indent="-342900" algn="just">
              <a:buFont typeface="+mj-lt"/>
              <a:buAutoNum type="arabicParenR"/>
              <a:tabLst>
                <a:tab pos="630555" algn="l"/>
              </a:tabLst>
            </a:pPr>
            <a:endParaRPr lang="ru-RU" b="1" dirty="0">
              <a:solidFill>
                <a:schemeClr val="tx1"/>
              </a:solidFill>
            </a:endParaRPr>
          </a:p>
          <a:p>
            <a:pPr lvl="0" algn="ctr">
              <a:tabLst>
                <a:tab pos="630555" algn="l"/>
              </a:tabLst>
            </a:pPr>
            <a:r>
              <a:rPr lang="ru-RU" b="1" dirty="0">
                <a:solidFill>
                  <a:schemeClr val="tx1"/>
                </a:solidFill>
              </a:rPr>
              <a:t>Задачи: </a:t>
            </a:r>
          </a:p>
          <a:p>
            <a:pPr lvl="0">
              <a:buAutoNum type="arabicParenR"/>
              <a:tabLst>
                <a:tab pos="630555" algn="l"/>
              </a:tabLs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организовать оказание помощи студентам в адаптации к учебной среде, в решении проблем, связанных с учебой, а для иногородних студентов, проживающих в общежитии, – в организации быта во внеучебное время; </a:t>
            </a:r>
          </a:p>
          <a:p>
            <a:pPr lvl="0">
              <a:buAutoNum type="arabicParenR"/>
              <a:tabLst>
                <a:tab pos="630555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оказать (в случае необходимости) моральную поддержку и стимулировать мотивацию;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+mj-lt"/>
              <a:buAutoNum type="arabicParenR"/>
              <a:tabLst>
                <a:tab pos="630555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сформировать профессиональную самооценку и сориентировать на будущую профессию;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buFont typeface="+mj-lt"/>
              <a:buAutoNum type="arabicParenR"/>
              <a:tabLst>
                <a:tab pos="630555" algn="l"/>
              </a:tabLs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развить навыки социальной работы, коммуникации, лидерства.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876F38B-F14E-A95B-5E2C-936DFBFEC4A2}"/>
              </a:ext>
            </a:extLst>
          </p:cNvPr>
          <p:cNvSpPr/>
          <p:nvPr/>
        </p:nvSpPr>
        <p:spPr>
          <a:xfrm>
            <a:off x="5829869" y="1181668"/>
            <a:ext cx="5661546" cy="26249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3813" algn="ctr"/>
            <a:r>
              <a:rPr lang="ru-RU" sz="18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Дорожная карта:</a:t>
            </a:r>
            <a:endParaRPr lang="ru-RU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lvl="0" indent="-342900" algn="just">
              <a:buFont typeface="+mj-lt"/>
              <a:buAutoNum type="arabicParenR"/>
              <a:tabLst>
                <a:tab pos="630555" algn="l"/>
              </a:tabLs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целей и задач;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indent="-342900" algn="just">
              <a:buFont typeface="+mj-lt"/>
              <a:buAutoNum type="arabicParenR"/>
              <a:tabLst>
                <a:tab pos="630555" algn="l"/>
              </a:tabLs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наставнических пар;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indent="-342900" algn="just">
              <a:buFont typeface="+mj-lt"/>
              <a:buAutoNum type="arabicParenR"/>
              <a:tabLst>
                <a:tab pos="630555" algn="l"/>
              </a:tabLs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подготовка наставников;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indent="-342900" algn="just">
              <a:buFont typeface="+mj-lt"/>
              <a:buAutoNum type="arabicParenR"/>
              <a:tabLst>
                <a:tab pos="630555" algn="l"/>
              </a:tabLs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программы наставничества;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indent="-342900" algn="just">
              <a:buFont typeface="+mj-lt"/>
              <a:buAutoNum type="arabicParenR"/>
              <a:tabLst>
                <a:tab pos="630555" algn="l"/>
              </a:tabLs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мониторинг реализации;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indent="-342900" algn="just">
              <a:buFont typeface="+mj-lt"/>
              <a:buAutoNum type="arabicParenR"/>
              <a:tabLst>
                <a:tab pos="630555" algn="l"/>
              </a:tabLs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результатов и корректировка программы. </a:t>
            </a:r>
            <a:endParaRPr lang="ru-R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98779D9-B319-C69E-C4C0-D6BBB1CFD5D8}"/>
              </a:ext>
            </a:extLst>
          </p:cNvPr>
          <p:cNvSpPr/>
          <p:nvPr/>
        </p:nvSpPr>
        <p:spPr>
          <a:xfrm>
            <a:off x="5829869" y="4087504"/>
            <a:ext cx="5661546" cy="27704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+mj-lt"/>
              </a:rPr>
              <a:t>Виды деятельности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взаимное обучение и обмен знаниями и навыками;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 личного плана развития;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совместных мероприятий (конференций, дискуссионных клубов, семинаров по педагогике).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CD9EF7-5876-573C-11B7-B029BD6B1027}"/>
              </a:ext>
            </a:extLst>
          </p:cNvPr>
          <p:cNvSpPr txBox="1"/>
          <p:nvPr/>
        </p:nvSpPr>
        <p:spPr>
          <a:xfrm>
            <a:off x="689790" y="188308"/>
            <a:ext cx="10812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ОРГАНИЗАЦИЯ НАСТАВНИЧЕСТВА </a:t>
            </a:r>
          </a:p>
          <a:p>
            <a:pPr algn="ctr"/>
            <a:r>
              <a:rPr lang="ru-RU" sz="2800" b="1" dirty="0"/>
              <a:t>В ФОРМЕ «СТУДЕНТ – СТУДЕНТ»</a:t>
            </a:r>
          </a:p>
        </p:txBody>
      </p:sp>
    </p:spTree>
    <p:extLst>
      <p:ext uri="{BB962C8B-B14F-4D97-AF65-F5344CB8AC3E}">
        <p14:creationId xmlns:p14="http://schemas.microsoft.com/office/powerpoint/2010/main" val="2075943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410351-AD92-C14E-AB4B-D26FC70CA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633" y="400335"/>
            <a:ext cx="8610599" cy="130386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ТЕХНОЛОГИИ, МЕТОДЫ 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И ПЛАНИРУЕМЫЕ РЕЗУЛЬТАТЫ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E1F872-3B77-A3F4-52AE-083A4263E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8031" y="1790877"/>
            <a:ext cx="3456432" cy="61732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ru-RU" b="1" dirty="0"/>
              <a:t>Технологии: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C7F6B6-BD1D-EC3A-C5D3-3FBE386E6B8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74147" y="2406622"/>
            <a:ext cx="3456432" cy="3784316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lvl="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  <a:tabLst>
                <a:tab pos="630555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коммуникационные технологии (в том числе электронная почта, социальные сети, мессенджеры и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видеоконференции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направленные на организацию комфортного общения между студентом-наставником и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наставляем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ым;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arenR"/>
              <a:tabLst>
                <a:tab pos="630555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 комплексного сопровождения.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4C3BAC-DA2A-0016-0448-304C29A7C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4916" y="1803581"/>
            <a:ext cx="3456432" cy="626534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/>
              <a:t>Методы: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AED332F-21AE-548D-B6C0-0E072FC2FC2E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361032" y="2430114"/>
            <a:ext cx="3456432" cy="3760823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indent="-45720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метод партнерского обучения; 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структурированный диалог; </a:t>
            </a:r>
          </a:p>
          <a:p>
            <a:pPr indent="-45720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проектное наставничество.</a:t>
            </a:r>
            <a:endParaRPr lang="ru-RU" sz="20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1C3C9EC0-6FE4-CB78-E5B9-D0BEBBDE53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7917" y="1704202"/>
            <a:ext cx="3456432" cy="70242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/>
              <a:t>Планируемые результаты: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5182A1A-5FF0-4855-34B6-4DBF1DA57B25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051801" y="2406622"/>
            <a:ext cx="3456432" cy="430807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2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студентов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повышение качества образования и положительной мотивации к учебе, </a:t>
            </a: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навыков коммуникации и сотрудничества</a:t>
            </a:r>
            <a:r>
              <a:rPr lang="ru-RU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включение в жизнь колледжа в качестве активных участников различных событий образовательного, воспитательного и социального характера;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2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педагогов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средство повышения качества образовательного процесса и привлекательности колледжа в глазах студентов и общественности; </a:t>
            </a: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авторитета среди коллег и студентов.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777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94917527-454B-DBEB-88D2-F0B849004328}"/>
              </a:ext>
            </a:extLst>
          </p:cNvPr>
          <p:cNvSpPr/>
          <p:nvPr/>
        </p:nvSpPr>
        <p:spPr>
          <a:xfrm>
            <a:off x="1441315" y="300703"/>
            <a:ext cx="9703559" cy="667936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00611C31-F590-8AAC-CA86-31FFA526D2C5}"/>
              </a:ext>
            </a:extLst>
          </p:cNvPr>
          <p:cNvSpPr/>
          <p:nvPr/>
        </p:nvSpPr>
        <p:spPr>
          <a:xfrm>
            <a:off x="2109454" y="906938"/>
            <a:ext cx="8202790" cy="5951062"/>
          </a:xfrm>
          <a:prstGeom prst="ellipse">
            <a:avLst/>
          </a:prstGeom>
          <a:solidFill>
            <a:srgbClr val="FFEB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0C28AB67-2B96-8FFC-92DE-574563E511A0}"/>
              </a:ext>
            </a:extLst>
          </p:cNvPr>
          <p:cNvSpPr/>
          <p:nvPr/>
        </p:nvSpPr>
        <p:spPr>
          <a:xfrm>
            <a:off x="2719515" y="1773525"/>
            <a:ext cx="7321298" cy="457636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CFABD26-2971-D148-AB68-700A5EED3995}"/>
              </a:ext>
            </a:extLst>
          </p:cNvPr>
          <p:cNvSpPr/>
          <p:nvPr/>
        </p:nvSpPr>
        <p:spPr>
          <a:xfrm>
            <a:off x="3057021" y="4121147"/>
            <a:ext cx="2778177" cy="6595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Студент-наставник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5034E40-3C0C-85E8-F73C-7184397650A1}"/>
              </a:ext>
            </a:extLst>
          </p:cNvPr>
          <p:cNvSpPr/>
          <p:nvPr/>
        </p:nvSpPr>
        <p:spPr>
          <a:xfrm>
            <a:off x="7136842" y="4138473"/>
            <a:ext cx="2323476" cy="6595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Наставляемый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00D019D-4F24-6A87-FB7F-843FDE362969}"/>
              </a:ext>
            </a:extLst>
          </p:cNvPr>
          <p:cNvSpPr/>
          <p:nvPr/>
        </p:nvSpPr>
        <p:spPr>
          <a:xfrm>
            <a:off x="4867317" y="1010448"/>
            <a:ext cx="2973638" cy="65956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Зам. директора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 по УМР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8ACEAC9-E1B4-705F-DE35-9798E5C7B8F9}"/>
              </a:ext>
            </a:extLst>
          </p:cNvPr>
          <p:cNvSpPr/>
          <p:nvPr/>
        </p:nvSpPr>
        <p:spPr>
          <a:xfrm>
            <a:off x="3254383" y="5291445"/>
            <a:ext cx="2112090" cy="7669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Студенческий совет</a:t>
            </a:r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2A8E1D0-C1A2-F3EE-783A-8CA01B98AB81}"/>
              </a:ext>
            </a:extLst>
          </p:cNvPr>
          <p:cNvSpPr/>
          <p:nvPr/>
        </p:nvSpPr>
        <p:spPr>
          <a:xfrm>
            <a:off x="7245222" y="5332401"/>
            <a:ext cx="2391011" cy="71328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Студенческий совет общежития</a:t>
            </a:r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C7DF9AF-927F-7069-89A3-D77C73FE2705}"/>
              </a:ext>
            </a:extLst>
          </p:cNvPr>
          <p:cNvSpPr/>
          <p:nvPr/>
        </p:nvSpPr>
        <p:spPr>
          <a:xfrm>
            <a:off x="2031709" y="2003215"/>
            <a:ext cx="1716453" cy="103631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Методист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5F81C38-2666-B831-3869-5000A569EF4D}"/>
              </a:ext>
            </a:extLst>
          </p:cNvPr>
          <p:cNvSpPr/>
          <p:nvPr/>
        </p:nvSpPr>
        <p:spPr>
          <a:xfrm>
            <a:off x="8653063" y="2081848"/>
            <a:ext cx="1638844" cy="112426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Педагог-психолог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39C3FE0-693F-32F8-8E63-00EEB0EF883C}"/>
              </a:ext>
            </a:extLst>
          </p:cNvPr>
          <p:cNvSpPr/>
          <p:nvPr/>
        </p:nvSpPr>
        <p:spPr>
          <a:xfrm>
            <a:off x="4676354" y="2025146"/>
            <a:ext cx="3135442" cy="112426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Преподаватель – куратор наставнической пары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2555E239-B3A2-FEF8-B8AD-591B68D253C5}"/>
              </a:ext>
            </a:extLst>
          </p:cNvPr>
          <p:cNvCxnSpPr>
            <a:cxnSpLocks/>
          </p:cNvCxnSpPr>
          <p:nvPr/>
        </p:nvCxnSpPr>
        <p:spPr>
          <a:xfrm>
            <a:off x="3254382" y="3056300"/>
            <a:ext cx="1228810" cy="10463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7F22E07B-D4C3-7DF0-64D0-188A9DC364D0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7811796" y="2587277"/>
            <a:ext cx="801125" cy="6818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0C79FB69-8E10-77EE-76BE-093EABF82F32}"/>
              </a:ext>
            </a:extLst>
          </p:cNvPr>
          <p:cNvCxnSpPr>
            <a:cxnSpLocks/>
          </p:cNvCxnSpPr>
          <p:nvPr/>
        </p:nvCxnSpPr>
        <p:spPr>
          <a:xfrm>
            <a:off x="3825907" y="2563806"/>
            <a:ext cx="831052" cy="3462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EFBB7D3D-3EE2-BAB6-60DD-B3E4DE2368A9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7043045" y="3206110"/>
            <a:ext cx="2429440" cy="6142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AE145497-8754-DD0B-2C5A-54E36BA51834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8298580" y="3229080"/>
            <a:ext cx="1189362" cy="9093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1235DF8C-CC16-2E60-8715-3541FEA67626}"/>
              </a:ext>
            </a:extLst>
          </p:cNvPr>
          <p:cNvCxnSpPr>
            <a:cxnSpLocks/>
          </p:cNvCxnSpPr>
          <p:nvPr/>
        </p:nvCxnSpPr>
        <p:spPr>
          <a:xfrm>
            <a:off x="4071773" y="4760272"/>
            <a:ext cx="0" cy="621197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5D72BDA4-3D8C-4CA3-D401-24C0AB229090}"/>
              </a:ext>
            </a:extLst>
          </p:cNvPr>
          <p:cNvCxnSpPr>
            <a:cxnSpLocks/>
          </p:cNvCxnSpPr>
          <p:nvPr/>
        </p:nvCxnSpPr>
        <p:spPr>
          <a:xfrm flipV="1">
            <a:off x="8298580" y="4780714"/>
            <a:ext cx="0" cy="5311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8ABB124A-1D74-ABB4-69F3-D485DF10B7AD}"/>
              </a:ext>
            </a:extLst>
          </p:cNvPr>
          <p:cNvCxnSpPr>
            <a:cxnSpLocks/>
          </p:cNvCxnSpPr>
          <p:nvPr/>
        </p:nvCxnSpPr>
        <p:spPr>
          <a:xfrm>
            <a:off x="5419178" y="5645098"/>
            <a:ext cx="1869915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трелка: вверх-вниз 79">
            <a:extLst>
              <a:ext uri="{FF2B5EF4-FFF2-40B4-BE49-F238E27FC236}">
                <a16:creationId xmlns:a16="http://schemas.microsoft.com/office/drawing/2014/main" id="{5A4D6F97-52F8-DA18-5580-73851295B4A3}"/>
              </a:ext>
            </a:extLst>
          </p:cNvPr>
          <p:cNvSpPr/>
          <p:nvPr/>
        </p:nvSpPr>
        <p:spPr>
          <a:xfrm>
            <a:off x="5998926" y="3107847"/>
            <a:ext cx="294169" cy="57402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E9EF9B3-BC75-ABB3-2BA3-F83340A0B41B}"/>
              </a:ext>
            </a:extLst>
          </p:cNvPr>
          <p:cNvCxnSpPr>
            <a:cxnSpLocks/>
          </p:cNvCxnSpPr>
          <p:nvPr/>
        </p:nvCxnSpPr>
        <p:spPr>
          <a:xfrm flipH="1">
            <a:off x="3065885" y="1403104"/>
            <a:ext cx="1777544" cy="5590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1218591D-4500-6499-D22C-ABA2044B7EE7}"/>
              </a:ext>
            </a:extLst>
          </p:cNvPr>
          <p:cNvCxnSpPr>
            <a:cxnSpLocks/>
          </p:cNvCxnSpPr>
          <p:nvPr/>
        </p:nvCxnSpPr>
        <p:spPr>
          <a:xfrm>
            <a:off x="7840955" y="1433920"/>
            <a:ext cx="1777544" cy="5590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7AB6640-8921-6279-D07A-D514CD752C0D}"/>
              </a:ext>
            </a:extLst>
          </p:cNvPr>
          <p:cNvSpPr/>
          <p:nvPr/>
        </p:nvSpPr>
        <p:spPr>
          <a:xfrm>
            <a:off x="450273" y="109686"/>
            <a:ext cx="11291454" cy="6838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ВЗАИМОДЕЙСТВИЯ УЧАСТНИКОВ СИСТЕМЫ НАСТАВНИЧЕСТВА В ФОРМЕ «СТУДЕНТ – СТУДЕНТ»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" name="Арка 70">
            <a:extLst>
              <a:ext uri="{FF2B5EF4-FFF2-40B4-BE49-F238E27FC236}">
                <a16:creationId xmlns:a16="http://schemas.microsoft.com/office/drawing/2014/main" id="{C95D0B4B-A0B9-5579-0461-2D0EC8F2A6C9}"/>
              </a:ext>
            </a:extLst>
          </p:cNvPr>
          <p:cNvSpPr/>
          <p:nvPr/>
        </p:nvSpPr>
        <p:spPr>
          <a:xfrm>
            <a:off x="4824304" y="3640387"/>
            <a:ext cx="2595451" cy="968134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217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154" y="4768008"/>
            <a:ext cx="980097" cy="103880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967" y="2670349"/>
            <a:ext cx="1069343" cy="10137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172" y="1315151"/>
            <a:ext cx="1454135" cy="11427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535" y="235724"/>
            <a:ext cx="11886146" cy="5040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/>
              <a:t>РЕАЛИЗАция</a:t>
            </a:r>
            <a:r>
              <a:rPr lang="ru-RU" sz="2400" b="1" dirty="0"/>
              <a:t> программы наставничества в форме «СТУДЕНТ - СТУДЕНТ»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5502" y="986379"/>
            <a:ext cx="2880320" cy="43204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Студент-наставляемый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71535" y="2351483"/>
            <a:ext cx="3453005" cy="1005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особые образовательные потребности, проблемы с адаптацией, низкую учебную мотивацию</a:t>
            </a:r>
          </a:p>
        </p:txBody>
      </p:sp>
      <p:sp>
        <p:nvSpPr>
          <p:cNvPr id="8" name="Плюс 7"/>
          <p:cNvSpPr/>
          <p:nvPr/>
        </p:nvSpPr>
        <p:spPr>
          <a:xfrm>
            <a:off x="1667172" y="3349514"/>
            <a:ext cx="616944" cy="72007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18" y="4437922"/>
            <a:ext cx="1170100" cy="1170100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662842" y="3950438"/>
            <a:ext cx="288032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Студент-наставник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610986" y="5663458"/>
            <a:ext cx="3453005" cy="10059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числа активных представителей студенчества. Проходит тестирование и собеседование для определения возможностей быть наставником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186132" y="2836360"/>
            <a:ext cx="3648201" cy="369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пар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670" y="3236064"/>
            <a:ext cx="1944670" cy="1093877"/>
          </a:xfrm>
          <a:prstGeom prst="rect">
            <a:avLst/>
          </a:prstGeom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4492524" y="4494678"/>
            <a:ext cx="2880320" cy="369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наставника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64" y="4742393"/>
            <a:ext cx="1041041" cy="1188064"/>
          </a:xfrm>
          <a:prstGeom prst="rect">
            <a:avLst/>
          </a:prstGeom>
        </p:spPr>
      </p:pic>
      <p:sp>
        <p:nvSpPr>
          <p:cNvPr id="17" name="Подзаголовок 2"/>
          <p:cNvSpPr txBox="1">
            <a:spLocks/>
          </p:cNvSpPr>
          <p:nvPr/>
        </p:nvSpPr>
        <p:spPr>
          <a:xfrm>
            <a:off x="4429125" y="5910419"/>
            <a:ext cx="3297186" cy="9738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форматов взаимодействия.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коммуникативных и организаторских навыков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254" y="761254"/>
            <a:ext cx="1019341" cy="977038"/>
          </a:xfrm>
          <a:prstGeom prst="rect">
            <a:avLst/>
          </a:prstGeom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7894827" y="1738292"/>
            <a:ext cx="4125637" cy="1077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 с адаптацией, интеграция в студенческое сообщество, повышение мотивации и осознанного отношения к профессии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438" y="2746178"/>
            <a:ext cx="1372889" cy="1013737"/>
          </a:xfrm>
          <a:prstGeom prst="rect">
            <a:avLst/>
          </a:prstGeom>
        </p:spPr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9072750" y="3729493"/>
            <a:ext cx="2949035" cy="11494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образовательных результатов, посещаемости, успешная адаптация, активное участие в мероприятиях колледжа и за его пределами</a:t>
            </a:r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7215231" y="3759915"/>
            <a:ext cx="1987079" cy="982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конкретных результатов взаимодействия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89" y="826633"/>
            <a:ext cx="1415026" cy="1059888"/>
          </a:xfrm>
          <a:prstGeom prst="rect">
            <a:avLst/>
          </a:prstGeom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3882237" y="2063722"/>
            <a:ext cx="3653462" cy="722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tabLst>
                <a:tab pos="361950" algn="l"/>
              </a:tabLst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встречи, совместная деятельность</a:t>
            </a: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8017661" y="5778435"/>
            <a:ext cx="3297185" cy="10364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получает  закрепленный лидерский статус (внесение в базу наставников), развивает гибкие навыки</a:t>
            </a:r>
          </a:p>
        </p:txBody>
      </p:sp>
      <p:sp>
        <p:nvSpPr>
          <p:cNvPr id="28" name="Стрелка вправо 27"/>
          <p:cNvSpPr/>
          <p:nvPr/>
        </p:nvSpPr>
        <p:spPr>
          <a:xfrm>
            <a:off x="3882237" y="3504066"/>
            <a:ext cx="7285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6698340" y="3549473"/>
            <a:ext cx="72853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443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E1D86-0C0B-B319-C530-8ADF8CF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effectLst/>
                <a:latin typeface="+mj-lt"/>
                <a:ea typeface="Times New Roman" panose="02020603050405020304" pitchFamily="18" charset="0"/>
              </a:rPr>
              <a:t>Формы взаимодействия и Мониторинг результативности реализации наставничества </a:t>
            </a:r>
            <a:br>
              <a:rPr lang="ru-RU" sz="3100" b="1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ru-RU" sz="3100" b="1" dirty="0">
                <a:effectLst/>
                <a:latin typeface="+mj-lt"/>
                <a:ea typeface="Times New Roman" panose="02020603050405020304" pitchFamily="18" charset="0"/>
              </a:rPr>
              <a:t>в форме «студент – студент</a:t>
            </a:r>
            <a:r>
              <a:rPr lang="ru-RU" sz="4000" dirty="0">
                <a:effectLst/>
                <a:latin typeface="+mj-lt"/>
                <a:ea typeface="Times New Roman" panose="02020603050405020304" pitchFamily="18" charset="0"/>
              </a:rPr>
              <a:t>»</a:t>
            </a:r>
            <a:r>
              <a:rPr lang="ru-RU" sz="4000" b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BFF435-FD63-A3FD-2144-727368C5D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>
                <a:effectLst/>
                <a:latin typeface="+mj-lt"/>
                <a:ea typeface="Times New Roman" panose="02020603050405020304" pitchFamily="18" charset="0"/>
              </a:rPr>
              <a:t>Формы взаимодействия:</a:t>
            </a:r>
            <a:endParaRPr lang="ru-RU" sz="2000" dirty="0"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ru-RU" sz="1800" dirty="0"/>
              <a:t>групповые (организация тренингов, модулей, конференций, акций, мероприятий в онлайн и офлайн форматах, деловые игры, диспуты, конкурсы);</a:t>
            </a:r>
          </a:p>
          <a:p>
            <a:r>
              <a:rPr lang="ru-RU" sz="1800" dirty="0"/>
              <a:t>индивидуальные (встречи разной тематики, обсуждение вопросов, индивидуальные консультации и рабочие собеседования по разработке и корректировке индивидуальной траектории развития).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443A22-AC23-DCAF-CC4B-EAD30ED4D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sz="2000" b="1" dirty="0">
                <a:latin typeface="+mj-lt"/>
                <a:ea typeface="Times New Roman" panose="02020603050405020304" pitchFamily="18" charset="0"/>
              </a:rPr>
              <a:t>Мониторинг</a:t>
            </a:r>
            <a:r>
              <a:rPr lang="ru-RU" sz="2000" b="1" dirty="0">
                <a:effectLst/>
                <a:latin typeface="+mj-lt"/>
                <a:ea typeface="Times New Roman" panose="02020603050405020304" pitchFamily="18" charset="0"/>
              </a:rPr>
              <a:t> результативности </a:t>
            </a:r>
            <a:r>
              <a:rPr lang="ru-RU" sz="2000" dirty="0">
                <a:effectLst/>
                <a:latin typeface="+mj-lt"/>
                <a:ea typeface="Times New Roman" panose="02020603050405020304" pitchFamily="18" charset="0"/>
              </a:rPr>
              <a:t>: </a:t>
            </a:r>
            <a:endParaRPr lang="ru-RU" sz="20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ru-RU" sz="2000" u="none" strike="noStrike" dirty="0">
                <a:effectLst/>
                <a:latin typeface="+mj-lt"/>
                <a:ea typeface="Times New Roman" panose="02020603050405020304" pitchFamily="18" charset="0"/>
              </a:rPr>
              <a:t>проверка выполнения задач и достижения целей;</a:t>
            </a:r>
            <a:endParaRPr lang="ru-RU" sz="2000" u="none" strike="noStrike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ru-RU" sz="2000" u="none" strike="noStrike" dirty="0">
                <a:effectLst/>
                <a:latin typeface="+mj-lt"/>
                <a:ea typeface="Times New Roman" panose="02020603050405020304" pitchFamily="18" charset="0"/>
              </a:rPr>
              <a:t>оценка уровня удовлетворенности и эффективности наставничества со стороны студентов-наставников и их подопечных;</a:t>
            </a:r>
            <a:endParaRPr lang="ru-RU" sz="2000" u="none" strike="noStrike" dirty="0">
              <a:effectLst/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ru-RU" sz="2000" u="none" strike="noStrike" dirty="0">
                <a:effectLst/>
                <a:latin typeface="+mj-lt"/>
                <a:ea typeface="Times New Roman" panose="02020603050405020304" pitchFamily="18" charset="0"/>
              </a:rPr>
              <a:t>корректировка программы наставничества.</a:t>
            </a:r>
            <a:endParaRPr lang="ru-RU" sz="2000" u="none" strike="noStrike" dirty="0">
              <a:effectLst/>
              <a:latin typeface="+mj-lt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08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084CFD-246B-695F-3568-26A3FBBF1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16" y="869430"/>
            <a:ext cx="3671480" cy="27536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2E59AB-EB4A-ABA5-FEC5-D55968C8C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857" y="1553982"/>
            <a:ext cx="3438369" cy="458449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F25BEC-8722-D043-67E5-F77F22842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837" y="2067810"/>
            <a:ext cx="4147279" cy="311045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8596C4-5101-48D5-D558-88DD2163D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76" y="3968647"/>
            <a:ext cx="3412760" cy="25595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0D20AB-DE01-AFDC-F35B-91CA6534A8A5}"/>
              </a:ext>
            </a:extLst>
          </p:cNvPr>
          <p:cNvSpPr/>
          <p:nvPr/>
        </p:nvSpPr>
        <p:spPr>
          <a:xfrm>
            <a:off x="4781862" y="554636"/>
            <a:ext cx="7150308" cy="779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РАБОТА </a:t>
            </a:r>
            <a:r>
              <a:rPr lang="ru-RU" sz="2000" b="1"/>
              <a:t>НАСТАВНИЧЕСКИХ ПАР В КОЛЛЕДЖЕ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1979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C84A0-4272-FEED-C671-D9474594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901" y="427220"/>
            <a:ext cx="6964329" cy="906905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ЦИТАТЫ О НАСТАВНИКАХ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653FD3-1AD5-0E34-C685-F0B3BE12D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783830"/>
            <a:ext cx="7723683" cy="4961744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800" b="1" i="1" kern="0" dirty="0">
                <a:effectLst/>
                <a:ea typeface="Times New Roman" panose="02020603050405020304" pitchFamily="18" charset="0"/>
              </a:rPr>
              <a:t>Наставник – это тот, кто дает возможность наставляемому увидеть свой потенциал, который он сам даже не представляет". </a:t>
            </a:r>
            <a:r>
              <a:rPr lang="ru-RU" sz="1800" kern="0" dirty="0">
                <a:effectLst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</a:t>
            </a:r>
            <a:r>
              <a:rPr lang="ru-RU" sz="1800" i="1" kern="0" dirty="0">
                <a:effectLst/>
                <a:ea typeface="Times New Roman" panose="02020603050405020304" pitchFamily="18" charset="0"/>
              </a:rPr>
              <a:t>Стив Джобс</a:t>
            </a:r>
            <a:br>
              <a:rPr lang="ru-RU" sz="1800" kern="0" dirty="0">
                <a:effectLst/>
                <a:ea typeface="Times New Roman" panose="02020603050405020304" pitchFamily="18" charset="0"/>
              </a:rPr>
            </a:br>
            <a:br>
              <a:rPr lang="ru-RU" sz="1800" kern="0" dirty="0">
                <a:effectLst/>
                <a:ea typeface="Times New Roman" panose="02020603050405020304" pitchFamily="18" charset="0"/>
              </a:rPr>
            </a:br>
            <a:r>
              <a:rPr lang="ru-RU" sz="1800" kern="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800" b="1" i="1" kern="0" dirty="0">
                <a:ea typeface="Times New Roman" panose="02020603050405020304" pitchFamily="18" charset="0"/>
              </a:rPr>
              <a:t>"Наставник – это тот, кто вдохновляет, а не просто обучает". </a:t>
            </a:r>
            <a:r>
              <a:rPr lang="ru-RU" sz="1800" kern="0" dirty="0"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Леонард </a:t>
            </a:r>
            <a:r>
              <a:rPr lang="ru-RU" sz="1800" kern="0" dirty="0" err="1">
                <a:ea typeface="Times New Roman" panose="02020603050405020304" pitchFamily="18" charset="0"/>
              </a:rPr>
              <a:t>Сасскинд</a:t>
            </a:r>
            <a:endParaRPr lang="ru-RU" sz="1800" kern="0" dirty="0">
              <a:ea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endParaRPr lang="ru-RU" sz="1800" kern="0" dirty="0">
              <a:ea typeface="Times New Roman" panose="02020603050405020304" pitchFamily="18" charset="0"/>
            </a:endParaRPr>
          </a:p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kern="0" dirty="0">
                <a:ea typeface="Times New Roman" panose="02020603050405020304" pitchFamily="18" charset="0"/>
              </a:rPr>
              <a:t> </a:t>
            </a:r>
            <a:r>
              <a:rPr lang="ru-RU" sz="1800" b="1" i="1" kern="0" dirty="0">
                <a:effectLst/>
                <a:ea typeface="Times New Roman" panose="02020603050405020304" pitchFamily="18" charset="0"/>
              </a:rPr>
              <a:t>"Наставник – это не тот, кто дает ответы на вопросы, а тот, кто показывает, как искать ответы самостоятельно".   </a:t>
            </a:r>
            <a:r>
              <a:rPr lang="ru-RU" sz="1800" kern="0" dirty="0">
                <a:effectLst/>
                <a:ea typeface="Times New Roman" panose="02020603050405020304" pitchFamily="18" charset="0"/>
              </a:rPr>
              <a:t>                                                                                                                    </a:t>
            </a:r>
            <a:r>
              <a:rPr lang="ru-RU" sz="1800" kern="0" dirty="0" err="1">
                <a:effectLst/>
                <a:ea typeface="Times New Roman" panose="02020603050405020304" pitchFamily="18" charset="0"/>
              </a:rPr>
              <a:t>Джорж</a:t>
            </a:r>
            <a:r>
              <a:rPr lang="ru-RU" sz="1800" kern="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800" kern="0" dirty="0" err="1">
                <a:effectLst/>
                <a:ea typeface="Times New Roman" panose="02020603050405020304" pitchFamily="18" charset="0"/>
              </a:rPr>
              <a:t>Вуберн</a:t>
            </a:r>
            <a:r>
              <a:rPr lang="ru-RU" sz="1800" kern="0" dirty="0">
                <a:effectLst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</a:t>
            </a:r>
            <a:r>
              <a:rPr lang="ru-RU" sz="1800" b="1" i="1" kern="0" dirty="0">
                <a:effectLst/>
                <a:ea typeface="Times New Roman" panose="02020603050405020304" pitchFamily="18" charset="0"/>
              </a:rPr>
              <a:t>             </a:t>
            </a:r>
            <a:br>
              <a:rPr lang="ru-RU" sz="1800" kern="0" dirty="0">
                <a:effectLst/>
                <a:ea typeface="Times New Roman" panose="02020603050405020304" pitchFamily="18" charset="0"/>
              </a:rPr>
            </a:br>
            <a:br>
              <a:rPr lang="ru-RU" sz="1800" kern="0" dirty="0">
                <a:effectLst/>
                <a:ea typeface="Times New Roman" panose="02020603050405020304" pitchFamily="18" charset="0"/>
              </a:rPr>
            </a:br>
            <a:r>
              <a:rPr lang="ru-RU" sz="1800" kern="0" dirty="0">
                <a:effectLst/>
                <a:ea typeface="Times New Roman" panose="02020603050405020304" pitchFamily="18" charset="0"/>
              </a:rPr>
              <a:t>"</a:t>
            </a:r>
            <a:r>
              <a:rPr lang="ru-RU" sz="1800" b="1" i="1" kern="0" dirty="0">
                <a:effectLst/>
                <a:ea typeface="Times New Roman" panose="02020603050405020304" pitchFamily="18" charset="0"/>
              </a:rPr>
              <a:t>Наставник – это тот, кто не только показывает, как сделать что-то правильно, но и</a:t>
            </a:r>
            <a:r>
              <a:rPr lang="ru-RU" sz="1800" b="1" i="1" kern="0" dirty="0">
                <a:ea typeface="Times New Roman" panose="02020603050405020304" pitchFamily="18" charset="0"/>
              </a:rPr>
              <a:t> </a:t>
            </a:r>
            <a:r>
              <a:rPr lang="ru-RU" sz="1800" b="1" i="1" kern="0" dirty="0">
                <a:effectLst/>
                <a:ea typeface="Times New Roman" panose="02020603050405020304" pitchFamily="18" charset="0"/>
              </a:rPr>
              <a:t>помогает понять почему". </a:t>
            </a:r>
            <a:r>
              <a:rPr lang="ru-RU" sz="1800" kern="0" dirty="0">
                <a:effectLst/>
                <a:ea typeface="Times New Roman" panose="02020603050405020304" pitchFamily="18" charset="0"/>
              </a:rPr>
              <a:t>                                                                                                               Неизвестный автор</a:t>
            </a:r>
            <a:endParaRPr lang="ru-RU" sz="1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CAF65D-C9A9-75CC-EEB0-6BFC46FA6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482" y="1958530"/>
            <a:ext cx="3432747" cy="3884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4194165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569</TotalTime>
  <Words>683</Words>
  <Application>Microsoft Office PowerPoint</Application>
  <PresentationFormat>Широкоэкранный</PresentationFormat>
  <Paragraphs>84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След самолета</vt:lpstr>
      <vt:lpstr> «Равный – равному».  Организация наставничества в форме «студент – студент»  в ГБПОУ ВО «Губернский педагогический колледж»</vt:lpstr>
      <vt:lpstr>Презентация PowerPoint</vt:lpstr>
      <vt:lpstr>ТЕХНОЛОГИИ, МЕТОДЫ  И ПЛАНИРУЕМЫЕ РЕЗУЛЬТАТЫ</vt:lpstr>
      <vt:lpstr>Презентация PowerPoint</vt:lpstr>
      <vt:lpstr>РЕАЛИЗАция программы наставничества в форме «СТУДЕНТ - СТУДЕНТ»</vt:lpstr>
      <vt:lpstr>Формы взаимодействия и Мониторинг результативности реализации наставничества  в форме «студент – студент» </vt:lpstr>
      <vt:lpstr>Презентация PowerPoint</vt:lpstr>
      <vt:lpstr>ЦИТАТЫ О НАСТАВНИКАХ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</dc:creator>
  <cp:lastModifiedBy>Вера</cp:lastModifiedBy>
  <cp:revision>11</cp:revision>
  <dcterms:created xsi:type="dcterms:W3CDTF">2023-05-11T14:41:48Z</dcterms:created>
  <dcterms:modified xsi:type="dcterms:W3CDTF">2023-05-19T11:16:57Z</dcterms:modified>
</cp:coreProperties>
</file>